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notesMasterIdLst>
    <p:notesMasterId r:id="rId32"/>
  </p:notesMasterIdLst>
  <p:sldIdLst>
    <p:sldId id="256" r:id="rId3"/>
    <p:sldId id="265" r:id="rId4"/>
    <p:sldId id="264" r:id="rId5"/>
    <p:sldId id="266" r:id="rId6"/>
    <p:sldId id="278" r:id="rId7"/>
    <p:sldId id="268" r:id="rId8"/>
    <p:sldId id="269" r:id="rId9"/>
    <p:sldId id="279" r:id="rId10"/>
    <p:sldId id="280" r:id="rId11"/>
    <p:sldId id="301" r:id="rId12"/>
    <p:sldId id="303" r:id="rId13"/>
    <p:sldId id="302" r:id="rId14"/>
    <p:sldId id="281" r:id="rId15"/>
    <p:sldId id="284" r:id="rId16"/>
    <p:sldId id="286" r:id="rId17"/>
    <p:sldId id="291" r:id="rId18"/>
    <p:sldId id="287" r:id="rId19"/>
    <p:sldId id="289" r:id="rId20"/>
    <p:sldId id="290" r:id="rId21"/>
    <p:sldId id="272" r:id="rId22"/>
    <p:sldId id="294" r:id="rId23"/>
    <p:sldId id="292" r:id="rId24"/>
    <p:sldId id="293" r:id="rId25"/>
    <p:sldId id="304" r:id="rId26"/>
    <p:sldId id="295" r:id="rId27"/>
    <p:sldId id="297" r:id="rId28"/>
    <p:sldId id="298" r:id="rId29"/>
    <p:sldId id="299" r:id="rId30"/>
    <p:sldId id="305" r:id="rId31"/>
  </p:sldIdLst>
  <p:sldSz cx="18288000" cy="10287000"/>
  <p:notesSz cx="6858000" cy="9144000"/>
  <p:embeddedFontLs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4AA"/>
    <a:srgbClr val="9DAEB3"/>
    <a:srgbClr val="283B44"/>
    <a:srgbClr val="394A52"/>
    <a:srgbClr val="4F81BD"/>
    <a:srgbClr val="DC9869"/>
    <a:srgbClr val="F79646"/>
    <a:srgbClr val="FCDE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38" autoAdjust="0"/>
  </p:normalViewPr>
  <p:slideViewPr>
    <p:cSldViewPr snapToGrid="0">
      <p:cViewPr varScale="1">
        <p:scale>
          <a:sx n="48" d="100"/>
          <a:sy n="48" d="100"/>
        </p:scale>
        <p:origin x="10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dget Arnott" userId="2b3c2331-0965-477f-bcfa-e34e5e9b113e" providerId="ADAL" clId="{F82983DC-3C20-408E-921D-9F6A95493FBB}"/>
    <pc:docChg chg="undo custSel modSld">
      <pc:chgData name="Bridget Arnott" userId="2b3c2331-0965-477f-bcfa-e34e5e9b113e" providerId="ADAL" clId="{F82983DC-3C20-408E-921D-9F6A95493FBB}" dt="2024-10-15T20:14:53.944" v="35" actId="20577"/>
      <pc:docMkLst>
        <pc:docMk/>
      </pc:docMkLst>
      <pc:sldChg chg="addSp delSp modSp mod">
        <pc:chgData name="Bridget Arnott" userId="2b3c2331-0965-477f-bcfa-e34e5e9b113e" providerId="ADAL" clId="{F82983DC-3C20-408E-921D-9F6A95493FBB}" dt="2024-10-15T20:14:53.944" v="35" actId="20577"/>
        <pc:sldMkLst>
          <pc:docMk/>
          <pc:sldMk cId="0" sldId="256"/>
        </pc:sldMkLst>
        <pc:spChg chg="add del mod">
          <ac:chgData name="Bridget Arnott" userId="2b3c2331-0965-477f-bcfa-e34e5e9b113e" providerId="ADAL" clId="{F82983DC-3C20-408E-921D-9F6A95493FBB}" dt="2024-10-15T20:14:53.944" v="35" actId="20577"/>
          <ac:spMkLst>
            <pc:docMk/>
            <pc:sldMk cId="0" sldId="256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0D8CB-20CF-4BDF-8CA8-5C5B17FDBBF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2E70A-C968-419D-A83B-49DF24490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 Management -&gt; Bid </a:t>
            </a:r>
            <a:r>
              <a:rPr lang="en-US" dirty="0" err="1"/>
              <a:t>Solictation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58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DA06B-F4F1-0BB8-AA3D-B98297832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53A13-47E1-42BA-03EC-2C1682AC1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CCC32D-46A0-ED8B-8A9C-ACD00AFD6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Create high quality reports on your takeoff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Communicate to stakeholders what changed, why it changed, and the impact on project cost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AA625-648B-4824-66D8-47D7A9740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7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Estimator, Bid Day has a ton of potential to grow the value it brings to your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24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From estimate to organized bid leveling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7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Leverage a hybrid subcontractor rolodex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Inform sub selection by combining your sub qualification data with 3rd party databases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6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</a:rPr>
              <a:t>Solicit bids to those subs…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42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… and track the responses and communication through the bidding process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Track information on how those subs have bid across projects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27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While some teams have been able to estimate self-perform projects in Estimator there is still a need by others to use tools better suited to their process or augment the process using Excel.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63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Drive consistency, shared learning, resource sharing, along with expanding your preconstruction data across teams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0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Manage and maintain base rates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50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7618-1D6C-8FB3-775E-2D451020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4F227A-61F6-1E74-9F27-FDADAC0D5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C2836B-84CE-3125-4F39-700A9EC89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Manage special pay through overtime and holiday pay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Manage materials and update selected material suppliers in seconds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42219-9264-6355-B348-0E32C03BC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Perform -&gt; Cost Estimate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93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As we deliver each of these capabilities, we be stitching together our products and move toward a full preconstruction platform.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</a:rPr>
              <a:t>Providing high quality reporting and deliverables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</a:rPr>
              <a:t>Access to cost history and data visualization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</a:rPr>
              <a:t>And… aggregate project and team communication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8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One of the true values to the creation of a platform like DESTINI is the ability to seamlessly stitch together integrations between our product partners.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89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Eliminate hacked together solutions to move data</a:t>
            </a: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Now that we have this platform imagine what you could do with it?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if you could 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Directly manage your own custom preconstruction process?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Keep track of the utilization of your team so that you could staff and plan precon projects ahead of time?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Report exactly the right data to exactly the right person?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Leverage AI to help communicate with your stakeholders?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Leverage data to surface insights into how your team is performing?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Leverage data into key areas of risk for specific projects as they happen?</a:t>
            </a: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if all project communication could be accessed directly inside of that project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You could review when you received drawings,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was communicated to the owner,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you sent the subs and…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… how they responded!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28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D5A2-5DEA-F774-FEA7-1F9869648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1759F-EF69-D14B-8081-78D6533D7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8E5047-74E1-88E7-9385-91BE30792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Eliminate hacked together solutions to move data</a:t>
            </a: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Now that we have this platform imagine what you could do with it?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if you could 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Directly manage your own custom preconstruction process?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Keep track of the utilization of your team so that you could staff and plan precon projects ahead of time?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Report exactly the right data to exactly the right person?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Leverage AI to help communicate with your stakeholders?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Leverage data to surface insights into how your team is performing?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Leverage data into key areas of risk for specific projects as they happen?</a:t>
            </a: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if all project communication could be accessed directly inside of that project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You could review when you received drawings,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was communicated to the owner,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what you sent the subs and…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</a:rPr>
              <a:t>… how they responded!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271D-7E1C-3934-1BC2-35C857782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Cost History / Data Visualization -&gt; Bid Solicitation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Over the next 12 to 24 months we plan to clean up this spider web focusing on making estimator a bigger part of your team</a:t>
            </a:r>
            <a:endParaRPr lang="en-US" sz="11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Over the next 12 to 24 months we plan to clean up this spider web focusing on making estimator a bigger part of your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3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begin by relentlessly focusing on integrating document management and augmenting our integrated takeoff capabilities.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9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PDF -&gt; organized docs for estimating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Track document history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Keep everyone on the correct version of a drawing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Enable estimators to decide how and when to handle changes to the drawings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Providing path to adoption - align workflows with OST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43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43C7B-4542-2D55-F87B-C10E08D02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CC227-C6E7-44A7-5CB5-88FC4273C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95F577-D4FF-CD39-8592-87C5065CA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Annotate drawings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3D849-070D-18DD-1D0D-616233BEA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9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50446-F8C6-49D4-2FBA-E7C9BF159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D57B4F-3371-6AFD-44AE-A0E5FD00C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34C175-EA92-72CA-B20C-59247DC42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</a:rPr>
              <a:t>Intuitively leverage AI generated takeoff.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D3352-39B1-A25F-48F7-C6A1DA077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2E70A-C968-419D-A83B-49DF24490E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8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49A44805-F4BF-0B65-3CA9-21CA64040F3B}"/>
              </a:ext>
            </a:extLst>
          </p:cNvPr>
          <p:cNvSpPr/>
          <p:nvPr/>
        </p:nvSpPr>
        <p:spPr>
          <a:xfrm>
            <a:off x="0" y="-1"/>
            <a:ext cx="45719" cy="10241279"/>
          </a:xfrm>
          <a:custGeom>
            <a:avLst/>
            <a:gdLst/>
            <a:ahLst/>
            <a:cxnLst/>
            <a:rect l="l" t="t" r="r" b="b"/>
            <a:pathLst>
              <a:path w="138825" h="2709333">
                <a:moveTo>
                  <a:pt x="0" y="0"/>
                </a:moveTo>
                <a:lnTo>
                  <a:pt x="138825" y="0"/>
                </a:lnTo>
                <a:lnTo>
                  <a:pt x="13882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D940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C52988B-620D-8BC6-435C-F077C5299938}"/>
              </a:ext>
            </a:extLst>
          </p:cNvPr>
          <p:cNvSpPr/>
          <p:nvPr/>
        </p:nvSpPr>
        <p:spPr>
          <a:xfrm rot="5400000">
            <a:off x="9121142" y="1120142"/>
            <a:ext cx="45719" cy="18287996"/>
          </a:xfrm>
          <a:custGeom>
            <a:avLst/>
            <a:gdLst/>
            <a:ahLst/>
            <a:cxnLst/>
            <a:rect l="l" t="t" r="r" b="b"/>
            <a:pathLst>
              <a:path w="49682" h="4816592">
                <a:moveTo>
                  <a:pt x="0" y="0"/>
                </a:moveTo>
                <a:lnTo>
                  <a:pt x="49682" y="0"/>
                </a:lnTo>
                <a:lnTo>
                  <a:pt x="49682" y="4816592"/>
                </a:lnTo>
                <a:lnTo>
                  <a:pt x="0" y="4816592"/>
                </a:lnTo>
                <a:close/>
              </a:path>
            </a:pathLst>
          </a:custGeom>
          <a:solidFill>
            <a:srgbClr val="FD940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40D79D49-0918-D1CE-6A46-4B067C777F75}"/>
              </a:ext>
            </a:extLst>
          </p:cNvPr>
          <p:cNvSpPr/>
          <p:nvPr userDrawn="1"/>
        </p:nvSpPr>
        <p:spPr>
          <a:xfrm>
            <a:off x="14630400" y="8621370"/>
            <a:ext cx="3201819" cy="1118282"/>
          </a:xfrm>
          <a:custGeom>
            <a:avLst/>
            <a:gdLst/>
            <a:ahLst/>
            <a:cxnLst/>
            <a:rect l="l" t="t" r="r" b="b"/>
            <a:pathLst>
              <a:path w="3201819" h="1118282">
                <a:moveTo>
                  <a:pt x="0" y="0"/>
                </a:moveTo>
                <a:lnTo>
                  <a:pt x="3201818" y="0"/>
                </a:lnTo>
                <a:lnTo>
                  <a:pt x="3201818" y="1118282"/>
                </a:lnTo>
                <a:lnTo>
                  <a:pt x="0" y="1118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>
            <a:extLst>
              <a:ext uri="{FF2B5EF4-FFF2-40B4-BE49-F238E27FC236}">
                <a16:creationId xmlns:a16="http://schemas.microsoft.com/office/drawing/2014/main" id="{49A44805-F4BF-0B65-3CA9-21CA64040F3B}"/>
              </a:ext>
            </a:extLst>
          </p:cNvPr>
          <p:cNvSpPr/>
          <p:nvPr/>
        </p:nvSpPr>
        <p:spPr>
          <a:xfrm>
            <a:off x="0" y="-1"/>
            <a:ext cx="45719" cy="10241279"/>
          </a:xfrm>
          <a:custGeom>
            <a:avLst/>
            <a:gdLst/>
            <a:ahLst/>
            <a:cxnLst/>
            <a:rect l="l" t="t" r="r" b="b"/>
            <a:pathLst>
              <a:path w="138825" h="2709333">
                <a:moveTo>
                  <a:pt x="0" y="0"/>
                </a:moveTo>
                <a:lnTo>
                  <a:pt x="138825" y="0"/>
                </a:lnTo>
                <a:lnTo>
                  <a:pt x="13882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D940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C52988B-620D-8BC6-435C-F077C5299938}"/>
              </a:ext>
            </a:extLst>
          </p:cNvPr>
          <p:cNvSpPr/>
          <p:nvPr/>
        </p:nvSpPr>
        <p:spPr>
          <a:xfrm rot="5400000">
            <a:off x="9121142" y="1120142"/>
            <a:ext cx="45719" cy="18287996"/>
          </a:xfrm>
          <a:custGeom>
            <a:avLst/>
            <a:gdLst/>
            <a:ahLst/>
            <a:cxnLst/>
            <a:rect l="l" t="t" r="r" b="b"/>
            <a:pathLst>
              <a:path w="49682" h="4816592">
                <a:moveTo>
                  <a:pt x="0" y="0"/>
                </a:moveTo>
                <a:lnTo>
                  <a:pt x="49682" y="0"/>
                </a:lnTo>
                <a:lnTo>
                  <a:pt x="49682" y="4816592"/>
                </a:lnTo>
                <a:lnTo>
                  <a:pt x="0" y="4816592"/>
                </a:lnTo>
                <a:close/>
              </a:path>
            </a:pathLst>
          </a:custGeom>
          <a:solidFill>
            <a:srgbClr val="FD940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7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27.png"/><Relationship Id="rId1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17" Type="http://schemas.openxmlformats.org/officeDocument/2006/relationships/image" Target="../media/image5.png"/><Relationship Id="rId2" Type="http://schemas.openxmlformats.org/officeDocument/2006/relationships/image" Target="../media/image30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33.png"/><Relationship Id="rId19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png"/><Relationship Id="rId18" Type="http://schemas.openxmlformats.org/officeDocument/2006/relationships/image" Target="../media/image9.pn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Relationship Id="rId1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11.png"/><Relationship Id="rId21" Type="http://schemas.openxmlformats.org/officeDocument/2006/relationships/image" Target="../media/image46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4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24" Type="http://schemas.openxmlformats.org/officeDocument/2006/relationships/image" Target="../media/image49.png"/><Relationship Id="rId5" Type="http://schemas.openxmlformats.org/officeDocument/2006/relationships/image" Target="../media/image10.png"/><Relationship Id="rId15" Type="http://schemas.openxmlformats.org/officeDocument/2006/relationships/image" Target="../media/image33.png"/><Relationship Id="rId23" Type="http://schemas.openxmlformats.org/officeDocument/2006/relationships/image" Target="../media/image48.png"/><Relationship Id="rId10" Type="http://schemas.openxmlformats.org/officeDocument/2006/relationships/image" Target="../media/image19.png"/><Relationship Id="rId19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Relationship Id="rId2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1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10" Type="http://schemas.openxmlformats.org/officeDocument/2006/relationships/image" Target="../media/image52.png"/><Relationship Id="rId19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2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2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1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D940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43558" y="288284"/>
            <a:ext cx="4239856" cy="1480832"/>
          </a:xfrm>
          <a:custGeom>
            <a:avLst/>
            <a:gdLst/>
            <a:ahLst/>
            <a:cxnLst/>
            <a:rect l="l" t="t" r="r" b="b"/>
            <a:pathLst>
              <a:path w="4239856" h="1480832">
                <a:moveTo>
                  <a:pt x="0" y="0"/>
                </a:moveTo>
                <a:lnTo>
                  <a:pt x="4239856" y="0"/>
                </a:lnTo>
                <a:lnTo>
                  <a:pt x="4239856" y="1480832"/>
                </a:lnTo>
                <a:lnTo>
                  <a:pt x="0" y="148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29775" y="4088040"/>
            <a:ext cx="11304866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9600" dirty="0">
                <a:solidFill>
                  <a:srgbClr val="203038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BECK TECH AHEAD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9775" y="5238750"/>
            <a:ext cx="13089598" cy="12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7200" dirty="0">
                <a:solidFill>
                  <a:srgbClr val="FD9402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Ultra-Bold"/>
                <a:sym typeface="Montserrat Ultra-Bold"/>
              </a:rPr>
              <a:t>INNOVATION FOR THE FUTURE</a:t>
            </a:r>
          </a:p>
        </p:txBody>
      </p:sp>
      <p:sp>
        <p:nvSpPr>
          <p:cNvPr id="8" name="TextBox 8"/>
          <p:cNvSpPr txBox="1"/>
          <p:nvPr/>
        </p:nvSpPr>
        <p:spPr>
          <a:xfrm rot="16200000">
            <a:off x="-638178" y="7010512"/>
            <a:ext cx="3974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Beck-Technology.com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29775" y="6899824"/>
            <a:ext cx="928859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spc="963">
                <a:solidFill>
                  <a:srgbClr val="101010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 Classic"/>
                <a:sym typeface="Montserrat Classic"/>
              </a:rPr>
              <a:t>Because Estimators Rock</a:t>
            </a:r>
            <a:endParaRPr lang="en-US" sz="2800" spc="963" dirty="0">
              <a:solidFill>
                <a:srgbClr val="101010"/>
              </a:solidFill>
              <a:latin typeface="Roboto" panose="02000000000000000000" pitchFamily="2" charset="0"/>
              <a:ea typeface="Roboto" panose="02000000000000000000" pitchFamily="2" charset="0"/>
              <a:cs typeface="Montserrat Classic"/>
              <a:sym typeface="Montserrat Class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CF699-1DE7-5DF9-37C2-B0266DE1E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EE80F0F-33FE-5ED0-0E34-35416996E815}"/>
              </a:ext>
            </a:extLst>
          </p:cNvPr>
          <p:cNvGrpSpPr/>
          <p:nvPr/>
        </p:nvGrpSpPr>
        <p:grpSpPr>
          <a:xfrm>
            <a:off x="0" y="155863"/>
            <a:ext cx="18288000" cy="9975273"/>
            <a:chOff x="0" y="155863"/>
            <a:chExt cx="18288000" cy="99752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F04950-78C0-EE0D-066E-5F9DA782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5863"/>
              <a:ext cx="18288000" cy="99752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9AA902-3DEE-91DE-C563-EF419B3A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1961" y="928914"/>
              <a:ext cx="3536214" cy="90685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905A0D-6199-63AD-CFC3-4AAEA5E4C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5629" y="2133600"/>
              <a:ext cx="2432339" cy="269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63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2BDCE-2DF1-A9CE-80B9-789ECC928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501B7-4162-0222-1EB0-EA0BEE48A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863"/>
            <a:ext cx="18288000" cy="9975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BD260-C918-1FC7-A2DA-A8BE1B8A75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22"/>
          <a:stretch/>
        </p:blipFill>
        <p:spPr>
          <a:xfrm>
            <a:off x="1798833" y="943428"/>
            <a:ext cx="16333044" cy="89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72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D496E-124B-9450-2B1C-489FEC9C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12269-7D29-14D2-4B5E-F1C4D034B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961" y="928914"/>
            <a:ext cx="3536214" cy="90685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9B9F36-82E7-231C-6195-0C2ACD214B2B}"/>
              </a:ext>
            </a:extLst>
          </p:cNvPr>
          <p:cNvGrpSpPr/>
          <p:nvPr/>
        </p:nvGrpSpPr>
        <p:grpSpPr>
          <a:xfrm>
            <a:off x="0" y="155863"/>
            <a:ext cx="18288000" cy="9975273"/>
            <a:chOff x="0" y="155863"/>
            <a:chExt cx="18288000" cy="99752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88A929-DEEA-7D50-03F2-68D4BC4F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55863"/>
              <a:ext cx="18288000" cy="99752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F6E12F-1422-6E42-B6E3-05A59D5BE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1355" y="928913"/>
              <a:ext cx="16390531" cy="9068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87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CA971F-4078-D919-7283-615FEA28DB27}"/>
              </a:ext>
            </a:extLst>
          </p:cNvPr>
          <p:cNvCxnSpPr>
            <a:cxnSpLocks/>
          </p:cNvCxnSpPr>
          <p:nvPr/>
        </p:nvCxnSpPr>
        <p:spPr>
          <a:xfrm>
            <a:off x="10542423" y="1178342"/>
            <a:ext cx="4443577" cy="181907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778FC5-1927-1FCB-EF28-17E5F24B605B}"/>
              </a:ext>
            </a:extLst>
          </p:cNvPr>
          <p:cNvCxnSpPr>
            <a:cxnSpLocks/>
          </p:cNvCxnSpPr>
          <p:nvPr/>
        </p:nvCxnSpPr>
        <p:spPr>
          <a:xfrm flipH="1">
            <a:off x="14250502" y="2164681"/>
            <a:ext cx="548129" cy="87379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8B7447-04CD-E8C4-3B3F-CFF6D289896D}"/>
              </a:ext>
            </a:extLst>
          </p:cNvPr>
          <p:cNvCxnSpPr>
            <a:cxnSpLocks/>
          </p:cNvCxnSpPr>
          <p:nvPr/>
        </p:nvCxnSpPr>
        <p:spPr>
          <a:xfrm flipH="1">
            <a:off x="6555036" y="4549426"/>
            <a:ext cx="727113" cy="149071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7F854-FC4F-C739-B3FC-F6E256E657D0}"/>
              </a:ext>
            </a:extLst>
          </p:cNvPr>
          <p:cNvCxnSpPr>
            <a:cxnSpLocks/>
          </p:cNvCxnSpPr>
          <p:nvPr/>
        </p:nvCxnSpPr>
        <p:spPr>
          <a:xfrm flipH="1" flipV="1">
            <a:off x="9144000" y="5888977"/>
            <a:ext cx="422350" cy="258299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6AE4E7D-59FF-CEA7-CA0F-4840A6E009FD}"/>
              </a:ext>
            </a:extLst>
          </p:cNvPr>
          <p:cNvCxnSpPr>
            <a:cxnSpLocks/>
          </p:cNvCxnSpPr>
          <p:nvPr/>
        </p:nvCxnSpPr>
        <p:spPr>
          <a:xfrm flipV="1">
            <a:off x="9753606" y="4890481"/>
            <a:ext cx="4789603" cy="341725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C44572E-92F8-F69C-1114-837016B1D619}"/>
              </a:ext>
            </a:extLst>
          </p:cNvPr>
          <p:cNvCxnSpPr>
            <a:cxnSpLocks/>
          </p:cNvCxnSpPr>
          <p:nvPr/>
        </p:nvCxnSpPr>
        <p:spPr>
          <a:xfrm flipH="1">
            <a:off x="10676597" y="7523893"/>
            <a:ext cx="5038776" cy="185281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94E0496-D5A7-5F45-8D6F-4F140BE1C441}"/>
              </a:ext>
            </a:extLst>
          </p:cNvPr>
          <p:cNvCxnSpPr>
            <a:cxnSpLocks/>
          </p:cNvCxnSpPr>
          <p:nvPr/>
        </p:nvCxnSpPr>
        <p:spPr>
          <a:xfrm flipH="1">
            <a:off x="10801489" y="4548508"/>
            <a:ext cx="2949287" cy="449529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F6D7A57-D9EB-4849-96CD-EF78D816F958}"/>
              </a:ext>
            </a:extLst>
          </p:cNvPr>
          <p:cNvCxnSpPr>
            <a:cxnSpLocks/>
          </p:cNvCxnSpPr>
          <p:nvPr/>
        </p:nvCxnSpPr>
        <p:spPr>
          <a:xfrm flipH="1" flipV="1">
            <a:off x="9566350" y="4303661"/>
            <a:ext cx="4976859" cy="217256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27A2D19-8FB0-5C9F-0176-F82F4A6F58E7}"/>
              </a:ext>
            </a:extLst>
          </p:cNvPr>
          <p:cNvCxnSpPr>
            <a:cxnSpLocks/>
          </p:cNvCxnSpPr>
          <p:nvPr/>
        </p:nvCxnSpPr>
        <p:spPr>
          <a:xfrm flipH="1">
            <a:off x="8340972" y="6727467"/>
            <a:ext cx="6381739" cy="65427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584FD40-CF8A-5B35-CDFF-228D4958BEBC}"/>
              </a:ext>
            </a:extLst>
          </p:cNvPr>
          <p:cNvCxnSpPr>
            <a:cxnSpLocks/>
          </p:cNvCxnSpPr>
          <p:nvPr/>
        </p:nvCxnSpPr>
        <p:spPr>
          <a:xfrm flipH="1">
            <a:off x="8311944" y="3964465"/>
            <a:ext cx="5465336" cy="310075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52972C-3743-06AE-E810-B78DF81269B5}"/>
              </a:ext>
            </a:extLst>
          </p:cNvPr>
          <p:cNvCxnSpPr>
            <a:cxnSpLocks/>
          </p:cNvCxnSpPr>
          <p:nvPr/>
        </p:nvCxnSpPr>
        <p:spPr>
          <a:xfrm flipH="1">
            <a:off x="4636994" y="7955946"/>
            <a:ext cx="1547816" cy="12018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BC1C056-89DB-5F63-B8F2-7A8D892544ED}"/>
              </a:ext>
            </a:extLst>
          </p:cNvPr>
          <p:cNvCxnSpPr>
            <a:cxnSpLocks/>
          </p:cNvCxnSpPr>
          <p:nvPr/>
        </p:nvCxnSpPr>
        <p:spPr>
          <a:xfrm flipH="1" flipV="1">
            <a:off x="9266006" y="5842165"/>
            <a:ext cx="1107846" cy="99092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1FCF8C-1E7E-076B-8D94-818C923D6B5F}"/>
              </a:ext>
            </a:extLst>
          </p:cNvPr>
          <p:cNvCxnSpPr>
            <a:cxnSpLocks/>
          </p:cNvCxnSpPr>
          <p:nvPr/>
        </p:nvCxnSpPr>
        <p:spPr>
          <a:xfrm flipV="1">
            <a:off x="12598400" y="7080561"/>
            <a:ext cx="1814286" cy="68108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8599EC6-E937-4AE8-3D9E-7F45C59F3EBC}"/>
              </a:ext>
            </a:extLst>
          </p:cNvPr>
          <p:cNvCxnSpPr>
            <a:cxnSpLocks/>
          </p:cNvCxnSpPr>
          <p:nvPr/>
        </p:nvCxnSpPr>
        <p:spPr>
          <a:xfrm flipH="1" flipV="1">
            <a:off x="17043365" y="2232621"/>
            <a:ext cx="14980" cy="376673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A0465AF-68FC-15A6-232A-F92104DD4184}"/>
              </a:ext>
            </a:extLst>
          </p:cNvPr>
          <p:cNvCxnSpPr>
            <a:cxnSpLocks/>
          </p:cNvCxnSpPr>
          <p:nvPr/>
        </p:nvCxnSpPr>
        <p:spPr>
          <a:xfrm>
            <a:off x="16759944" y="2065372"/>
            <a:ext cx="48674" cy="397476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D79950-B99A-C604-8FA1-5B04E606E8BB}"/>
              </a:ext>
            </a:extLst>
          </p:cNvPr>
          <p:cNvCxnSpPr>
            <a:cxnSpLocks/>
          </p:cNvCxnSpPr>
          <p:nvPr/>
        </p:nvCxnSpPr>
        <p:spPr>
          <a:xfrm>
            <a:off x="15272636" y="4700201"/>
            <a:ext cx="442737" cy="126974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B1A72A94-B920-AEB6-BBE4-C3401D1E0E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730" y="2919354"/>
            <a:ext cx="3394710" cy="2011680"/>
          </a:xfrm>
          <a:prstGeom prst="rect">
            <a:avLst/>
          </a:prstGeom>
        </p:spPr>
      </p:pic>
      <p:pic>
        <p:nvPicPr>
          <p:cNvPr id="21" name="Picture 20" descr="A close-up of a sign&#10;&#10;Description automatically generated">
            <a:extLst>
              <a:ext uri="{FF2B5EF4-FFF2-40B4-BE49-F238E27FC236}">
                <a16:creationId xmlns:a16="http://schemas.microsoft.com/office/drawing/2014/main" id="{8700BC74-09B4-A2B3-3F8C-6A09844B6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6" y="279960"/>
            <a:ext cx="3394710" cy="2011680"/>
          </a:xfrm>
          <a:prstGeom prst="rect">
            <a:avLst/>
          </a:prstGeom>
        </p:spPr>
      </p:pic>
      <p:pic>
        <p:nvPicPr>
          <p:cNvPr id="45" name="Picture 44" descr="A screenshot of a phone&#10;&#10;Description automatically generated">
            <a:extLst>
              <a:ext uri="{FF2B5EF4-FFF2-40B4-BE49-F238E27FC236}">
                <a16:creationId xmlns:a16="http://schemas.microsoft.com/office/drawing/2014/main" id="{E13CD440-A9B6-B019-B600-17D7324AF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59" y="331314"/>
            <a:ext cx="3394710" cy="2011680"/>
          </a:xfrm>
          <a:prstGeom prst="rect">
            <a:avLst/>
          </a:prstGeom>
        </p:spPr>
      </p:pic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96F60A-B218-7C35-F602-1DE26C193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50" y="6175450"/>
            <a:ext cx="3394710" cy="2011680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43C79668-BED2-4B71-67CA-0ECFEC775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38" y="5943075"/>
            <a:ext cx="3394710" cy="2011680"/>
          </a:xfrm>
          <a:prstGeom prst="rect">
            <a:avLst/>
          </a:prstGeom>
        </p:spPr>
      </p:pic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1A019AF3-0D78-6286-E45F-690995BC3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7922696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2C3431E3-306D-35B5-B9C9-9BE81157D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4" y="8175290"/>
            <a:ext cx="3394710" cy="20116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14A651-7361-EF0B-9472-4DCFCE87867C}"/>
              </a:ext>
            </a:extLst>
          </p:cNvPr>
          <p:cNvCxnSpPr>
            <a:cxnSpLocks/>
          </p:cNvCxnSpPr>
          <p:nvPr/>
        </p:nvCxnSpPr>
        <p:spPr>
          <a:xfrm>
            <a:off x="8802782" y="5706737"/>
            <a:ext cx="463224" cy="251968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Estimator App Group">
            <a:extLst>
              <a:ext uri="{FF2B5EF4-FFF2-40B4-BE49-F238E27FC236}">
                <a16:creationId xmlns:a16="http://schemas.microsoft.com/office/drawing/2014/main" id="{EA6BFE79-522E-141A-6CBC-89AB64A1FEE8}"/>
              </a:ext>
            </a:extLst>
          </p:cNvPr>
          <p:cNvGrpSpPr/>
          <p:nvPr/>
        </p:nvGrpSpPr>
        <p:grpSpPr>
          <a:xfrm>
            <a:off x="6326664" y="1239771"/>
            <a:ext cx="5625966" cy="5625966"/>
            <a:chOff x="6326664" y="1239771"/>
            <a:chExt cx="5625966" cy="5625966"/>
          </a:xfrm>
        </p:grpSpPr>
        <p:pic>
          <p:nvPicPr>
            <p:cNvPr id="47" name="Estimator App Fadded">
              <a:extLst>
                <a:ext uri="{FF2B5EF4-FFF2-40B4-BE49-F238E27FC236}">
                  <a16:creationId xmlns:a16="http://schemas.microsoft.com/office/drawing/2014/main" id="{57313A6D-E620-410F-8D94-97603B77B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6664" y="1239771"/>
              <a:ext cx="5625966" cy="5625966"/>
            </a:xfrm>
            <a:prstGeom prst="rect">
              <a:avLst/>
            </a:prstGeom>
          </p:spPr>
        </p:pic>
        <p:pic>
          <p:nvPicPr>
            <p:cNvPr id="13" name="*Cost Estimate">
              <a:extLst>
                <a:ext uri="{FF2B5EF4-FFF2-40B4-BE49-F238E27FC236}">
                  <a16:creationId xmlns:a16="http://schemas.microsoft.com/office/drawing/2014/main" id="{EFD54747-5CCD-DBA9-62E3-A250FAC1B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5759" y="2412902"/>
              <a:ext cx="992459" cy="584516"/>
            </a:xfrm>
            <a:prstGeom prst="rect">
              <a:avLst/>
            </a:prstGeom>
          </p:spPr>
        </p:pic>
        <p:pic>
          <p:nvPicPr>
            <p:cNvPr id="14" name="*Doc Management">
              <a:extLst>
                <a:ext uri="{FF2B5EF4-FFF2-40B4-BE49-F238E27FC236}">
                  <a16:creationId xmlns:a16="http://schemas.microsoft.com/office/drawing/2014/main" id="{9E9A94DE-D0E5-D4F6-8E11-AB0513A9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8451" y="3310584"/>
              <a:ext cx="1333278" cy="561380"/>
            </a:xfrm>
            <a:prstGeom prst="rect">
              <a:avLst/>
            </a:prstGeom>
          </p:spPr>
        </p:pic>
        <p:pic>
          <p:nvPicPr>
            <p:cNvPr id="22" name="*Takeoff">
              <a:extLst>
                <a:ext uri="{FF2B5EF4-FFF2-40B4-BE49-F238E27FC236}">
                  <a16:creationId xmlns:a16="http://schemas.microsoft.com/office/drawing/2014/main" id="{F392EA1A-B588-57CE-B722-E04C29832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1319" y="3979581"/>
              <a:ext cx="863368" cy="362252"/>
            </a:xfrm>
            <a:prstGeom prst="rect">
              <a:avLst/>
            </a:prstGeom>
          </p:spPr>
        </p:pic>
      </p:grpSp>
      <p:pic>
        <p:nvPicPr>
          <p:cNvPr id="7" name="Bid Leveling">
            <a:extLst>
              <a:ext uri="{FF2B5EF4-FFF2-40B4-BE49-F238E27FC236}">
                <a16:creationId xmlns:a16="http://schemas.microsoft.com/office/drawing/2014/main" id="{938C87F2-BB94-E39F-273A-D39DA860D4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2126" y="5888976"/>
            <a:ext cx="3418586" cy="2033720"/>
          </a:xfrm>
          <a:prstGeom prst="rect">
            <a:avLst/>
          </a:prstGeom>
        </p:spPr>
      </p:pic>
      <p:pic>
        <p:nvPicPr>
          <p:cNvPr id="5" name="Bid Day App">
            <a:extLst>
              <a:ext uri="{FF2B5EF4-FFF2-40B4-BE49-F238E27FC236}">
                <a16:creationId xmlns:a16="http://schemas.microsoft.com/office/drawing/2014/main" id="{FEF7C0FB-7FFC-D452-CDF0-B043BE81D4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36849" y="6365585"/>
            <a:ext cx="1039157" cy="1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153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8671604-71B3-E54B-4830-5D79662B6104}"/>
              </a:ext>
            </a:extLst>
          </p:cNvPr>
          <p:cNvCxnSpPr>
            <a:cxnSpLocks/>
          </p:cNvCxnSpPr>
          <p:nvPr/>
        </p:nvCxnSpPr>
        <p:spPr>
          <a:xfrm>
            <a:off x="10542423" y="1178342"/>
            <a:ext cx="4443577" cy="181907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8B7447-04CD-E8C4-3B3F-CFF6D289896D}"/>
              </a:ext>
            </a:extLst>
          </p:cNvPr>
          <p:cNvCxnSpPr>
            <a:cxnSpLocks/>
          </p:cNvCxnSpPr>
          <p:nvPr/>
        </p:nvCxnSpPr>
        <p:spPr>
          <a:xfrm flipH="1">
            <a:off x="6555036" y="5514843"/>
            <a:ext cx="9489" cy="52529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7F854-FC4F-C739-B3FC-F6E256E657D0}"/>
              </a:ext>
            </a:extLst>
          </p:cNvPr>
          <p:cNvCxnSpPr>
            <a:cxnSpLocks/>
          </p:cNvCxnSpPr>
          <p:nvPr/>
        </p:nvCxnSpPr>
        <p:spPr>
          <a:xfrm flipH="1" flipV="1">
            <a:off x="8637224" y="5842165"/>
            <a:ext cx="929126" cy="259675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6AE4E7D-59FF-CEA7-CA0F-4840A6E009FD}"/>
              </a:ext>
            </a:extLst>
          </p:cNvPr>
          <p:cNvCxnSpPr>
            <a:cxnSpLocks/>
          </p:cNvCxnSpPr>
          <p:nvPr/>
        </p:nvCxnSpPr>
        <p:spPr>
          <a:xfrm flipV="1">
            <a:off x="9753606" y="4890481"/>
            <a:ext cx="4789603" cy="341725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C44572E-92F8-F69C-1114-837016B1D619}"/>
              </a:ext>
            </a:extLst>
          </p:cNvPr>
          <p:cNvCxnSpPr>
            <a:cxnSpLocks/>
          </p:cNvCxnSpPr>
          <p:nvPr/>
        </p:nvCxnSpPr>
        <p:spPr>
          <a:xfrm flipH="1">
            <a:off x="10676597" y="7523893"/>
            <a:ext cx="5038776" cy="185281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94E0496-D5A7-5F45-8D6F-4F140BE1C441}"/>
              </a:ext>
            </a:extLst>
          </p:cNvPr>
          <p:cNvCxnSpPr>
            <a:cxnSpLocks/>
          </p:cNvCxnSpPr>
          <p:nvPr/>
        </p:nvCxnSpPr>
        <p:spPr>
          <a:xfrm flipH="1">
            <a:off x="10801489" y="4548508"/>
            <a:ext cx="2949287" cy="449529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F6D7A57-D9EB-4849-96CD-EF78D816F958}"/>
              </a:ext>
            </a:extLst>
          </p:cNvPr>
          <p:cNvCxnSpPr>
            <a:cxnSpLocks/>
          </p:cNvCxnSpPr>
          <p:nvPr/>
        </p:nvCxnSpPr>
        <p:spPr>
          <a:xfrm flipH="1" flipV="1">
            <a:off x="9566350" y="4303661"/>
            <a:ext cx="4976859" cy="217256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27A2D19-8FB0-5C9F-0176-F82F4A6F58E7}"/>
              </a:ext>
            </a:extLst>
          </p:cNvPr>
          <p:cNvCxnSpPr>
            <a:cxnSpLocks/>
          </p:cNvCxnSpPr>
          <p:nvPr/>
        </p:nvCxnSpPr>
        <p:spPr>
          <a:xfrm flipH="1">
            <a:off x="8340972" y="6727467"/>
            <a:ext cx="6381739" cy="65427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584FD40-CF8A-5B35-CDFF-228D4958BEBC}"/>
              </a:ext>
            </a:extLst>
          </p:cNvPr>
          <p:cNvCxnSpPr>
            <a:cxnSpLocks/>
          </p:cNvCxnSpPr>
          <p:nvPr/>
        </p:nvCxnSpPr>
        <p:spPr>
          <a:xfrm flipH="1">
            <a:off x="8311944" y="3964465"/>
            <a:ext cx="5465336" cy="310075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52972C-3743-06AE-E810-B78DF81269B5}"/>
              </a:ext>
            </a:extLst>
          </p:cNvPr>
          <p:cNvCxnSpPr>
            <a:cxnSpLocks/>
          </p:cNvCxnSpPr>
          <p:nvPr/>
        </p:nvCxnSpPr>
        <p:spPr>
          <a:xfrm flipH="1">
            <a:off x="4636994" y="7955946"/>
            <a:ext cx="1547816" cy="12018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BC1C056-89DB-5F63-B8F2-7A8D892544ED}"/>
              </a:ext>
            </a:extLst>
          </p:cNvPr>
          <p:cNvCxnSpPr>
            <a:cxnSpLocks/>
          </p:cNvCxnSpPr>
          <p:nvPr/>
        </p:nvCxnSpPr>
        <p:spPr>
          <a:xfrm flipH="1" flipV="1">
            <a:off x="8796520" y="5750805"/>
            <a:ext cx="1577332" cy="108228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1FCF8C-1E7E-076B-8D94-818C923D6B5F}"/>
              </a:ext>
            </a:extLst>
          </p:cNvPr>
          <p:cNvCxnSpPr>
            <a:cxnSpLocks/>
          </p:cNvCxnSpPr>
          <p:nvPr/>
        </p:nvCxnSpPr>
        <p:spPr>
          <a:xfrm flipV="1">
            <a:off x="12598400" y="7080561"/>
            <a:ext cx="1814286" cy="68108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8599EC6-E937-4AE8-3D9E-7F45C59F3EBC}"/>
              </a:ext>
            </a:extLst>
          </p:cNvPr>
          <p:cNvCxnSpPr>
            <a:cxnSpLocks/>
          </p:cNvCxnSpPr>
          <p:nvPr/>
        </p:nvCxnSpPr>
        <p:spPr>
          <a:xfrm flipH="1" flipV="1">
            <a:off x="17043365" y="2232621"/>
            <a:ext cx="14980" cy="376673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A0465AF-68FC-15A6-232A-F92104DD4184}"/>
              </a:ext>
            </a:extLst>
          </p:cNvPr>
          <p:cNvCxnSpPr>
            <a:cxnSpLocks/>
          </p:cNvCxnSpPr>
          <p:nvPr/>
        </p:nvCxnSpPr>
        <p:spPr>
          <a:xfrm>
            <a:off x="16759944" y="2065372"/>
            <a:ext cx="48674" cy="397476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D79950-B99A-C604-8FA1-5B04E606E8BB}"/>
              </a:ext>
            </a:extLst>
          </p:cNvPr>
          <p:cNvCxnSpPr>
            <a:cxnSpLocks/>
          </p:cNvCxnSpPr>
          <p:nvPr/>
        </p:nvCxnSpPr>
        <p:spPr>
          <a:xfrm>
            <a:off x="15272636" y="4700201"/>
            <a:ext cx="442737" cy="126974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43C79668-BED2-4B71-67CA-0ECFEC775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38" y="5943075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2C3431E3-306D-35B5-B9C9-9BE81157D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4" y="8175290"/>
            <a:ext cx="3394710" cy="20116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14A651-7361-EF0B-9472-4DCFCE87867C}"/>
              </a:ext>
            </a:extLst>
          </p:cNvPr>
          <p:cNvCxnSpPr>
            <a:cxnSpLocks/>
          </p:cNvCxnSpPr>
          <p:nvPr/>
        </p:nvCxnSpPr>
        <p:spPr>
          <a:xfrm>
            <a:off x="8311944" y="5673687"/>
            <a:ext cx="906760" cy="263404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d Day App">
            <a:extLst>
              <a:ext uri="{FF2B5EF4-FFF2-40B4-BE49-F238E27FC236}">
                <a16:creationId xmlns:a16="http://schemas.microsoft.com/office/drawing/2014/main" id="{127D4205-3A90-4C81-01EF-D71E67780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436" y="1202145"/>
            <a:ext cx="5715006" cy="5715006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12A5DA0-E427-024D-6793-999F8D497FB9}"/>
              </a:ext>
            </a:extLst>
          </p:cNvPr>
          <p:cNvCxnSpPr>
            <a:cxnSpLocks/>
          </p:cNvCxnSpPr>
          <p:nvPr/>
        </p:nvCxnSpPr>
        <p:spPr>
          <a:xfrm>
            <a:off x="8890068" y="4063236"/>
            <a:ext cx="551387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B1A72A94-B920-AEB6-BBE4-C3401D1E0E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730" y="2919354"/>
            <a:ext cx="3394710" cy="2011680"/>
          </a:xfrm>
          <a:prstGeom prst="rect">
            <a:avLst/>
          </a:prstGeom>
        </p:spPr>
      </p:pic>
      <p:pic>
        <p:nvPicPr>
          <p:cNvPr id="21" name="Picture 20" descr="A close-up of a sign&#10;&#10;Description automatically generated">
            <a:extLst>
              <a:ext uri="{FF2B5EF4-FFF2-40B4-BE49-F238E27FC236}">
                <a16:creationId xmlns:a16="http://schemas.microsoft.com/office/drawing/2014/main" id="{8700BC74-09B4-A2B3-3F8C-6A09844B6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6" y="279960"/>
            <a:ext cx="3394710" cy="2011680"/>
          </a:xfrm>
          <a:prstGeom prst="rect">
            <a:avLst/>
          </a:prstGeom>
        </p:spPr>
      </p:pic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96F60A-B218-7C35-F602-1DE26C193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50" y="6175450"/>
            <a:ext cx="3394710" cy="2011680"/>
          </a:xfrm>
          <a:prstGeom prst="rect">
            <a:avLst/>
          </a:prstGeom>
        </p:spPr>
      </p:pic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1A019AF3-0D78-6286-E45F-690995BC33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7922696"/>
            <a:ext cx="3394710" cy="2011680"/>
          </a:xfrm>
          <a:prstGeom prst="rect">
            <a:avLst/>
          </a:prstGeom>
        </p:spPr>
      </p:pic>
      <p:pic>
        <p:nvPicPr>
          <p:cNvPr id="7" name="Bid Leveling">
            <a:extLst>
              <a:ext uri="{FF2B5EF4-FFF2-40B4-BE49-F238E27FC236}">
                <a16:creationId xmlns:a16="http://schemas.microsoft.com/office/drawing/2014/main" id="{938C87F2-BB94-E39F-273A-D39DA860D4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42126" y="5888976"/>
            <a:ext cx="3418586" cy="2033720"/>
          </a:xfrm>
          <a:prstGeom prst="rect">
            <a:avLst/>
          </a:prstGeom>
        </p:spPr>
      </p:pic>
      <p:grpSp>
        <p:nvGrpSpPr>
          <p:cNvPr id="28" name="Estimator App Group">
            <a:extLst>
              <a:ext uri="{FF2B5EF4-FFF2-40B4-BE49-F238E27FC236}">
                <a16:creationId xmlns:a16="http://schemas.microsoft.com/office/drawing/2014/main" id="{245D3475-9250-5F5D-56C0-5B8581817F4A}"/>
              </a:ext>
            </a:extLst>
          </p:cNvPr>
          <p:cNvGrpSpPr/>
          <p:nvPr/>
        </p:nvGrpSpPr>
        <p:grpSpPr>
          <a:xfrm>
            <a:off x="4321399" y="1239771"/>
            <a:ext cx="5625966" cy="5625966"/>
            <a:chOff x="6326664" y="1239771"/>
            <a:chExt cx="5625966" cy="5625966"/>
          </a:xfrm>
        </p:grpSpPr>
        <p:pic>
          <p:nvPicPr>
            <p:cNvPr id="29" name="Estimator App Fadded">
              <a:extLst>
                <a:ext uri="{FF2B5EF4-FFF2-40B4-BE49-F238E27FC236}">
                  <a16:creationId xmlns:a16="http://schemas.microsoft.com/office/drawing/2014/main" id="{13FD4E6B-EEC1-585A-7137-96EC87E6E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6664" y="1239771"/>
              <a:ext cx="5625966" cy="5625966"/>
            </a:xfrm>
            <a:prstGeom prst="rect">
              <a:avLst/>
            </a:prstGeom>
          </p:spPr>
        </p:pic>
        <p:pic>
          <p:nvPicPr>
            <p:cNvPr id="30" name="*Cost Estimate">
              <a:extLst>
                <a:ext uri="{FF2B5EF4-FFF2-40B4-BE49-F238E27FC236}">
                  <a16:creationId xmlns:a16="http://schemas.microsoft.com/office/drawing/2014/main" id="{0FD44C27-FB0D-83E4-18B6-F1739CC4B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5759" y="2412902"/>
              <a:ext cx="992459" cy="584516"/>
            </a:xfrm>
            <a:prstGeom prst="rect">
              <a:avLst/>
            </a:prstGeom>
          </p:spPr>
        </p:pic>
        <p:pic>
          <p:nvPicPr>
            <p:cNvPr id="31" name="*Doc Management">
              <a:extLst>
                <a:ext uri="{FF2B5EF4-FFF2-40B4-BE49-F238E27FC236}">
                  <a16:creationId xmlns:a16="http://schemas.microsoft.com/office/drawing/2014/main" id="{146D2BB3-3E6C-15F6-75E3-1AD8BE7BC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8451" y="3310584"/>
              <a:ext cx="1333278" cy="561380"/>
            </a:xfrm>
            <a:prstGeom prst="rect">
              <a:avLst/>
            </a:prstGeom>
          </p:spPr>
        </p:pic>
        <p:pic>
          <p:nvPicPr>
            <p:cNvPr id="33" name="*Takeoff">
              <a:extLst>
                <a:ext uri="{FF2B5EF4-FFF2-40B4-BE49-F238E27FC236}">
                  <a16:creationId xmlns:a16="http://schemas.microsoft.com/office/drawing/2014/main" id="{C610EB35-4648-0B78-1625-8CB6CEA7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1319" y="3979581"/>
              <a:ext cx="863368" cy="362252"/>
            </a:xfrm>
            <a:prstGeom prst="rect">
              <a:avLst/>
            </a:prstGeom>
          </p:spPr>
        </p:pic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7F9AE2B-11BF-4DD0-C434-97175632CE48}"/>
              </a:ext>
            </a:extLst>
          </p:cNvPr>
          <p:cNvCxnSpPr>
            <a:cxnSpLocks/>
          </p:cNvCxnSpPr>
          <p:nvPr/>
        </p:nvCxnSpPr>
        <p:spPr>
          <a:xfrm flipH="1">
            <a:off x="14250502" y="2164681"/>
            <a:ext cx="548129" cy="87379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screenshot of a phone&#10;&#10;Description automatically generated">
            <a:extLst>
              <a:ext uri="{FF2B5EF4-FFF2-40B4-BE49-F238E27FC236}">
                <a16:creationId xmlns:a16="http://schemas.microsoft.com/office/drawing/2014/main" id="{E13CD440-A9B6-B019-B600-17D7324AF5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59" y="331314"/>
            <a:ext cx="3394710" cy="2011680"/>
          </a:xfrm>
          <a:prstGeom prst="rect">
            <a:avLst/>
          </a:prstGeom>
        </p:spPr>
      </p:pic>
      <p:pic>
        <p:nvPicPr>
          <p:cNvPr id="4" name="Bid Day App-Fadded">
            <a:extLst>
              <a:ext uri="{FF2B5EF4-FFF2-40B4-BE49-F238E27FC236}">
                <a16:creationId xmlns:a16="http://schemas.microsoft.com/office/drawing/2014/main" id="{F73262BE-139B-6A6D-1521-5ACEB3DEDC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1327" y="1002388"/>
            <a:ext cx="6103933" cy="6103933"/>
          </a:xfrm>
          <a:prstGeom prst="rect">
            <a:avLst/>
          </a:prstGeom>
        </p:spPr>
      </p:pic>
      <p:pic>
        <p:nvPicPr>
          <p:cNvPr id="8" name="*Bid Leveling">
            <a:extLst>
              <a:ext uri="{FF2B5EF4-FFF2-40B4-BE49-F238E27FC236}">
                <a16:creationId xmlns:a16="http://schemas.microsoft.com/office/drawing/2014/main" id="{25C2A27D-DFC6-984D-FD04-DAFE9E5175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331" y="2306126"/>
            <a:ext cx="955924" cy="5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1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20B65E-CEA3-E5A3-DCB5-0E5A0E221A88}"/>
              </a:ext>
            </a:extLst>
          </p:cNvPr>
          <p:cNvCxnSpPr>
            <a:cxnSpLocks/>
          </p:cNvCxnSpPr>
          <p:nvPr/>
        </p:nvCxnSpPr>
        <p:spPr>
          <a:xfrm flipH="1">
            <a:off x="14250502" y="2164681"/>
            <a:ext cx="548129" cy="87379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AF76ABE-45E4-CC0F-C84B-EA4554535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6" y="3405811"/>
            <a:ext cx="3030106" cy="1568226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8B7447-04CD-E8C4-3B3F-CFF6D289896D}"/>
              </a:ext>
            </a:extLst>
          </p:cNvPr>
          <p:cNvCxnSpPr>
            <a:cxnSpLocks/>
          </p:cNvCxnSpPr>
          <p:nvPr/>
        </p:nvCxnSpPr>
        <p:spPr>
          <a:xfrm flipH="1">
            <a:off x="6555036" y="5574535"/>
            <a:ext cx="233221" cy="465602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7F854-FC4F-C739-B3FC-F6E256E657D0}"/>
              </a:ext>
            </a:extLst>
          </p:cNvPr>
          <p:cNvCxnSpPr>
            <a:cxnSpLocks/>
          </p:cNvCxnSpPr>
          <p:nvPr/>
        </p:nvCxnSpPr>
        <p:spPr>
          <a:xfrm flipH="1" flipV="1">
            <a:off x="8637224" y="5842165"/>
            <a:ext cx="929126" cy="259675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6AE4E7D-59FF-CEA7-CA0F-4840A6E009FD}"/>
              </a:ext>
            </a:extLst>
          </p:cNvPr>
          <p:cNvCxnSpPr>
            <a:cxnSpLocks/>
          </p:cNvCxnSpPr>
          <p:nvPr/>
        </p:nvCxnSpPr>
        <p:spPr>
          <a:xfrm flipV="1">
            <a:off x="9753606" y="4890481"/>
            <a:ext cx="4789603" cy="3417253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94E0496-D5A7-5F45-8D6F-4F140BE1C441}"/>
              </a:ext>
            </a:extLst>
          </p:cNvPr>
          <p:cNvCxnSpPr>
            <a:cxnSpLocks/>
          </p:cNvCxnSpPr>
          <p:nvPr/>
        </p:nvCxnSpPr>
        <p:spPr>
          <a:xfrm flipH="1">
            <a:off x="10801489" y="4548508"/>
            <a:ext cx="2949287" cy="4495297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584FD40-CF8A-5B35-CDFF-228D4958BEBC}"/>
              </a:ext>
            </a:extLst>
          </p:cNvPr>
          <p:cNvCxnSpPr>
            <a:cxnSpLocks/>
          </p:cNvCxnSpPr>
          <p:nvPr/>
        </p:nvCxnSpPr>
        <p:spPr>
          <a:xfrm flipH="1">
            <a:off x="8311944" y="3964465"/>
            <a:ext cx="5465336" cy="3100757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52972C-3743-06AE-E810-B78DF81269B5}"/>
              </a:ext>
            </a:extLst>
          </p:cNvPr>
          <p:cNvCxnSpPr>
            <a:cxnSpLocks/>
          </p:cNvCxnSpPr>
          <p:nvPr/>
        </p:nvCxnSpPr>
        <p:spPr>
          <a:xfrm flipH="1">
            <a:off x="4636994" y="7955946"/>
            <a:ext cx="1547816" cy="120180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BC1C056-89DB-5F63-B8F2-7A8D892544ED}"/>
              </a:ext>
            </a:extLst>
          </p:cNvPr>
          <p:cNvCxnSpPr>
            <a:cxnSpLocks/>
          </p:cNvCxnSpPr>
          <p:nvPr/>
        </p:nvCxnSpPr>
        <p:spPr>
          <a:xfrm flipH="1" flipV="1">
            <a:off x="8796520" y="5750805"/>
            <a:ext cx="1577332" cy="108228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96F60A-B218-7C35-F602-1DE26C193D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50" y="6175450"/>
            <a:ext cx="3394710" cy="2011680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43C79668-BED2-4B71-67CA-0ECFEC7754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38" y="5943075"/>
            <a:ext cx="3394710" cy="2011680"/>
          </a:xfrm>
          <a:prstGeom prst="rect">
            <a:avLst/>
          </a:prstGeom>
        </p:spPr>
      </p:pic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1A019AF3-0D78-6286-E45F-690995BC33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7922696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2C3431E3-306D-35B5-B9C9-9BE81157D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4" y="8175290"/>
            <a:ext cx="3394710" cy="20116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14A651-7361-EF0B-9472-4DCFCE87867C}"/>
              </a:ext>
            </a:extLst>
          </p:cNvPr>
          <p:cNvCxnSpPr>
            <a:cxnSpLocks/>
          </p:cNvCxnSpPr>
          <p:nvPr/>
        </p:nvCxnSpPr>
        <p:spPr>
          <a:xfrm>
            <a:off x="8311944" y="5673687"/>
            <a:ext cx="906760" cy="2634047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d Day App-Fadded">
            <a:extLst>
              <a:ext uri="{FF2B5EF4-FFF2-40B4-BE49-F238E27FC236}">
                <a16:creationId xmlns:a16="http://schemas.microsoft.com/office/drawing/2014/main" id="{F73262BE-139B-6A6D-1521-5ACEB3DED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327" y="1002388"/>
            <a:ext cx="6103933" cy="6103933"/>
          </a:xfrm>
          <a:prstGeom prst="rect">
            <a:avLst/>
          </a:prstGeom>
        </p:spPr>
      </p:pic>
      <p:pic>
        <p:nvPicPr>
          <p:cNvPr id="9" name="*Bid Solicitation">
            <a:extLst>
              <a:ext uri="{FF2B5EF4-FFF2-40B4-BE49-F238E27FC236}">
                <a16:creationId xmlns:a16="http://schemas.microsoft.com/office/drawing/2014/main" id="{37D723E5-94AC-18C4-EC01-71550507AD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005" y="4463998"/>
            <a:ext cx="1210761" cy="584086"/>
          </a:xfrm>
          <a:prstGeom prst="rect">
            <a:avLst/>
          </a:prstGeom>
        </p:spPr>
      </p:pic>
      <p:pic>
        <p:nvPicPr>
          <p:cNvPr id="23" name="*Sub Communication">
            <a:extLst>
              <a:ext uri="{FF2B5EF4-FFF2-40B4-BE49-F238E27FC236}">
                <a16:creationId xmlns:a16="http://schemas.microsoft.com/office/drawing/2014/main" id="{115566A1-1E8F-C183-3422-98BE215D99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111" y="4108879"/>
            <a:ext cx="1636949" cy="590778"/>
          </a:xfrm>
          <a:prstGeom prst="rect">
            <a:avLst/>
          </a:prstGeom>
        </p:spPr>
      </p:pic>
      <p:pic>
        <p:nvPicPr>
          <p:cNvPr id="26" name="*Sub Quals">
            <a:extLst>
              <a:ext uri="{FF2B5EF4-FFF2-40B4-BE49-F238E27FC236}">
                <a16:creationId xmlns:a16="http://schemas.microsoft.com/office/drawing/2014/main" id="{BEAAD98A-08B7-410D-60B3-BC0647292D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2323" y="3197893"/>
            <a:ext cx="1346367" cy="584847"/>
          </a:xfrm>
          <a:prstGeom prst="rect">
            <a:avLst/>
          </a:prstGeom>
        </p:spPr>
      </p:pic>
      <p:pic>
        <p:nvPicPr>
          <p:cNvPr id="28" name="*Sub Rolodex">
            <a:extLst>
              <a:ext uri="{FF2B5EF4-FFF2-40B4-BE49-F238E27FC236}">
                <a16:creationId xmlns:a16="http://schemas.microsoft.com/office/drawing/2014/main" id="{00FE9B3F-97B0-1C32-E182-E3B9AE0EE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20100" y="2932005"/>
            <a:ext cx="910492" cy="594607"/>
          </a:xfrm>
          <a:prstGeom prst="rect">
            <a:avLst/>
          </a:prstGeom>
        </p:spPr>
      </p:pic>
      <p:grpSp>
        <p:nvGrpSpPr>
          <p:cNvPr id="42" name="Estimator App Group">
            <a:extLst>
              <a:ext uri="{FF2B5EF4-FFF2-40B4-BE49-F238E27FC236}">
                <a16:creationId xmlns:a16="http://schemas.microsoft.com/office/drawing/2014/main" id="{8531E888-FD5C-667B-49D0-8A7EDCDD7BC0}"/>
              </a:ext>
            </a:extLst>
          </p:cNvPr>
          <p:cNvGrpSpPr/>
          <p:nvPr/>
        </p:nvGrpSpPr>
        <p:grpSpPr>
          <a:xfrm>
            <a:off x="4321399" y="1239771"/>
            <a:ext cx="5625966" cy="5625966"/>
            <a:chOff x="6326664" y="1239771"/>
            <a:chExt cx="5625966" cy="5625966"/>
          </a:xfrm>
        </p:grpSpPr>
        <p:pic>
          <p:nvPicPr>
            <p:cNvPr id="44" name="Estimator App Fadded">
              <a:extLst>
                <a:ext uri="{FF2B5EF4-FFF2-40B4-BE49-F238E27FC236}">
                  <a16:creationId xmlns:a16="http://schemas.microsoft.com/office/drawing/2014/main" id="{E75F7F2C-602F-EAF9-42A9-B6B6CA65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26664" y="1239771"/>
              <a:ext cx="5625966" cy="5625966"/>
            </a:xfrm>
            <a:prstGeom prst="rect">
              <a:avLst/>
            </a:prstGeom>
          </p:spPr>
        </p:pic>
        <p:pic>
          <p:nvPicPr>
            <p:cNvPr id="46" name="*Cost Estimate">
              <a:extLst>
                <a:ext uri="{FF2B5EF4-FFF2-40B4-BE49-F238E27FC236}">
                  <a16:creationId xmlns:a16="http://schemas.microsoft.com/office/drawing/2014/main" id="{49767DDB-1308-D7DB-3561-90B1E1A3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5759" y="2412902"/>
              <a:ext cx="992459" cy="584516"/>
            </a:xfrm>
            <a:prstGeom prst="rect">
              <a:avLst/>
            </a:prstGeom>
          </p:spPr>
        </p:pic>
        <p:pic>
          <p:nvPicPr>
            <p:cNvPr id="47" name="*Doc Management">
              <a:extLst>
                <a:ext uri="{FF2B5EF4-FFF2-40B4-BE49-F238E27FC236}">
                  <a16:creationId xmlns:a16="http://schemas.microsoft.com/office/drawing/2014/main" id="{C790483C-FBCC-D3BD-813C-8910235E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8451" y="3310584"/>
              <a:ext cx="1333278" cy="561380"/>
            </a:xfrm>
            <a:prstGeom prst="rect">
              <a:avLst/>
            </a:prstGeom>
          </p:spPr>
        </p:pic>
        <p:pic>
          <p:nvPicPr>
            <p:cNvPr id="48" name="*Takeoff">
              <a:extLst>
                <a:ext uri="{FF2B5EF4-FFF2-40B4-BE49-F238E27FC236}">
                  <a16:creationId xmlns:a16="http://schemas.microsoft.com/office/drawing/2014/main" id="{C332ADA3-AFB3-7107-6DD4-B53C60D8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1319" y="3979581"/>
              <a:ext cx="863368" cy="362252"/>
            </a:xfrm>
            <a:prstGeom prst="rect">
              <a:avLst/>
            </a:prstGeom>
          </p:spPr>
        </p:pic>
      </p:grpSp>
      <p:pic>
        <p:nvPicPr>
          <p:cNvPr id="49" name="*Bid Leveling">
            <a:extLst>
              <a:ext uri="{FF2B5EF4-FFF2-40B4-BE49-F238E27FC236}">
                <a16:creationId xmlns:a16="http://schemas.microsoft.com/office/drawing/2014/main" id="{47EFD470-123B-5969-E21A-AA2F05D10C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5331" y="2306126"/>
            <a:ext cx="955924" cy="58451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A20FC6-F3BF-63D1-531B-1FAB1978A6F5}"/>
              </a:ext>
            </a:extLst>
          </p:cNvPr>
          <p:cNvCxnSpPr>
            <a:cxnSpLocks/>
          </p:cNvCxnSpPr>
          <p:nvPr/>
        </p:nvCxnSpPr>
        <p:spPr>
          <a:xfrm>
            <a:off x="10542423" y="1178342"/>
            <a:ext cx="4443577" cy="181907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27E194-4326-78EF-80C0-98E28D135075}"/>
              </a:ext>
            </a:extLst>
          </p:cNvPr>
          <p:cNvCxnSpPr>
            <a:cxnSpLocks/>
          </p:cNvCxnSpPr>
          <p:nvPr/>
        </p:nvCxnSpPr>
        <p:spPr>
          <a:xfrm>
            <a:off x="8890068" y="4063236"/>
            <a:ext cx="551387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B1A72A94-B920-AEB6-BBE4-C3401D1E0E55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730" y="2919354"/>
            <a:ext cx="3394710" cy="2011680"/>
          </a:xfrm>
          <a:prstGeom prst="rect">
            <a:avLst/>
          </a:prstGeom>
        </p:spPr>
      </p:pic>
      <p:pic>
        <p:nvPicPr>
          <p:cNvPr id="21" name="Picture 20" descr="A close-up of a sign&#10;&#10;Description automatically generated">
            <a:extLst>
              <a:ext uri="{FF2B5EF4-FFF2-40B4-BE49-F238E27FC236}">
                <a16:creationId xmlns:a16="http://schemas.microsoft.com/office/drawing/2014/main" id="{8700BC74-09B4-A2B3-3F8C-6A09844B6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6" y="279960"/>
            <a:ext cx="3394710" cy="2011680"/>
          </a:xfrm>
          <a:prstGeom prst="rect">
            <a:avLst/>
          </a:prstGeom>
        </p:spPr>
      </p:pic>
      <p:pic>
        <p:nvPicPr>
          <p:cNvPr id="45" name="Picture 44" descr="A screenshot of a phone&#10;&#10;Description automatically generated">
            <a:extLst>
              <a:ext uri="{FF2B5EF4-FFF2-40B4-BE49-F238E27FC236}">
                <a16:creationId xmlns:a16="http://schemas.microsoft.com/office/drawing/2014/main" id="{E13CD440-A9B6-B019-B600-17D7324AF5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59" y="331314"/>
            <a:ext cx="339471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3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 L 0.11033 0.255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27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-0.20947 0.039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77" y="19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-0.25504 0.30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52" y="1507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6B4DEC-00A2-16B5-C4CC-380AC3BF5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039"/>
            <a:ext cx="18288000" cy="94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00A6293-31D6-3DCF-396A-46828C6F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039"/>
            <a:ext cx="18288000" cy="94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FAC3EC-0E42-DCBA-C0AC-3809BACD1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779"/>
            <a:ext cx="18288000" cy="94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2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73A16-0CAB-B7A9-5C6E-7BED251ED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039"/>
            <a:ext cx="18288000" cy="94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62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A0C5-C681-74F6-61C0-9C8744B4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0ACFD6-54D9-1A2E-E3F5-E7272D9CC958}"/>
              </a:ext>
            </a:extLst>
          </p:cNvPr>
          <p:cNvCxnSpPr>
            <a:cxnSpLocks/>
          </p:cNvCxnSpPr>
          <p:nvPr/>
        </p:nvCxnSpPr>
        <p:spPr>
          <a:xfrm>
            <a:off x="6647543" y="1498713"/>
            <a:ext cx="6047074" cy="251619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D8B6301-5910-069F-563B-5AD0E4AA0ECA}"/>
              </a:ext>
            </a:extLst>
          </p:cNvPr>
          <p:cNvCxnSpPr>
            <a:cxnSpLocks/>
          </p:cNvCxnSpPr>
          <p:nvPr/>
        </p:nvCxnSpPr>
        <p:spPr>
          <a:xfrm>
            <a:off x="13928331" y="1163028"/>
            <a:ext cx="1893322" cy="206830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93F6BC-026B-0004-F525-80B943ED8864}"/>
              </a:ext>
            </a:extLst>
          </p:cNvPr>
          <p:cNvCxnSpPr>
            <a:cxnSpLocks/>
          </p:cNvCxnSpPr>
          <p:nvPr/>
        </p:nvCxnSpPr>
        <p:spPr>
          <a:xfrm flipV="1">
            <a:off x="5304493" y="6272090"/>
            <a:ext cx="2860639" cy="208620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A096EC-C1A8-4B3B-8986-FBD9E77275F3}"/>
              </a:ext>
            </a:extLst>
          </p:cNvPr>
          <p:cNvCxnSpPr>
            <a:cxnSpLocks/>
          </p:cNvCxnSpPr>
          <p:nvPr/>
        </p:nvCxnSpPr>
        <p:spPr>
          <a:xfrm flipH="1">
            <a:off x="4056743" y="3149600"/>
            <a:ext cx="1357086" cy="363275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E54EF7-4E25-9F87-F005-B971E228A6AD}"/>
              </a:ext>
            </a:extLst>
          </p:cNvPr>
          <p:cNvCxnSpPr>
            <a:cxnSpLocks/>
          </p:cNvCxnSpPr>
          <p:nvPr/>
        </p:nvCxnSpPr>
        <p:spPr>
          <a:xfrm>
            <a:off x="6647543" y="1843314"/>
            <a:ext cx="2148114" cy="196661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ue and white logo&#10;&#10;Description automatically generated">
            <a:extLst>
              <a:ext uri="{FF2B5EF4-FFF2-40B4-BE49-F238E27FC236}">
                <a16:creationId xmlns:a16="http://schemas.microsoft.com/office/drawing/2014/main" id="{3D859165-EC2C-D074-BA60-9E5C753A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35" y="3809930"/>
            <a:ext cx="4303776" cy="256032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57BB7C9D-916E-EADE-EBE6-651FF3966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96" y="782210"/>
            <a:ext cx="4320539" cy="256032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0159521-470F-139C-97AC-3FB569089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57" y="6740003"/>
            <a:ext cx="4320540" cy="2560320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05B6D530-4C0F-866F-1970-E79357588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617" y="3149600"/>
            <a:ext cx="4320540" cy="2560320"/>
          </a:xfrm>
          <a:prstGeom prst="rect">
            <a:avLst/>
          </a:prstGeom>
        </p:spPr>
      </p:pic>
      <p:pic>
        <p:nvPicPr>
          <p:cNvPr id="27" name="Picture 26" descr="A close-up of a sign&#10;&#10;Description automatically generated">
            <a:extLst>
              <a:ext uri="{FF2B5EF4-FFF2-40B4-BE49-F238E27FC236}">
                <a16:creationId xmlns:a16="http://schemas.microsoft.com/office/drawing/2014/main" id="{BF3921FE-6D34-4716-9BA4-4F9C86253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198597"/>
            <a:ext cx="43205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EBB4-1FFC-83CD-B36A-0B29E54A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4A56A5-9628-EE4F-6054-9E03AB856AE5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7895053" y="5858649"/>
            <a:ext cx="1562836" cy="226298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42B34D-DCB8-7CD5-0E3D-1B2E99CFD71F}"/>
              </a:ext>
            </a:extLst>
          </p:cNvPr>
          <p:cNvCxnSpPr>
            <a:cxnSpLocks/>
          </p:cNvCxnSpPr>
          <p:nvPr/>
        </p:nvCxnSpPr>
        <p:spPr>
          <a:xfrm flipH="1">
            <a:off x="4636994" y="7955946"/>
            <a:ext cx="1547816" cy="12018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5834DA-AB0F-0064-7591-D14057100BA5}"/>
              </a:ext>
            </a:extLst>
          </p:cNvPr>
          <p:cNvCxnSpPr>
            <a:cxnSpLocks/>
          </p:cNvCxnSpPr>
          <p:nvPr/>
        </p:nvCxnSpPr>
        <p:spPr>
          <a:xfrm flipH="1">
            <a:off x="6396914" y="5702300"/>
            <a:ext cx="676986" cy="5969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66E6E6-C8EC-70D9-D571-8C390DBB3320}"/>
              </a:ext>
            </a:extLst>
          </p:cNvPr>
          <p:cNvCxnSpPr>
            <a:cxnSpLocks/>
          </p:cNvCxnSpPr>
          <p:nvPr/>
        </p:nvCxnSpPr>
        <p:spPr>
          <a:xfrm flipH="1" flipV="1">
            <a:off x="8328752" y="5846124"/>
            <a:ext cx="2379643" cy="141399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D0970F-9E03-B380-DE54-A2E52D2BF0FC}"/>
              </a:ext>
            </a:extLst>
          </p:cNvPr>
          <p:cNvCxnSpPr>
            <a:cxnSpLocks/>
          </p:cNvCxnSpPr>
          <p:nvPr/>
        </p:nvCxnSpPr>
        <p:spPr>
          <a:xfrm>
            <a:off x="7645060" y="5943075"/>
            <a:ext cx="1521799" cy="223221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9C1F2869-A323-CBED-BAD7-E3F425BE6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8121635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871374CB-2348-AE33-53B6-19FDE4A70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34" y="8121635"/>
            <a:ext cx="3394710" cy="2011680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6E9F7029-1DAD-5A6E-7F32-C8DE7898E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4" y="6163610"/>
            <a:ext cx="3394710" cy="2011680"/>
          </a:xfrm>
          <a:prstGeom prst="rect">
            <a:avLst/>
          </a:prstGeom>
        </p:spPr>
      </p:pic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47AC2D-0A3C-3266-84CC-73C8885AE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34" y="6186155"/>
            <a:ext cx="3394710" cy="2011680"/>
          </a:xfrm>
          <a:prstGeom prst="rect">
            <a:avLst/>
          </a:prstGeom>
        </p:spPr>
      </p:pic>
      <p:grpSp>
        <p:nvGrpSpPr>
          <p:cNvPr id="7" name="Estimator App Group">
            <a:extLst>
              <a:ext uri="{FF2B5EF4-FFF2-40B4-BE49-F238E27FC236}">
                <a16:creationId xmlns:a16="http://schemas.microsoft.com/office/drawing/2014/main" id="{25F521A2-D7E4-BDEA-F84D-CC6171FBA819}"/>
              </a:ext>
            </a:extLst>
          </p:cNvPr>
          <p:cNvGrpSpPr/>
          <p:nvPr/>
        </p:nvGrpSpPr>
        <p:grpSpPr>
          <a:xfrm>
            <a:off x="4321399" y="1239771"/>
            <a:ext cx="5625966" cy="5625966"/>
            <a:chOff x="6326664" y="1239771"/>
            <a:chExt cx="5625966" cy="5625966"/>
          </a:xfrm>
        </p:grpSpPr>
        <p:pic>
          <p:nvPicPr>
            <p:cNvPr id="8" name="Estimator App Fadded">
              <a:extLst>
                <a:ext uri="{FF2B5EF4-FFF2-40B4-BE49-F238E27FC236}">
                  <a16:creationId xmlns:a16="http://schemas.microsoft.com/office/drawing/2014/main" id="{0F8D6C66-521F-44C1-C9E1-0339DB0B0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6664" y="1239771"/>
              <a:ext cx="5625966" cy="5625966"/>
            </a:xfrm>
            <a:prstGeom prst="rect">
              <a:avLst/>
            </a:prstGeom>
          </p:spPr>
        </p:pic>
        <p:pic>
          <p:nvPicPr>
            <p:cNvPr id="9" name="*Cost Estimate">
              <a:extLst>
                <a:ext uri="{FF2B5EF4-FFF2-40B4-BE49-F238E27FC236}">
                  <a16:creationId xmlns:a16="http://schemas.microsoft.com/office/drawing/2014/main" id="{0999F2B4-CF45-E6B6-595E-A510FCE5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5759" y="2412902"/>
              <a:ext cx="992459" cy="584516"/>
            </a:xfrm>
            <a:prstGeom prst="rect">
              <a:avLst/>
            </a:prstGeom>
          </p:spPr>
        </p:pic>
        <p:pic>
          <p:nvPicPr>
            <p:cNvPr id="12" name="*Doc Management">
              <a:extLst>
                <a:ext uri="{FF2B5EF4-FFF2-40B4-BE49-F238E27FC236}">
                  <a16:creationId xmlns:a16="http://schemas.microsoft.com/office/drawing/2014/main" id="{AF186992-ECE4-9754-6058-7F314E545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8451" y="3310584"/>
              <a:ext cx="1333278" cy="561380"/>
            </a:xfrm>
            <a:prstGeom prst="rect">
              <a:avLst/>
            </a:prstGeom>
          </p:spPr>
        </p:pic>
        <p:pic>
          <p:nvPicPr>
            <p:cNvPr id="14" name="*Takeoff">
              <a:extLst>
                <a:ext uri="{FF2B5EF4-FFF2-40B4-BE49-F238E27FC236}">
                  <a16:creationId xmlns:a16="http://schemas.microsoft.com/office/drawing/2014/main" id="{27DAC141-C3BA-96C1-911E-1F76EBDA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1319" y="3979581"/>
              <a:ext cx="863368" cy="362252"/>
            </a:xfrm>
            <a:prstGeom prst="rect">
              <a:avLst/>
            </a:prstGeom>
          </p:spPr>
        </p:pic>
      </p:grpSp>
      <p:grpSp>
        <p:nvGrpSpPr>
          <p:cNvPr id="27" name="Bid Day App Group">
            <a:extLst>
              <a:ext uri="{FF2B5EF4-FFF2-40B4-BE49-F238E27FC236}">
                <a16:creationId xmlns:a16="http://schemas.microsoft.com/office/drawing/2014/main" id="{00E66EF8-1A69-E899-E0FB-C47349D1AD9B}"/>
              </a:ext>
            </a:extLst>
          </p:cNvPr>
          <p:cNvGrpSpPr/>
          <p:nvPr/>
        </p:nvGrpSpPr>
        <p:grpSpPr>
          <a:xfrm>
            <a:off x="8161327" y="1002388"/>
            <a:ext cx="6103933" cy="6103933"/>
            <a:chOff x="8161327" y="1002388"/>
            <a:chExt cx="6103933" cy="6103933"/>
          </a:xfrm>
        </p:grpSpPr>
        <p:pic>
          <p:nvPicPr>
            <p:cNvPr id="13" name="Bid Day App-Fadded">
              <a:extLst>
                <a:ext uri="{FF2B5EF4-FFF2-40B4-BE49-F238E27FC236}">
                  <a16:creationId xmlns:a16="http://schemas.microsoft.com/office/drawing/2014/main" id="{514DB833-4A1D-9847-ABFE-FEF81F5A2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61327" y="1002388"/>
              <a:ext cx="6103933" cy="6103933"/>
            </a:xfrm>
            <a:prstGeom prst="rect">
              <a:avLst/>
            </a:prstGeom>
          </p:spPr>
        </p:pic>
        <p:pic>
          <p:nvPicPr>
            <p:cNvPr id="16" name="*Bid Solicitation">
              <a:extLst>
                <a:ext uri="{FF2B5EF4-FFF2-40B4-BE49-F238E27FC236}">
                  <a16:creationId xmlns:a16="http://schemas.microsoft.com/office/drawing/2014/main" id="{A4849060-57A2-1C03-5EBC-BF70C39F4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90005" y="4463998"/>
              <a:ext cx="1210761" cy="584086"/>
            </a:xfrm>
            <a:prstGeom prst="rect">
              <a:avLst/>
            </a:prstGeom>
          </p:spPr>
        </p:pic>
        <p:pic>
          <p:nvPicPr>
            <p:cNvPr id="23" name="*Sub Communication">
              <a:extLst>
                <a:ext uri="{FF2B5EF4-FFF2-40B4-BE49-F238E27FC236}">
                  <a16:creationId xmlns:a16="http://schemas.microsoft.com/office/drawing/2014/main" id="{3BE92186-1908-C821-8438-7403CF5CA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24111" y="4108879"/>
              <a:ext cx="1636949" cy="590778"/>
            </a:xfrm>
            <a:prstGeom prst="rect">
              <a:avLst/>
            </a:prstGeom>
          </p:spPr>
        </p:pic>
        <p:pic>
          <p:nvPicPr>
            <p:cNvPr id="24" name="*Sub Quals">
              <a:extLst>
                <a:ext uri="{FF2B5EF4-FFF2-40B4-BE49-F238E27FC236}">
                  <a16:creationId xmlns:a16="http://schemas.microsoft.com/office/drawing/2014/main" id="{A6A0E31E-B2AB-7200-CC40-E3035AE56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2323" y="3197893"/>
              <a:ext cx="1346367" cy="584847"/>
            </a:xfrm>
            <a:prstGeom prst="rect">
              <a:avLst/>
            </a:prstGeom>
          </p:spPr>
        </p:pic>
        <p:pic>
          <p:nvPicPr>
            <p:cNvPr id="25" name="*Sub Rolodex">
              <a:extLst>
                <a:ext uri="{FF2B5EF4-FFF2-40B4-BE49-F238E27FC236}">
                  <a16:creationId xmlns:a16="http://schemas.microsoft.com/office/drawing/2014/main" id="{E258E0B1-1C5A-1622-B5E3-7893F2C7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0100" y="2932005"/>
              <a:ext cx="910492" cy="594607"/>
            </a:xfrm>
            <a:prstGeom prst="rect">
              <a:avLst/>
            </a:prstGeom>
          </p:spPr>
        </p:pic>
        <p:pic>
          <p:nvPicPr>
            <p:cNvPr id="26" name="*Bid Leveling">
              <a:extLst>
                <a:ext uri="{FF2B5EF4-FFF2-40B4-BE49-F238E27FC236}">
                  <a16:creationId xmlns:a16="http://schemas.microsoft.com/office/drawing/2014/main" id="{2260D0DC-F1E4-3CFE-58AA-7A3A18902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35331" y="2306126"/>
              <a:ext cx="955924" cy="584515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293579-819C-D553-52BD-3458C7D18CBB}"/>
              </a:ext>
            </a:extLst>
          </p:cNvPr>
          <p:cNvCxnSpPr>
            <a:cxnSpLocks/>
          </p:cNvCxnSpPr>
          <p:nvPr/>
        </p:nvCxnSpPr>
        <p:spPr>
          <a:xfrm>
            <a:off x="8890068" y="4063236"/>
            <a:ext cx="551387" cy="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68299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EBB4-1FFC-83CD-B36A-0B29E54A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261851-A218-EC1E-C0BF-0384D9C46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800" y="3234233"/>
            <a:ext cx="3353025" cy="18289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4A56A5-9628-EE4F-6054-9E03AB856AE5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7895053" y="5858649"/>
            <a:ext cx="1562836" cy="2262986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42B34D-DCB8-7CD5-0E3D-1B2E99CFD71F}"/>
              </a:ext>
            </a:extLst>
          </p:cNvPr>
          <p:cNvCxnSpPr>
            <a:cxnSpLocks/>
          </p:cNvCxnSpPr>
          <p:nvPr/>
        </p:nvCxnSpPr>
        <p:spPr>
          <a:xfrm flipH="1">
            <a:off x="4636994" y="7955946"/>
            <a:ext cx="1547816" cy="120180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5834DA-AB0F-0064-7591-D14057100BA5}"/>
              </a:ext>
            </a:extLst>
          </p:cNvPr>
          <p:cNvCxnSpPr>
            <a:cxnSpLocks/>
          </p:cNvCxnSpPr>
          <p:nvPr/>
        </p:nvCxnSpPr>
        <p:spPr>
          <a:xfrm flipH="1">
            <a:off x="6396914" y="5702300"/>
            <a:ext cx="676986" cy="59690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9C1F2869-A323-CBED-BAD7-E3F425BE6C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8121635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871374CB-2348-AE33-53B6-19FDE4A70DE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34" y="8121635"/>
            <a:ext cx="3394710" cy="20116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D0970F-9E03-B380-DE54-A2E52D2BF0FC}"/>
              </a:ext>
            </a:extLst>
          </p:cNvPr>
          <p:cNvCxnSpPr>
            <a:cxnSpLocks/>
          </p:cNvCxnSpPr>
          <p:nvPr/>
        </p:nvCxnSpPr>
        <p:spPr>
          <a:xfrm>
            <a:off x="7645060" y="5943075"/>
            <a:ext cx="1521799" cy="223221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6E9F7029-1DAD-5A6E-7F32-C8DE7898E87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4" y="6163610"/>
            <a:ext cx="3394710" cy="2011680"/>
          </a:xfrm>
          <a:prstGeom prst="rect">
            <a:avLst/>
          </a:prstGeom>
        </p:spPr>
      </p:pic>
      <p:grpSp>
        <p:nvGrpSpPr>
          <p:cNvPr id="24" name="Estimator App Group">
            <a:extLst>
              <a:ext uri="{FF2B5EF4-FFF2-40B4-BE49-F238E27FC236}">
                <a16:creationId xmlns:a16="http://schemas.microsoft.com/office/drawing/2014/main" id="{EC870B0F-F73E-5616-9D8C-FD9AE45F2291}"/>
              </a:ext>
            </a:extLst>
          </p:cNvPr>
          <p:cNvGrpSpPr/>
          <p:nvPr/>
        </p:nvGrpSpPr>
        <p:grpSpPr>
          <a:xfrm>
            <a:off x="4321399" y="1239771"/>
            <a:ext cx="5625966" cy="5625966"/>
            <a:chOff x="6326664" y="1239771"/>
            <a:chExt cx="5625966" cy="5625966"/>
          </a:xfrm>
        </p:grpSpPr>
        <p:pic>
          <p:nvPicPr>
            <p:cNvPr id="25" name="Estimator App Fadded">
              <a:extLst>
                <a:ext uri="{FF2B5EF4-FFF2-40B4-BE49-F238E27FC236}">
                  <a16:creationId xmlns:a16="http://schemas.microsoft.com/office/drawing/2014/main" id="{CFAE9270-BB17-2C99-78A4-8E46CA290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6664" y="1239771"/>
              <a:ext cx="5625966" cy="5625966"/>
            </a:xfrm>
            <a:prstGeom prst="rect">
              <a:avLst/>
            </a:prstGeom>
          </p:spPr>
        </p:pic>
        <p:pic>
          <p:nvPicPr>
            <p:cNvPr id="26" name="*Cost Estimate">
              <a:extLst>
                <a:ext uri="{FF2B5EF4-FFF2-40B4-BE49-F238E27FC236}">
                  <a16:creationId xmlns:a16="http://schemas.microsoft.com/office/drawing/2014/main" id="{F436059B-2F9B-9452-C899-DD47CA0D3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75759" y="2412902"/>
              <a:ext cx="992459" cy="584516"/>
            </a:xfrm>
            <a:prstGeom prst="rect">
              <a:avLst/>
            </a:prstGeom>
          </p:spPr>
        </p:pic>
        <p:pic>
          <p:nvPicPr>
            <p:cNvPr id="27" name="*Doc Management">
              <a:extLst>
                <a:ext uri="{FF2B5EF4-FFF2-40B4-BE49-F238E27FC236}">
                  <a16:creationId xmlns:a16="http://schemas.microsoft.com/office/drawing/2014/main" id="{206BB4CE-ECD6-50D1-5A36-F0C421BD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8451" y="3310584"/>
              <a:ext cx="1333278" cy="561380"/>
            </a:xfrm>
            <a:prstGeom prst="rect">
              <a:avLst/>
            </a:prstGeom>
          </p:spPr>
        </p:pic>
        <p:pic>
          <p:nvPicPr>
            <p:cNvPr id="37" name="*Takeoff">
              <a:extLst>
                <a:ext uri="{FF2B5EF4-FFF2-40B4-BE49-F238E27FC236}">
                  <a16:creationId xmlns:a16="http://schemas.microsoft.com/office/drawing/2014/main" id="{90D3E097-41A7-4D9E-42E4-AEFBFFBC9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1319" y="3979581"/>
              <a:ext cx="863368" cy="362252"/>
            </a:xfrm>
            <a:prstGeom prst="rect">
              <a:avLst/>
            </a:prstGeom>
          </p:spPr>
        </p:pic>
      </p:grpSp>
      <p:pic>
        <p:nvPicPr>
          <p:cNvPr id="3" name="*Self Peform">
            <a:extLst>
              <a:ext uri="{FF2B5EF4-FFF2-40B4-BE49-F238E27FC236}">
                <a16:creationId xmlns:a16="http://schemas.microsoft.com/office/drawing/2014/main" id="{D13367F0-6E28-66A6-79C4-D4CDFBE346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644" y="4493379"/>
            <a:ext cx="906361" cy="568697"/>
          </a:xfrm>
          <a:prstGeom prst="rect">
            <a:avLst/>
          </a:prstGeom>
        </p:spPr>
      </p:pic>
      <p:grpSp>
        <p:nvGrpSpPr>
          <p:cNvPr id="43" name="Bid Day App Group">
            <a:extLst>
              <a:ext uri="{FF2B5EF4-FFF2-40B4-BE49-F238E27FC236}">
                <a16:creationId xmlns:a16="http://schemas.microsoft.com/office/drawing/2014/main" id="{BCA6006A-859C-B21C-5EA7-84AB2F373B74}"/>
              </a:ext>
            </a:extLst>
          </p:cNvPr>
          <p:cNvGrpSpPr/>
          <p:nvPr/>
        </p:nvGrpSpPr>
        <p:grpSpPr>
          <a:xfrm>
            <a:off x="8161327" y="1002388"/>
            <a:ext cx="6103933" cy="6103933"/>
            <a:chOff x="8161327" y="1002388"/>
            <a:chExt cx="6103933" cy="6103933"/>
          </a:xfrm>
        </p:grpSpPr>
        <p:pic>
          <p:nvPicPr>
            <p:cNvPr id="44" name="Bid Day App-Fadded">
              <a:extLst>
                <a:ext uri="{FF2B5EF4-FFF2-40B4-BE49-F238E27FC236}">
                  <a16:creationId xmlns:a16="http://schemas.microsoft.com/office/drawing/2014/main" id="{BB98547D-8C7F-0DFC-442F-EB7C738C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61327" y="1002388"/>
              <a:ext cx="6103933" cy="6103933"/>
            </a:xfrm>
            <a:prstGeom prst="rect">
              <a:avLst/>
            </a:prstGeom>
          </p:spPr>
        </p:pic>
        <p:pic>
          <p:nvPicPr>
            <p:cNvPr id="45" name="*Bid Solicitation">
              <a:extLst>
                <a:ext uri="{FF2B5EF4-FFF2-40B4-BE49-F238E27FC236}">
                  <a16:creationId xmlns:a16="http://schemas.microsoft.com/office/drawing/2014/main" id="{CE7CD853-EC32-34D8-BD6B-04262255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90005" y="4463998"/>
              <a:ext cx="1210761" cy="584086"/>
            </a:xfrm>
            <a:prstGeom prst="rect">
              <a:avLst/>
            </a:prstGeom>
          </p:spPr>
        </p:pic>
        <p:pic>
          <p:nvPicPr>
            <p:cNvPr id="46" name="*Sub Communication">
              <a:extLst>
                <a:ext uri="{FF2B5EF4-FFF2-40B4-BE49-F238E27FC236}">
                  <a16:creationId xmlns:a16="http://schemas.microsoft.com/office/drawing/2014/main" id="{71E5054D-5368-D105-53B4-038F37B54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24111" y="4108879"/>
              <a:ext cx="1636949" cy="590778"/>
            </a:xfrm>
            <a:prstGeom prst="rect">
              <a:avLst/>
            </a:prstGeom>
          </p:spPr>
        </p:pic>
        <p:pic>
          <p:nvPicPr>
            <p:cNvPr id="47" name="*Sub Quals">
              <a:extLst>
                <a:ext uri="{FF2B5EF4-FFF2-40B4-BE49-F238E27FC236}">
                  <a16:creationId xmlns:a16="http://schemas.microsoft.com/office/drawing/2014/main" id="{232CDDFF-5E0F-7C47-B49F-12146064A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2323" y="3197893"/>
              <a:ext cx="1346367" cy="584847"/>
            </a:xfrm>
            <a:prstGeom prst="rect">
              <a:avLst/>
            </a:prstGeom>
          </p:spPr>
        </p:pic>
        <p:pic>
          <p:nvPicPr>
            <p:cNvPr id="48" name="*Sub Rolodex">
              <a:extLst>
                <a:ext uri="{FF2B5EF4-FFF2-40B4-BE49-F238E27FC236}">
                  <a16:creationId xmlns:a16="http://schemas.microsoft.com/office/drawing/2014/main" id="{525A0C92-581C-055E-258A-D82CDB435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0100" y="2932005"/>
              <a:ext cx="910492" cy="594607"/>
            </a:xfrm>
            <a:prstGeom prst="rect">
              <a:avLst/>
            </a:prstGeom>
          </p:spPr>
        </p:pic>
        <p:pic>
          <p:nvPicPr>
            <p:cNvPr id="49" name="*Bid Leveling">
              <a:extLst>
                <a:ext uri="{FF2B5EF4-FFF2-40B4-BE49-F238E27FC236}">
                  <a16:creationId xmlns:a16="http://schemas.microsoft.com/office/drawing/2014/main" id="{1D81BE02-594E-D2DC-B7F9-C89DA022C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35331" y="2306126"/>
              <a:ext cx="955924" cy="584515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293579-819C-D553-52BD-3458C7D18CBB}"/>
              </a:ext>
            </a:extLst>
          </p:cNvPr>
          <p:cNvCxnSpPr>
            <a:cxnSpLocks/>
          </p:cNvCxnSpPr>
          <p:nvPr/>
        </p:nvCxnSpPr>
        <p:spPr>
          <a:xfrm>
            <a:off x="8890068" y="4063236"/>
            <a:ext cx="551387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66E6E6-C8EC-70D9-D571-8C390DBB3320}"/>
              </a:ext>
            </a:extLst>
          </p:cNvPr>
          <p:cNvCxnSpPr>
            <a:cxnSpLocks/>
          </p:cNvCxnSpPr>
          <p:nvPr/>
        </p:nvCxnSpPr>
        <p:spPr>
          <a:xfrm flipH="1" flipV="1">
            <a:off x="8328752" y="5846124"/>
            <a:ext cx="2379643" cy="141399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47AC2D-0A3C-3266-84CC-73C8885AEB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34" y="6186155"/>
            <a:ext cx="339471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65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6927 -0.295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147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479F9-EB6A-0883-50B2-8EF858F4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863"/>
            <a:ext cx="18288000" cy="997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65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52724A-7F26-69E9-C4FC-DD8CC703E362}"/>
              </a:ext>
            </a:extLst>
          </p:cNvPr>
          <p:cNvGrpSpPr/>
          <p:nvPr/>
        </p:nvGrpSpPr>
        <p:grpSpPr>
          <a:xfrm>
            <a:off x="0" y="155863"/>
            <a:ext cx="18288000" cy="9975273"/>
            <a:chOff x="0" y="155863"/>
            <a:chExt cx="18288000" cy="99752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A372B2-E0D0-811F-EE47-D6BEF0E5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5863"/>
              <a:ext cx="18288000" cy="997527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E444A4-642A-B335-3AB1-24B0059BF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3809" y="944380"/>
              <a:ext cx="16354270" cy="9015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27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4E133-F201-57E5-65B2-F1D73F69D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F4FB1-8575-7976-348C-99458B9EC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863"/>
            <a:ext cx="18288000" cy="997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21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EBB4-1FFC-83CD-B36A-0B29E54A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4A56A5-9628-EE4F-6054-9E03AB856AE5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7895053" y="5858649"/>
            <a:ext cx="1562836" cy="226298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42B34D-DCB8-7CD5-0E3D-1B2E99CFD71F}"/>
              </a:ext>
            </a:extLst>
          </p:cNvPr>
          <p:cNvCxnSpPr>
            <a:cxnSpLocks/>
          </p:cNvCxnSpPr>
          <p:nvPr/>
        </p:nvCxnSpPr>
        <p:spPr>
          <a:xfrm flipH="1">
            <a:off x="4636994" y="7955946"/>
            <a:ext cx="1547816" cy="12018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5834DA-AB0F-0064-7591-D14057100BA5}"/>
              </a:ext>
            </a:extLst>
          </p:cNvPr>
          <p:cNvCxnSpPr>
            <a:cxnSpLocks/>
          </p:cNvCxnSpPr>
          <p:nvPr/>
        </p:nvCxnSpPr>
        <p:spPr>
          <a:xfrm flipH="1">
            <a:off x="6396914" y="5702300"/>
            <a:ext cx="676986" cy="5969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9C1F2869-A323-CBED-BAD7-E3F425BE6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8121635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871374CB-2348-AE33-53B6-19FDE4A70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34" y="8121635"/>
            <a:ext cx="3394710" cy="201168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D0970F-9E03-B380-DE54-A2E52D2BF0FC}"/>
              </a:ext>
            </a:extLst>
          </p:cNvPr>
          <p:cNvCxnSpPr>
            <a:cxnSpLocks/>
          </p:cNvCxnSpPr>
          <p:nvPr/>
        </p:nvCxnSpPr>
        <p:spPr>
          <a:xfrm>
            <a:off x="7645060" y="5943075"/>
            <a:ext cx="1521799" cy="223221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6E9F7029-1DAD-5A6E-7F32-C8DE7898E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4" y="6163610"/>
            <a:ext cx="3394710" cy="201168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293579-819C-D553-52BD-3458C7D18CBB}"/>
              </a:ext>
            </a:extLst>
          </p:cNvPr>
          <p:cNvCxnSpPr>
            <a:cxnSpLocks/>
          </p:cNvCxnSpPr>
          <p:nvPr/>
        </p:nvCxnSpPr>
        <p:spPr>
          <a:xfrm>
            <a:off x="8890068" y="4063236"/>
            <a:ext cx="551387" cy="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4" name="Estimator App Group">
            <a:extLst>
              <a:ext uri="{FF2B5EF4-FFF2-40B4-BE49-F238E27FC236}">
                <a16:creationId xmlns:a16="http://schemas.microsoft.com/office/drawing/2014/main" id="{3F71427C-FE63-36A2-D574-9AC91EE839AF}"/>
              </a:ext>
            </a:extLst>
          </p:cNvPr>
          <p:cNvGrpSpPr/>
          <p:nvPr/>
        </p:nvGrpSpPr>
        <p:grpSpPr>
          <a:xfrm>
            <a:off x="4321399" y="1239771"/>
            <a:ext cx="5625966" cy="5625966"/>
            <a:chOff x="4321399" y="1239771"/>
            <a:chExt cx="5625966" cy="5625966"/>
          </a:xfrm>
        </p:grpSpPr>
        <p:pic>
          <p:nvPicPr>
            <p:cNvPr id="9" name="Estimator App Fadded">
              <a:extLst>
                <a:ext uri="{FF2B5EF4-FFF2-40B4-BE49-F238E27FC236}">
                  <a16:creationId xmlns:a16="http://schemas.microsoft.com/office/drawing/2014/main" id="{C81AF932-41A7-ACB6-F0E8-F32AD1C4A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1399" y="1239771"/>
              <a:ext cx="5625966" cy="5625966"/>
            </a:xfrm>
            <a:prstGeom prst="rect">
              <a:avLst/>
            </a:prstGeom>
          </p:spPr>
        </p:pic>
        <p:pic>
          <p:nvPicPr>
            <p:cNvPr id="12" name="*Cost Estimate">
              <a:extLst>
                <a:ext uri="{FF2B5EF4-FFF2-40B4-BE49-F238E27FC236}">
                  <a16:creationId xmlns:a16="http://schemas.microsoft.com/office/drawing/2014/main" id="{5E96E225-C8B0-DB97-2E1A-E0CC83985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0494" y="2412902"/>
              <a:ext cx="992459" cy="584516"/>
            </a:xfrm>
            <a:prstGeom prst="rect">
              <a:avLst/>
            </a:prstGeom>
          </p:spPr>
        </p:pic>
        <p:pic>
          <p:nvPicPr>
            <p:cNvPr id="14" name="*Doc Management">
              <a:extLst>
                <a:ext uri="{FF2B5EF4-FFF2-40B4-BE49-F238E27FC236}">
                  <a16:creationId xmlns:a16="http://schemas.microsoft.com/office/drawing/2014/main" id="{AED81141-FDAC-8892-505E-49488A933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3186" y="3310584"/>
              <a:ext cx="1333278" cy="561380"/>
            </a:xfrm>
            <a:prstGeom prst="rect">
              <a:avLst/>
            </a:prstGeom>
          </p:spPr>
        </p:pic>
        <p:pic>
          <p:nvPicPr>
            <p:cNvPr id="16" name="*Takeoff">
              <a:extLst>
                <a:ext uri="{FF2B5EF4-FFF2-40B4-BE49-F238E27FC236}">
                  <a16:creationId xmlns:a16="http://schemas.microsoft.com/office/drawing/2014/main" id="{72EA65F0-75CE-3632-8C39-E0E093A3C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76054" y="3979581"/>
              <a:ext cx="863368" cy="362252"/>
            </a:xfrm>
            <a:prstGeom prst="rect">
              <a:avLst/>
            </a:prstGeom>
          </p:spPr>
        </p:pic>
        <p:pic>
          <p:nvPicPr>
            <p:cNvPr id="23" name="*Self Peform">
              <a:extLst>
                <a:ext uri="{FF2B5EF4-FFF2-40B4-BE49-F238E27FC236}">
                  <a16:creationId xmlns:a16="http://schemas.microsoft.com/office/drawing/2014/main" id="{B72491E6-9F15-5B17-0DEA-64F0BC8B7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96644" y="4493379"/>
              <a:ext cx="906361" cy="568697"/>
            </a:xfrm>
            <a:prstGeom prst="rect">
              <a:avLst/>
            </a:prstGeom>
          </p:spPr>
        </p:pic>
      </p:grpSp>
      <p:grpSp>
        <p:nvGrpSpPr>
          <p:cNvPr id="25" name="Bid Day App Group">
            <a:extLst>
              <a:ext uri="{FF2B5EF4-FFF2-40B4-BE49-F238E27FC236}">
                <a16:creationId xmlns:a16="http://schemas.microsoft.com/office/drawing/2014/main" id="{AC99B9EA-30BC-41B4-DE63-B408619EA08B}"/>
              </a:ext>
            </a:extLst>
          </p:cNvPr>
          <p:cNvGrpSpPr/>
          <p:nvPr/>
        </p:nvGrpSpPr>
        <p:grpSpPr>
          <a:xfrm>
            <a:off x="8161327" y="1002388"/>
            <a:ext cx="6103933" cy="6103933"/>
            <a:chOff x="8161327" y="1002388"/>
            <a:chExt cx="6103933" cy="6103933"/>
          </a:xfrm>
        </p:grpSpPr>
        <p:pic>
          <p:nvPicPr>
            <p:cNvPr id="26" name="Bid Day App-Fadded">
              <a:extLst>
                <a:ext uri="{FF2B5EF4-FFF2-40B4-BE49-F238E27FC236}">
                  <a16:creationId xmlns:a16="http://schemas.microsoft.com/office/drawing/2014/main" id="{ADF38CCD-E81B-2ABE-0E42-606D2A3DD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61327" y="1002388"/>
              <a:ext cx="6103933" cy="6103933"/>
            </a:xfrm>
            <a:prstGeom prst="rect">
              <a:avLst/>
            </a:prstGeom>
          </p:spPr>
        </p:pic>
        <p:pic>
          <p:nvPicPr>
            <p:cNvPr id="27" name="*Bid Solicitation">
              <a:extLst>
                <a:ext uri="{FF2B5EF4-FFF2-40B4-BE49-F238E27FC236}">
                  <a16:creationId xmlns:a16="http://schemas.microsoft.com/office/drawing/2014/main" id="{F59C4503-7919-EE8F-BFCB-B18C14D8E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90005" y="4463998"/>
              <a:ext cx="1210761" cy="584086"/>
            </a:xfrm>
            <a:prstGeom prst="rect">
              <a:avLst/>
            </a:prstGeom>
          </p:spPr>
        </p:pic>
        <p:pic>
          <p:nvPicPr>
            <p:cNvPr id="29" name="*Sub Communication">
              <a:extLst>
                <a:ext uri="{FF2B5EF4-FFF2-40B4-BE49-F238E27FC236}">
                  <a16:creationId xmlns:a16="http://schemas.microsoft.com/office/drawing/2014/main" id="{419599B0-89D9-1EAC-9A1F-85008C777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24111" y="4108879"/>
              <a:ext cx="1636949" cy="590778"/>
            </a:xfrm>
            <a:prstGeom prst="rect">
              <a:avLst/>
            </a:prstGeom>
          </p:spPr>
        </p:pic>
        <p:pic>
          <p:nvPicPr>
            <p:cNvPr id="30" name="*Sub Quals">
              <a:extLst>
                <a:ext uri="{FF2B5EF4-FFF2-40B4-BE49-F238E27FC236}">
                  <a16:creationId xmlns:a16="http://schemas.microsoft.com/office/drawing/2014/main" id="{6314AFE5-151A-8A99-923B-0B4B3877C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2323" y="3197893"/>
              <a:ext cx="1346367" cy="584847"/>
            </a:xfrm>
            <a:prstGeom prst="rect">
              <a:avLst/>
            </a:prstGeom>
          </p:spPr>
        </p:pic>
        <p:pic>
          <p:nvPicPr>
            <p:cNvPr id="31" name="*Sub Rolodex">
              <a:extLst>
                <a:ext uri="{FF2B5EF4-FFF2-40B4-BE49-F238E27FC236}">
                  <a16:creationId xmlns:a16="http://schemas.microsoft.com/office/drawing/2014/main" id="{18F76E28-80FB-8C19-6267-A4A88EDF9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0100" y="2932005"/>
              <a:ext cx="910492" cy="594607"/>
            </a:xfrm>
            <a:prstGeom prst="rect">
              <a:avLst/>
            </a:prstGeom>
          </p:spPr>
        </p:pic>
        <p:pic>
          <p:nvPicPr>
            <p:cNvPr id="33" name="*Bid Leveling">
              <a:extLst>
                <a:ext uri="{FF2B5EF4-FFF2-40B4-BE49-F238E27FC236}">
                  <a16:creationId xmlns:a16="http://schemas.microsoft.com/office/drawing/2014/main" id="{CCAADA94-17A4-AF12-610F-0567F432D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35331" y="2306126"/>
              <a:ext cx="955924" cy="584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72682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EBB4-1FFC-83CD-B36A-0B29E54A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9C1F2869-A323-CBED-BAD7-E3F425BE6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8121635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871374CB-2348-AE33-53B6-19FDE4A70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34" y="8121635"/>
            <a:ext cx="3394710" cy="2011680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6E9F7029-1DAD-5A6E-7F32-C8DE7898E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4" y="6163610"/>
            <a:ext cx="3394710" cy="2011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0B1477-D360-A0A5-0B11-13625A2CA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952" y="-1488471"/>
            <a:ext cx="8954096" cy="8954096"/>
          </a:xfrm>
          <a:prstGeom prst="rect">
            <a:avLst/>
          </a:prstGeom>
        </p:spPr>
      </p:pic>
      <p:grpSp>
        <p:nvGrpSpPr>
          <p:cNvPr id="10" name="Estimator App Group">
            <a:extLst>
              <a:ext uri="{FF2B5EF4-FFF2-40B4-BE49-F238E27FC236}">
                <a16:creationId xmlns:a16="http://schemas.microsoft.com/office/drawing/2014/main" id="{E13A9399-FFE5-7950-A4BE-00A6575158BE}"/>
              </a:ext>
            </a:extLst>
          </p:cNvPr>
          <p:cNvGrpSpPr/>
          <p:nvPr/>
        </p:nvGrpSpPr>
        <p:grpSpPr>
          <a:xfrm>
            <a:off x="1228264" y="1239771"/>
            <a:ext cx="5625966" cy="5625966"/>
            <a:chOff x="4321399" y="1239771"/>
            <a:chExt cx="5625966" cy="5625966"/>
          </a:xfrm>
        </p:grpSpPr>
        <p:pic>
          <p:nvPicPr>
            <p:cNvPr id="11" name="Estimator App Fadded">
              <a:extLst>
                <a:ext uri="{FF2B5EF4-FFF2-40B4-BE49-F238E27FC236}">
                  <a16:creationId xmlns:a16="http://schemas.microsoft.com/office/drawing/2014/main" id="{9AFC57B9-AD85-6F49-EC6F-6E979B103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1399" y="1239771"/>
              <a:ext cx="5625966" cy="5625966"/>
            </a:xfrm>
            <a:prstGeom prst="rect">
              <a:avLst/>
            </a:prstGeom>
          </p:spPr>
        </p:pic>
        <p:pic>
          <p:nvPicPr>
            <p:cNvPr id="28" name="*Cost Estimate">
              <a:extLst>
                <a:ext uri="{FF2B5EF4-FFF2-40B4-BE49-F238E27FC236}">
                  <a16:creationId xmlns:a16="http://schemas.microsoft.com/office/drawing/2014/main" id="{697E49FB-5DDA-42E8-5BCA-82CAFDBE0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0494" y="2412902"/>
              <a:ext cx="992459" cy="584516"/>
            </a:xfrm>
            <a:prstGeom prst="rect">
              <a:avLst/>
            </a:prstGeom>
          </p:spPr>
        </p:pic>
        <p:pic>
          <p:nvPicPr>
            <p:cNvPr id="29" name="*Doc Management">
              <a:extLst>
                <a:ext uri="{FF2B5EF4-FFF2-40B4-BE49-F238E27FC236}">
                  <a16:creationId xmlns:a16="http://schemas.microsoft.com/office/drawing/2014/main" id="{49D20B8D-79D8-BB08-05D0-C66D3A55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3186" y="3310584"/>
              <a:ext cx="1333278" cy="561380"/>
            </a:xfrm>
            <a:prstGeom prst="rect">
              <a:avLst/>
            </a:prstGeom>
          </p:spPr>
        </p:pic>
        <p:pic>
          <p:nvPicPr>
            <p:cNvPr id="30" name="*Takeoff">
              <a:extLst>
                <a:ext uri="{FF2B5EF4-FFF2-40B4-BE49-F238E27FC236}">
                  <a16:creationId xmlns:a16="http://schemas.microsoft.com/office/drawing/2014/main" id="{56716954-7C29-412D-518B-0B5CC168B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76054" y="3979581"/>
              <a:ext cx="863368" cy="362252"/>
            </a:xfrm>
            <a:prstGeom prst="rect">
              <a:avLst/>
            </a:prstGeom>
          </p:spPr>
        </p:pic>
        <p:pic>
          <p:nvPicPr>
            <p:cNvPr id="31" name="*Self Peform">
              <a:extLst>
                <a:ext uri="{FF2B5EF4-FFF2-40B4-BE49-F238E27FC236}">
                  <a16:creationId xmlns:a16="http://schemas.microsoft.com/office/drawing/2014/main" id="{B591DFFE-AF38-9706-3B7B-D7871481F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96644" y="4493379"/>
              <a:ext cx="906361" cy="568697"/>
            </a:xfrm>
            <a:prstGeom prst="rect">
              <a:avLst/>
            </a:prstGeom>
          </p:spPr>
        </p:pic>
      </p:grpSp>
      <p:grpSp>
        <p:nvGrpSpPr>
          <p:cNvPr id="33" name="Bid Day App Group">
            <a:extLst>
              <a:ext uri="{FF2B5EF4-FFF2-40B4-BE49-F238E27FC236}">
                <a16:creationId xmlns:a16="http://schemas.microsoft.com/office/drawing/2014/main" id="{8AC4A58D-6601-44DD-AD1A-A21F6A0736B4}"/>
              </a:ext>
            </a:extLst>
          </p:cNvPr>
          <p:cNvGrpSpPr/>
          <p:nvPr/>
        </p:nvGrpSpPr>
        <p:grpSpPr>
          <a:xfrm>
            <a:off x="11214101" y="1002388"/>
            <a:ext cx="6103933" cy="6103933"/>
            <a:chOff x="8161327" y="1002388"/>
            <a:chExt cx="6103933" cy="6103933"/>
          </a:xfrm>
        </p:grpSpPr>
        <p:pic>
          <p:nvPicPr>
            <p:cNvPr id="34" name="Bid Day App-Fadded">
              <a:extLst>
                <a:ext uri="{FF2B5EF4-FFF2-40B4-BE49-F238E27FC236}">
                  <a16:creationId xmlns:a16="http://schemas.microsoft.com/office/drawing/2014/main" id="{43043AC9-C26C-C357-2F4F-FA4FA19B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61327" y="1002388"/>
              <a:ext cx="6103933" cy="6103933"/>
            </a:xfrm>
            <a:prstGeom prst="rect">
              <a:avLst/>
            </a:prstGeom>
          </p:spPr>
        </p:pic>
        <p:pic>
          <p:nvPicPr>
            <p:cNvPr id="35" name="*Bid Solicitation">
              <a:extLst>
                <a:ext uri="{FF2B5EF4-FFF2-40B4-BE49-F238E27FC236}">
                  <a16:creationId xmlns:a16="http://schemas.microsoft.com/office/drawing/2014/main" id="{3D450D28-F58E-AB45-4134-CCE83AE52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90005" y="4463998"/>
              <a:ext cx="1210761" cy="584086"/>
            </a:xfrm>
            <a:prstGeom prst="rect">
              <a:avLst/>
            </a:prstGeom>
          </p:spPr>
        </p:pic>
        <p:pic>
          <p:nvPicPr>
            <p:cNvPr id="36" name="*Sub Communication">
              <a:extLst>
                <a:ext uri="{FF2B5EF4-FFF2-40B4-BE49-F238E27FC236}">
                  <a16:creationId xmlns:a16="http://schemas.microsoft.com/office/drawing/2014/main" id="{A11F6BE5-0235-E912-ED5B-90E553992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24111" y="4108879"/>
              <a:ext cx="1636949" cy="590778"/>
            </a:xfrm>
            <a:prstGeom prst="rect">
              <a:avLst/>
            </a:prstGeom>
          </p:spPr>
        </p:pic>
        <p:pic>
          <p:nvPicPr>
            <p:cNvPr id="37" name="*Sub Quals">
              <a:extLst>
                <a:ext uri="{FF2B5EF4-FFF2-40B4-BE49-F238E27FC236}">
                  <a16:creationId xmlns:a16="http://schemas.microsoft.com/office/drawing/2014/main" id="{CE5A5AC4-4807-910F-86CD-7D04A9DFA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2323" y="3197893"/>
              <a:ext cx="1346367" cy="584847"/>
            </a:xfrm>
            <a:prstGeom prst="rect">
              <a:avLst/>
            </a:prstGeom>
          </p:spPr>
        </p:pic>
        <p:pic>
          <p:nvPicPr>
            <p:cNvPr id="38" name="*Sub Rolodex">
              <a:extLst>
                <a:ext uri="{FF2B5EF4-FFF2-40B4-BE49-F238E27FC236}">
                  <a16:creationId xmlns:a16="http://schemas.microsoft.com/office/drawing/2014/main" id="{15BCB1F2-7764-3A79-E649-33F34D6C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0100" y="2932005"/>
              <a:ext cx="910492" cy="594607"/>
            </a:xfrm>
            <a:prstGeom prst="rect">
              <a:avLst/>
            </a:prstGeom>
          </p:spPr>
        </p:pic>
        <p:pic>
          <p:nvPicPr>
            <p:cNvPr id="39" name="*Bid Leveling">
              <a:extLst>
                <a:ext uri="{FF2B5EF4-FFF2-40B4-BE49-F238E27FC236}">
                  <a16:creationId xmlns:a16="http://schemas.microsoft.com/office/drawing/2014/main" id="{4645BD23-C499-B4A6-6E88-C9850CE0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35331" y="2306126"/>
              <a:ext cx="955924" cy="584515"/>
            </a:xfrm>
            <a:prstGeom prst="rect">
              <a:avLst/>
            </a:prstGeom>
          </p:spPr>
        </p:pic>
      </p:grpSp>
      <p:pic>
        <p:nvPicPr>
          <p:cNvPr id="53" name="**Cost Estimate">
            <a:extLst>
              <a:ext uri="{FF2B5EF4-FFF2-40B4-BE49-F238E27FC236}">
                <a16:creationId xmlns:a16="http://schemas.microsoft.com/office/drawing/2014/main" id="{C346C283-5A95-DE9D-2EC3-9D673A810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28756" y="358968"/>
            <a:ext cx="996327" cy="585000"/>
          </a:xfrm>
          <a:prstGeom prst="rect">
            <a:avLst/>
          </a:prstGeom>
        </p:spPr>
      </p:pic>
      <p:pic>
        <p:nvPicPr>
          <p:cNvPr id="54" name="**Bid Solicitation">
            <a:extLst>
              <a:ext uri="{FF2B5EF4-FFF2-40B4-BE49-F238E27FC236}">
                <a16:creationId xmlns:a16="http://schemas.microsoft.com/office/drawing/2014/main" id="{82FC8508-CBA9-7CD6-2E87-0B7E6851CE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35710" y="1811976"/>
            <a:ext cx="1215703" cy="585000"/>
          </a:xfrm>
          <a:prstGeom prst="rect">
            <a:avLst/>
          </a:prstGeom>
        </p:spPr>
      </p:pic>
      <p:pic>
        <p:nvPicPr>
          <p:cNvPr id="55" name="**Bid Leveling">
            <a:extLst>
              <a:ext uri="{FF2B5EF4-FFF2-40B4-BE49-F238E27FC236}">
                <a16:creationId xmlns:a16="http://schemas.microsoft.com/office/drawing/2014/main" id="{A4B92255-4176-5201-D408-F2E2B5C076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52648" y="4946417"/>
            <a:ext cx="959765" cy="585000"/>
          </a:xfrm>
          <a:prstGeom prst="rect">
            <a:avLst/>
          </a:prstGeom>
        </p:spPr>
      </p:pic>
      <p:pic>
        <p:nvPicPr>
          <p:cNvPr id="56" name="**Self Perform">
            <a:extLst>
              <a:ext uri="{FF2B5EF4-FFF2-40B4-BE49-F238E27FC236}">
                <a16:creationId xmlns:a16="http://schemas.microsoft.com/office/drawing/2014/main" id="{41598AAF-2788-9E24-9E9A-33C841F01B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63125" y="952000"/>
            <a:ext cx="932343" cy="585000"/>
          </a:xfrm>
          <a:prstGeom prst="rect">
            <a:avLst/>
          </a:prstGeom>
        </p:spPr>
      </p:pic>
      <p:pic>
        <p:nvPicPr>
          <p:cNvPr id="57" name="**Sub Rolodex">
            <a:extLst>
              <a:ext uri="{FF2B5EF4-FFF2-40B4-BE49-F238E27FC236}">
                <a16:creationId xmlns:a16="http://schemas.microsoft.com/office/drawing/2014/main" id="{B3C04D3C-B9D4-D4C1-C4B1-D4D926DC676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23271" y="2893422"/>
            <a:ext cx="895781" cy="585000"/>
          </a:xfrm>
          <a:prstGeom prst="rect">
            <a:avLst/>
          </a:prstGeom>
        </p:spPr>
      </p:pic>
      <p:pic>
        <p:nvPicPr>
          <p:cNvPr id="59" name="**Sub Qualification">
            <a:extLst>
              <a:ext uri="{FF2B5EF4-FFF2-40B4-BE49-F238E27FC236}">
                <a16:creationId xmlns:a16="http://schemas.microsoft.com/office/drawing/2014/main" id="{5AC1725B-6574-0E7D-7C0E-3BE31CEB885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43270" y="3870942"/>
            <a:ext cx="1343672" cy="585000"/>
          </a:xfrm>
          <a:prstGeom prst="rect">
            <a:avLst/>
          </a:prstGeom>
        </p:spPr>
      </p:pic>
      <p:pic>
        <p:nvPicPr>
          <p:cNvPr id="64" name="**Takeoff">
            <a:extLst>
              <a:ext uri="{FF2B5EF4-FFF2-40B4-BE49-F238E27FC236}">
                <a16:creationId xmlns:a16="http://schemas.microsoft.com/office/drawing/2014/main" id="{B2265E6B-4A51-04B8-D859-0654D1E9B22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11150" y="506000"/>
            <a:ext cx="868359" cy="365625"/>
          </a:xfrm>
          <a:prstGeom prst="rect">
            <a:avLst/>
          </a:prstGeom>
        </p:spPr>
      </p:pic>
      <p:pic>
        <p:nvPicPr>
          <p:cNvPr id="65" name="**Doc Management">
            <a:extLst>
              <a:ext uri="{FF2B5EF4-FFF2-40B4-BE49-F238E27FC236}">
                <a16:creationId xmlns:a16="http://schemas.microsoft.com/office/drawing/2014/main" id="{8C6ED5D5-1BAB-C14E-82E8-F2DB6D5B938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20318" y="1811976"/>
            <a:ext cx="1389374" cy="585000"/>
          </a:xfrm>
          <a:prstGeom prst="rect">
            <a:avLst/>
          </a:prstGeom>
        </p:spPr>
      </p:pic>
      <p:pic>
        <p:nvPicPr>
          <p:cNvPr id="66" name="**Sub Communication">
            <a:extLst>
              <a:ext uri="{FF2B5EF4-FFF2-40B4-BE49-F238E27FC236}">
                <a16:creationId xmlns:a16="http://schemas.microsoft.com/office/drawing/2014/main" id="{A006ED0D-2098-94B8-505D-FC49C94438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14326" y="952000"/>
            <a:ext cx="1617890" cy="5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58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0.28047 -0.099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9" y="-49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28003 -0.098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2" y="-49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9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EBB4-1FFC-83CD-B36A-0B29E54A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83E84-B59F-899F-EB8C-64CC02271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952" y="-1488471"/>
            <a:ext cx="8954096" cy="8954096"/>
          </a:xfrm>
          <a:prstGeom prst="rect">
            <a:avLst/>
          </a:prstGeom>
        </p:spPr>
      </p:pic>
      <p:pic>
        <p:nvPicPr>
          <p:cNvPr id="4" name="**Cost Estimate">
            <a:extLst>
              <a:ext uri="{FF2B5EF4-FFF2-40B4-BE49-F238E27FC236}">
                <a16:creationId xmlns:a16="http://schemas.microsoft.com/office/drawing/2014/main" id="{D4C49406-D0A4-4351-2787-A1BDAF89E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756" y="358968"/>
            <a:ext cx="996327" cy="585000"/>
          </a:xfrm>
          <a:prstGeom prst="rect">
            <a:avLst/>
          </a:prstGeom>
        </p:spPr>
      </p:pic>
      <p:pic>
        <p:nvPicPr>
          <p:cNvPr id="5" name="**Bid Solicitation">
            <a:extLst>
              <a:ext uri="{FF2B5EF4-FFF2-40B4-BE49-F238E27FC236}">
                <a16:creationId xmlns:a16="http://schemas.microsoft.com/office/drawing/2014/main" id="{6D92C5F0-DD1A-01CD-1923-1DC0C162B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5710" y="1811976"/>
            <a:ext cx="1215703" cy="585000"/>
          </a:xfrm>
          <a:prstGeom prst="rect">
            <a:avLst/>
          </a:prstGeom>
        </p:spPr>
      </p:pic>
      <p:pic>
        <p:nvPicPr>
          <p:cNvPr id="6" name="**Bid Leveling">
            <a:extLst>
              <a:ext uri="{FF2B5EF4-FFF2-40B4-BE49-F238E27FC236}">
                <a16:creationId xmlns:a16="http://schemas.microsoft.com/office/drawing/2014/main" id="{C2ACFE34-89A5-9BA5-B945-21BFF0644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2648" y="4946417"/>
            <a:ext cx="959765" cy="585000"/>
          </a:xfrm>
          <a:prstGeom prst="rect">
            <a:avLst/>
          </a:prstGeom>
        </p:spPr>
      </p:pic>
      <p:pic>
        <p:nvPicPr>
          <p:cNvPr id="7" name="**Self Perform">
            <a:extLst>
              <a:ext uri="{FF2B5EF4-FFF2-40B4-BE49-F238E27FC236}">
                <a16:creationId xmlns:a16="http://schemas.microsoft.com/office/drawing/2014/main" id="{353C3042-AA6D-BFC2-6818-83064CC85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125" y="952000"/>
            <a:ext cx="932343" cy="585000"/>
          </a:xfrm>
          <a:prstGeom prst="rect">
            <a:avLst/>
          </a:prstGeom>
        </p:spPr>
      </p:pic>
      <p:pic>
        <p:nvPicPr>
          <p:cNvPr id="8" name="**Sub Rolodex">
            <a:extLst>
              <a:ext uri="{FF2B5EF4-FFF2-40B4-BE49-F238E27FC236}">
                <a16:creationId xmlns:a16="http://schemas.microsoft.com/office/drawing/2014/main" id="{B37F4805-E194-0A2E-D159-82C7C32FC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3271" y="2893422"/>
            <a:ext cx="895781" cy="585000"/>
          </a:xfrm>
          <a:prstGeom prst="rect">
            <a:avLst/>
          </a:prstGeom>
        </p:spPr>
      </p:pic>
      <p:pic>
        <p:nvPicPr>
          <p:cNvPr id="10" name="**Sub Qualification">
            <a:extLst>
              <a:ext uri="{FF2B5EF4-FFF2-40B4-BE49-F238E27FC236}">
                <a16:creationId xmlns:a16="http://schemas.microsoft.com/office/drawing/2014/main" id="{1D3AD8FE-62AE-081A-4859-414312BCAD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270" y="3870942"/>
            <a:ext cx="1343672" cy="585000"/>
          </a:xfrm>
          <a:prstGeom prst="rect">
            <a:avLst/>
          </a:prstGeom>
        </p:spPr>
      </p:pic>
      <p:pic>
        <p:nvPicPr>
          <p:cNvPr id="11" name="**Cost History">
            <a:extLst>
              <a:ext uri="{FF2B5EF4-FFF2-40B4-BE49-F238E27FC236}">
                <a16:creationId xmlns:a16="http://schemas.microsoft.com/office/drawing/2014/main" id="{13572E99-CEDD-96CA-08F1-894C59A39A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6466" y="4946417"/>
            <a:ext cx="868359" cy="585000"/>
          </a:xfrm>
          <a:prstGeom prst="rect">
            <a:avLst/>
          </a:prstGeom>
        </p:spPr>
      </p:pic>
      <p:pic>
        <p:nvPicPr>
          <p:cNvPr id="13" name="**Cost Visualization">
            <a:extLst>
              <a:ext uri="{FF2B5EF4-FFF2-40B4-BE49-F238E27FC236}">
                <a16:creationId xmlns:a16="http://schemas.microsoft.com/office/drawing/2014/main" id="{EFAF2DF7-69D3-0F7C-1F90-5BC8AE5D2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5691" y="3870942"/>
            <a:ext cx="1361952" cy="585000"/>
          </a:xfrm>
          <a:prstGeom prst="rect">
            <a:avLst/>
          </a:prstGeom>
        </p:spPr>
      </p:pic>
      <p:pic>
        <p:nvPicPr>
          <p:cNvPr id="15" name="**Project Team Communication">
            <a:extLst>
              <a:ext uri="{FF2B5EF4-FFF2-40B4-BE49-F238E27FC236}">
                <a16:creationId xmlns:a16="http://schemas.microsoft.com/office/drawing/2014/main" id="{D875A7A5-9E86-B961-5CC4-23D1C80D5C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3261" y="2901993"/>
            <a:ext cx="1617890" cy="585000"/>
          </a:xfrm>
          <a:prstGeom prst="rect">
            <a:avLst/>
          </a:prstGeom>
        </p:spPr>
      </p:pic>
      <p:pic>
        <p:nvPicPr>
          <p:cNvPr id="17" name="**Reporting">
            <a:extLst>
              <a:ext uri="{FF2B5EF4-FFF2-40B4-BE49-F238E27FC236}">
                <a16:creationId xmlns:a16="http://schemas.microsoft.com/office/drawing/2014/main" id="{E8F20565-D89A-0AF1-05C0-368504A0BA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2682" y="5348604"/>
            <a:ext cx="1096875" cy="365625"/>
          </a:xfrm>
          <a:prstGeom prst="rect">
            <a:avLst/>
          </a:prstGeom>
        </p:spPr>
      </p:pic>
      <p:pic>
        <p:nvPicPr>
          <p:cNvPr id="18" name="**Takeoff">
            <a:extLst>
              <a:ext uri="{FF2B5EF4-FFF2-40B4-BE49-F238E27FC236}">
                <a16:creationId xmlns:a16="http://schemas.microsoft.com/office/drawing/2014/main" id="{A1CAB050-C95E-3349-A44D-C309FF20B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1150" y="506000"/>
            <a:ext cx="868359" cy="365625"/>
          </a:xfrm>
          <a:prstGeom prst="rect">
            <a:avLst/>
          </a:prstGeom>
        </p:spPr>
      </p:pic>
      <p:pic>
        <p:nvPicPr>
          <p:cNvPr id="19" name="**Doc Management">
            <a:extLst>
              <a:ext uri="{FF2B5EF4-FFF2-40B4-BE49-F238E27FC236}">
                <a16:creationId xmlns:a16="http://schemas.microsoft.com/office/drawing/2014/main" id="{3566F6C9-E9D0-7A75-D547-3074EF3812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0318" y="1811976"/>
            <a:ext cx="1389374" cy="585000"/>
          </a:xfrm>
          <a:prstGeom prst="rect">
            <a:avLst/>
          </a:prstGeom>
        </p:spPr>
      </p:pic>
      <p:pic>
        <p:nvPicPr>
          <p:cNvPr id="21" name="**Sub Communication">
            <a:extLst>
              <a:ext uri="{FF2B5EF4-FFF2-40B4-BE49-F238E27FC236}">
                <a16:creationId xmlns:a16="http://schemas.microsoft.com/office/drawing/2014/main" id="{9646B432-C9C1-655E-8950-5BC72A615D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14326" y="952000"/>
            <a:ext cx="1617890" cy="585000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6E9F7029-1DAD-5A6E-7F32-C8DE7898E8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4" y="6163610"/>
            <a:ext cx="3394710" cy="2011680"/>
          </a:xfrm>
          <a:prstGeom prst="rect">
            <a:avLst/>
          </a:prstGeom>
        </p:spPr>
      </p:pic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9C1F2869-A323-CBED-BAD7-E3F425BE6C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8121635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871374CB-2348-AE33-53B6-19FDE4A70D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34" y="8121635"/>
            <a:ext cx="339471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1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3.58025E-6 L 0.15295 -0.2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8" y="-141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35802E-6 L -0.07526 -0.45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226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35802E-6 L 0.26832 -0.548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-274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EBB4-1FFC-83CD-B36A-0B29E54A7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628F57E-94F2-C435-41C1-845E3CBB6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632" y="3211794"/>
            <a:ext cx="2361528" cy="2361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9966A-014E-9C7B-25D2-9B3DAFC3B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989" y="1753489"/>
            <a:ext cx="6780022" cy="6780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16F251-AE73-4216-397D-6CB3DD9DB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236" y="7925472"/>
            <a:ext cx="2361528" cy="23615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D45191-EE83-BA7B-0E81-BA342856B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4488" y="6528726"/>
            <a:ext cx="2361528" cy="23615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6443A2-13F3-FB17-5B24-FA0690AF2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9840" y="3211794"/>
            <a:ext cx="2361528" cy="23615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4153556-CBA0-96C5-5E0B-7557DF673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1594" y="251606"/>
            <a:ext cx="2290282" cy="22902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C64E8A-9430-79C4-9B83-635C230213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733" y="6528726"/>
            <a:ext cx="2361528" cy="23615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2D75B2F-3411-C9D8-6109-06CBA8B13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4880" y="215983"/>
            <a:ext cx="2361528" cy="23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2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EBBBA-F779-A9EF-461C-3DAA22C98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AC4B309-8873-BD35-6498-BCA85C08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632" y="3211794"/>
            <a:ext cx="2361528" cy="2361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AFF510-52F0-6CF0-3C9F-5FB853D60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989" y="1753489"/>
            <a:ext cx="6780022" cy="6780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06A54B-C534-99CC-8AB6-BB3AAEFAF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236" y="7925472"/>
            <a:ext cx="2361528" cy="23615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F53859-EC7F-7E13-506F-EA80477CF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4488" y="6528726"/>
            <a:ext cx="2361528" cy="23615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BDA8D3-A715-8118-6C20-A7F401755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9840" y="3211794"/>
            <a:ext cx="2361528" cy="23615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A4C232-B021-B0FC-4B44-384015CAC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1594" y="251606"/>
            <a:ext cx="2290282" cy="22902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36021E-F183-E41A-A961-8C8FCB6C78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733" y="6528726"/>
            <a:ext cx="2361528" cy="23615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0DADF3-37A6-EB51-A66C-20E87ED48F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4880" y="215983"/>
            <a:ext cx="2361528" cy="23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00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A6F873F-0B72-F4FA-FFBB-5EEC519315C9}"/>
              </a:ext>
            </a:extLst>
          </p:cNvPr>
          <p:cNvCxnSpPr>
            <a:cxnSpLocks/>
          </p:cNvCxnSpPr>
          <p:nvPr/>
        </p:nvCxnSpPr>
        <p:spPr>
          <a:xfrm flipH="1" flipV="1">
            <a:off x="8622149" y="5829839"/>
            <a:ext cx="1001474" cy="170964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48879EF-DC8F-5F06-1449-99A0FB1BC473}"/>
              </a:ext>
            </a:extLst>
          </p:cNvPr>
          <p:cNvCxnSpPr>
            <a:cxnSpLocks/>
          </p:cNvCxnSpPr>
          <p:nvPr/>
        </p:nvCxnSpPr>
        <p:spPr>
          <a:xfrm flipV="1">
            <a:off x="12859657" y="7458419"/>
            <a:ext cx="1770743" cy="76033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2B31B3-34F2-FEE3-4B60-D22F077957CB}"/>
              </a:ext>
            </a:extLst>
          </p:cNvPr>
          <p:cNvCxnSpPr>
            <a:cxnSpLocks/>
          </p:cNvCxnSpPr>
          <p:nvPr/>
        </p:nvCxnSpPr>
        <p:spPr>
          <a:xfrm flipH="1" flipV="1">
            <a:off x="17490356" y="2330650"/>
            <a:ext cx="40706" cy="372772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AEDA411-F888-7477-82A7-BD7B76A98788}"/>
              </a:ext>
            </a:extLst>
          </p:cNvPr>
          <p:cNvCxnSpPr>
            <a:cxnSpLocks/>
          </p:cNvCxnSpPr>
          <p:nvPr/>
        </p:nvCxnSpPr>
        <p:spPr>
          <a:xfrm>
            <a:off x="17130084" y="2330650"/>
            <a:ext cx="51122" cy="372772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890EA7-EE62-1FA5-5DA4-0D900BEFA094}"/>
              </a:ext>
            </a:extLst>
          </p:cNvPr>
          <p:cNvCxnSpPr>
            <a:cxnSpLocks/>
          </p:cNvCxnSpPr>
          <p:nvPr/>
        </p:nvCxnSpPr>
        <p:spPr>
          <a:xfrm>
            <a:off x="15414171" y="4163815"/>
            <a:ext cx="1594001" cy="179073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CADBCB-82D6-1004-D714-C8EA7832AF7E}"/>
              </a:ext>
            </a:extLst>
          </p:cNvPr>
          <p:cNvCxnSpPr>
            <a:cxnSpLocks/>
          </p:cNvCxnSpPr>
          <p:nvPr/>
        </p:nvCxnSpPr>
        <p:spPr>
          <a:xfrm flipV="1">
            <a:off x="4037499" y="5954546"/>
            <a:ext cx="3358156" cy="199752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38E646-D99E-FD14-92A9-A06B448E9F6E}"/>
              </a:ext>
            </a:extLst>
          </p:cNvPr>
          <p:cNvCxnSpPr>
            <a:cxnSpLocks/>
          </p:cNvCxnSpPr>
          <p:nvPr/>
        </p:nvCxnSpPr>
        <p:spPr>
          <a:xfrm>
            <a:off x="11176000" y="1436914"/>
            <a:ext cx="2398888" cy="175189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8EE89C-C80C-4FF6-8843-B621D2A045C3}"/>
              </a:ext>
            </a:extLst>
          </p:cNvPr>
          <p:cNvCxnSpPr>
            <a:cxnSpLocks/>
          </p:cNvCxnSpPr>
          <p:nvPr/>
        </p:nvCxnSpPr>
        <p:spPr>
          <a:xfrm flipH="1">
            <a:off x="2573848" y="2867508"/>
            <a:ext cx="672887" cy="385278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ue and white logo&#10;&#10;Description automatically generated">
            <a:extLst>
              <a:ext uri="{FF2B5EF4-FFF2-40B4-BE49-F238E27FC236}">
                <a16:creationId xmlns:a16="http://schemas.microsoft.com/office/drawing/2014/main" id="{E73B4A35-5AC7-6E65-47EE-B7D23054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62" y="3668546"/>
            <a:ext cx="3842658" cy="228600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B8871945-3EE9-F1AC-FF19-44961CE12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38" y="940605"/>
            <a:ext cx="3591857" cy="212850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11201BFA-CB1F-7752-E51B-BDBB43933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9" y="6604000"/>
            <a:ext cx="3591857" cy="2128508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F7B4B03F-FB4D-E0DF-DA78-BF0DDD3AC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295" y="3151022"/>
            <a:ext cx="3591857" cy="2128508"/>
          </a:xfrm>
          <a:prstGeom prst="rect">
            <a:avLst/>
          </a:prstGeom>
        </p:spPr>
      </p:pic>
      <p:pic>
        <p:nvPicPr>
          <p:cNvPr id="21" name="Picture 20" descr="A close-up of a sign&#10;&#10;Description automatically generated">
            <a:extLst>
              <a:ext uri="{FF2B5EF4-FFF2-40B4-BE49-F238E27FC236}">
                <a16:creationId xmlns:a16="http://schemas.microsoft.com/office/drawing/2014/main" id="{1E165777-D5D5-63E0-DBED-1B044A1F2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16" y="501850"/>
            <a:ext cx="3591857" cy="212850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9A97A3-9010-778A-FC14-BA4331D75BBB}"/>
              </a:ext>
            </a:extLst>
          </p:cNvPr>
          <p:cNvCxnSpPr>
            <a:cxnSpLocks/>
          </p:cNvCxnSpPr>
          <p:nvPr/>
        </p:nvCxnSpPr>
        <p:spPr>
          <a:xfrm>
            <a:off x="5223203" y="2330650"/>
            <a:ext cx="1629289" cy="145915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27E11C2-23A5-4417-961F-EAE3A96ED6EB}"/>
              </a:ext>
            </a:extLst>
          </p:cNvPr>
          <p:cNvCxnSpPr>
            <a:cxnSpLocks/>
          </p:cNvCxnSpPr>
          <p:nvPr/>
        </p:nvCxnSpPr>
        <p:spPr>
          <a:xfrm>
            <a:off x="5223203" y="2192357"/>
            <a:ext cx="6994503" cy="187286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screenshot of a phone&#10;&#10;Description automatically generated">
            <a:extLst>
              <a:ext uri="{FF2B5EF4-FFF2-40B4-BE49-F238E27FC236}">
                <a16:creationId xmlns:a16="http://schemas.microsoft.com/office/drawing/2014/main" id="{C1881800-7BF8-0C08-CF3C-D30972301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269" y="5888977"/>
            <a:ext cx="3591857" cy="2128508"/>
          </a:xfrm>
          <a:prstGeom prst="rect">
            <a:avLst/>
          </a:prstGeom>
        </p:spPr>
      </p:pic>
      <p:pic>
        <p:nvPicPr>
          <p:cNvPr id="45" name="Picture 44" descr="A screenshot of a phone&#10;&#10;Description automatically generated">
            <a:extLst>
              <a:ext uri="{FF2B5EF4-FFF2-40B4-BE49-F238E27FC236}">
                <a16:creationId xmlns:a16="http://schemas.microsoft.com/office/drawing/2014/main" id="{128204D2-B7F2-2B1E-60CE-CACEB59C22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026" y="331314"/>
            <a:ext cx="3591857" cy="2128508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92D029E-6188-4CD2-F5B9-9E973E410987}"/>
              </a:ext>
            </a:extLst>
          </p:cNvPr>
          <p:cNvCxnSpPr>
            <a:cxnSpLocks/>
          </p:cNvCxnSpPr>
          <p:nvPr/>
        </p:nvCxnSpPr>
        <p:spPr>
          <a:xfrm flipH="1" flipV="1">
            <a:off x="9623623" y="5056742"/>
            <a:ext cx="5006777" cy="209438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3647A9-58BB-6C6B-3DC6-B0A0A87BE4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65" y="7151130"/>
            <a:ext cx="3591857" cy="21285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A9F7C3-1D54-184E-A010-75055BA7E7A0}"/>
              </a:ext>
            </a:extLst>
          </p:cNvPr>
          <p:cNvCxnSpPr>
            <a:cxnSpLocks/>
          </p:cNvCxnSpPr>
          <p:nvPr/>
        </p:nvCxnSpPr>
        <p:spPr>
          <a:xfrm flipH="1">
            <a:off x="14588440" y="2330650"/>
            <a:ext cx="584336" cy="94442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6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1D463-F81B-A89B-1958-385B7934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DCCB13-0F5C-2FF9-BA19-8D921F20A68C}"/>
              </a:ext>
            </a:extLst>
          </p:cNvPr>
          <p:cNvCxnSpPr>
            <a:cxnSpLocks/>
          </p:cNvCxnSpPr>
          <p:nvPr/>
        </p:nvCxnSpPr>
        <p:spPr>
          <a:xfrm flipH="1">
            <a:off x="14250502" y="2164681"/>
            <a:ext cx="548129" cy="84625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2BFC47-6C13-4E98-9DCC-4895DDDAE119}"/>
              </a:ext>
            </a:extLst>
          </p:cNvPr>
          <p:cNvCxnSpPr>
            <a:cxnSpLocks/>
          </p:cNvCxnSpPr>
          <p:nvPr/>
        </p:nvCxnSpPr>
        <p:spPr>
          <a:xfrm flipH="1">
            <a:off x="4636994" y="7623672"/>
            <a:ext cx="1962110" cy="153407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BDF604-1467-221E-8861-B3D0AA5B0B11}"/>
              </a:ext>
            </a:extLst>
          </p:cNvPr>
          <p:cNvCxnSpPr>
            <a:cxnSpLocks/>
          </p:cNvCxnSpPr>
          <p:nvPr/>
        </p:nvCxnSpPr>
        <p:spPr>
          <a:xfrm flipH="1">
            <a:off x="4636994" y="7623672"/>
            <a:ext cx="1962110" cy="1534074"/>
          </a:xfrm>
          <a:prstGeom prst="straightConnector1">
            <a:avLst/>
          </a:prstGeom>
          <a:ln w="76200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F89306E-6D6B-A363-1851-9936F9EDE361}"/>
              </a:ext>
            </a:extLst>
          </p:cNvPr>
          <p:cNvCxnSpPr>
            <a:cxnSpLocks/>
          </p:cNvCxnSpPr>
          <p:nvPr/>
        </p:nvCxnSpPr>
        <p:spPr>
          <a:xfrm flipV="1">
            <a:off x="9650776" y="4874052"/>
            <a:ext cx="3966251" cy="3575885"/>
          </a:xfrm>
          <a:prstGeom prst="straightConnector1">
            <a:avLst/>
          </a:prstGeom>
          <a:ln w="76200">
            <a:solidFill>
              <a:srgbClr val="91A4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BB196EF-E1EB-D5EA-A14C-79A65D72D857}"/>
              </a:ext>
            </a:extLst>
          </p:cNvPr>
          <p:cNvCxnSpPr>
            <a:cxnSpLocks/>
          </p:cNvCxnSpPr>
          <p:nvPr/>
        </p:nvCxnSpPr>
        <p:spPr>
          <a:xfrm flipH="1">
            <a:off x="10845104" y="7523893"/>
            <a:ext cx="4870269" cy="1829427"/>
          </a:xfrm>
          <a:prstGeom prst="straightConnector1">
            <a:avLst/>
          </a:prstGeom>
          <a:ln w="76200">
            <a:solidFill>
              <a:srgbClr val="394A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A4AB2B-AF84-91C2-40C0-2741B75AECE7}"/>
              </a:ext>
            </a:extLst>
          </p:cNvPr>
          <p:cNvCxnSpPr>
            <a:cxnSpLocks/>
          </p:cNvCxnSpPr>
          <p:nvPr/>
        </p:nvCxnSpPr>
        <p:spPr>
          <a:xfrm flipH="1">
            <a:off x="10845104" y="4646980"/>
            <a:ext cx="1878456" cy="4177706"/>
          </a:xfrm>
          <a:prstGeom prst="straightConnector1">
            <a:avLst/>
          </a:prstGeom>
          <a:ln w="76200">
            <a:solidFill>
              <a:srgbClr val="394A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B7A712F-B8FA-80FF-3BC6-87FEAA6C5352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8474759" y="4476272"/>
            <a:ext cx="692100" cy="3699018"/>
          </a:xfrm>
          <a:prstGeom prst="straightConnector1">
            <a:avLst/>
          </a:prstGeom>
          <a:ln w="76200">
            <a:solidFill>
              <a:srgbClr val="394A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DD5B085-FADB-5C42-E026-454285CC5136}"/>
              </a:ext>
            </a:extLst>
          </p:cNvPr>
          <p:cNvCxnSpPr>
            <a:cxnSpLocks/>
          </p:cNvCxnSpPr>
          <p:nvPr/>
        </p:nvCxnSpPr>
        <p:spPr>
          <a:xfrm flipV="1">
            <a:off x="2908589" y="2814379"/>
            <a:ext cx="772106" cy="51937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72F9C47-C26F-8234-47C7-19B49331346C}"/>
              </a:ext>
            </a:extLst>
          </p:cNvPr>
          <p:cNvCxnSpPr>
            <a:cxnSpLocks/>
          </p:cNvCxnSpPr>
          <p:nvPr/>
        </p:nvCxnSpPr>
        <p:spPr>
          <a:xfrm flipH="1" flipV="1">
            <a:off x="9398873" y="4397251"/>
            <a:ext cx="4945434" cy="212413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053D86D-A0B1-98BE-AA3B-DF02325FE71B}"/>
              </a:ext>
            </a:extLst>
          </p:cNvPr>
          <p:cNvCxnSpPr>
            <a:cxnSpLocks/>
          </p:cNvCxnSpPr>
          <p:nvPr/>
        </p:nvCxnSpPr>
        <p:spPr>
          <a:xfrm flipH="1">
            <a:off x="8340972" y="6727467"/>
            <a:ext cx="6381739" cy="6542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A85086-0880-41EF-90BA-7A694C71EFBE}"/>
              </a:ext>
            </a:extLst>
          </p:cNvPr>
          <p:cNvCxnSpPr>
            <a:cxnSpLocks/>
          </p:cNvCxnSpPr>
          <p:nvPr/>
        </p:nvCxnSpPr>
        <p:spPr>
          <a:xfrm flipH="1">
            <a:off x="8311944" y="4549426"/>
            <a:ext cx="3852600" cy="251579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FFD1265-BFD5-EBC3-B2C5-1E7DD595DBC8}"/>
              </a:ext>
            </a:extLst>
          </p:cNvPr>
          <p:cNvCxnSpPr>
            <a:cxnSpLocks/>
          </p:cNvCxnSpPr>
          <p:nvPr/>
        </p:nvCxnSpPr>
        <p:spPr>
          <a:xfrm>
            <a:off x="3589730" y="6865796"/>
            <a:ext cx="1554253" cy="4547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F6ECFB-5E02-3143-641D-A11596BB22A4}"/>
              </a:ext>
            </a:extLst>
          </p:cNvPr>
          <p:cNvCxnSpPr>
            <a:cxnSpLocks/>
          </p:cNvCxnSpPr>
          <p:nvPr/>
        </p:nvCxnSpPr>
        <p:spPr>
          <a:xfrm>
            <a:off x="4638219" y="2028036"/>
            <a:ext cx="1590498" cy="131050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277B18-28C7-5233-BE30-53D3F964CAAC}"/>
              </a:ext>
            </a:extLst>
          </p:cNvPr>
          <p:cNvCxnSpPr>
            <a:cxnSpLocks/>
          </p:cNvCxnSpPr>
          <p:nvPr/>
        </p:nvCxnSpPr>
        <p:spPr>
          <a:xfrm flipH="1">
            <a:off x="7101920" y="4665755"/>
            <a:ext cx="567688" cy="137438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511B166-1EEC-DA5B-84E5-DFA3D6511F08}"/>
              </a:ext>
            </a:extLst>
          </p:cNvPr>
          <p:cNvCxnSpPr>
            <a:cxnSpLocks/>
          </p:cNvCxnSpPr>
          <p:nvPr/>
        </p:nvCxnSpPr>
        <p:spPr>
          <a:xfrm flipH="1" flipV="1">
            <a:off x="8202003" y="4905045"/>
            <a:ext cx="1545292" cy="141026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1A68C93-387D-55B2-3A34-A782EE8664AF}"/>
              </a:ext>
            </a:extLst>
          </p:cNvPr>
          <p:cNvCxnSpPr>
            <a:cxnSpLocks/>
          </p:cNvCxnSpPr>
          <p:nvPr/>
        </p:nvCxnSpPr>
        <p:spPr>
          <a:xfrm flipV="1">
            <a:off x="12598400" y="7080561"/>
            <a:ext cx="1814286" cy="68108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256E53-82BD-6A9A-52E8-8C034A5E77A8}"/>
              </a:ext>
            </a:extLst>
          </p:cNvPr>
          <p:cNvCxnSpPr>
            <a:cxnSpLocks/>
          </p:cNvCxnSpPr>
          <p:nvPr/>
        </p:nvCxnSpPr>
        <p:spPr>
          <a:xfrm flipH="1" flipV="1">
            <a:off x="17043365" y="2232621"/>
            <a:ext cx="14980" cy="376673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6C8BD86-BE16-F384-0345-254C85F213B7}"/>
              </a:ext>
            </a:extLst>
          </p:cNvPr>
          <p:cNvCxnSpPr>
            <a:cxnSpLocks/>
          </p:cNvCxnSpPr>
          <p:nvPr/>
        </p:nvCxnSpPr>
        <p:spPr>
          <a:xfrm>
            <a:off x="16351719" y="2065372"/>
            <a:ext cx="48674" cy="397476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D8D3C0-7E1B-84CE-5757-730F63CA35D9}"/>
              </a:ext>
            </a:extLst>
          </p:cNvPr>
          <p:cNvCxnSpPr>
            <a:cxnSpLocks/>
          </p:cNvCxnSpPr>
          <p:nvPr/>
        </p:nvCxnSpPr>
        <p:spPr>
          <a:xfrm>
            <a:off x="14121372" y="4179216"/>
            <a:ext cx="1594001" cy="179073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435E85-6E89-EFD9-2706-0F79C8700761}"/>
              </a:ext>
            </a:extLst>
          </p:cNvPr>
          <p:cNvCxnSpPr>
            <a:cxnSpLocks/>
          </p:cNvCxnSpPr>
          <p:nvPr/>
        </p:nvCxnSpPr>
        <p:spPr>
          <a:xfrm flipV="1">
            <a:off x="2594384" y="4665755"/>
            <a:ext cx="3634333" cy="221034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7CA54FA-41C6-4F4F-F1E5-B6042EEDA03E}"/>
              </a:ext>
            </a:extLst>
          </p:cNvPr>
          <p:cNvCxnSpPr>
            <a:cxnSpLocks/>
          </p:cNvCxnSpPr>
          <p:nvPr/>
        </p:nvCxnSpPr>
        <p:spPr>
          <a:xfrm>
            <a:off x="10542423" y="1178342"/>
            <a:ext cx="2398888" cy="175189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138CFC7-F28A-219F-F88A-9F31644E941C}"/>
              </a:ext>
            </a:extLst>
          </p:cNvPr>
          <p:cNvCxnSpPr>
            <a:cxnSpLocks/>
          </p:cNvCxnSpPr>
          <p:nvPr/>
        </p:nvCxnSpPr>
        <p:spPr>
          <a:xfrm flipH="1">
            <a:off x="2145422" y="1686328"/>
            <a:ext cx="672887" cy="373649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st Estimate" descr="A blue and white logo&#10;&#10;Description automatically generated">
            <a:extLst>
              <a:ext uri="{FF2B5EF4-FFF2-40B4-BE49-F238E27FC236}">
                <a16:creationId xmlns:a16="http://schemas.microsoft.com/office/drawing/2014/main" id="{12555C3E-19ED-8CA3-478C-645D4CB11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51" y="3010940"/>
            <a:ext cx="3381540" cy="2011680"/>
          </a:xfrm>
          <a:prstGeom prst="rect">
            <a:avLst/>
          </a:prstGeom>
        </p:spPr>
      </p:pic>
      <p:pic>
        <p:nvPicPr>
          <p:cNvPr id="15" name="Doc Management" descr="A screenshot of a computer&#10;&#10;Description automatically generated">
            <a:extLst>
              <a:ext uri="{FF2B5EF4-FFF2-40B4-BE49-F238E27FC236}">
                <a16:creationId xmlns:a16="http://schemas.microsoft.com/office/drawing/2014/main" id="{6580E7C0-D1B0-3B30-E173-E9ED37C4C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74" y="940605"/>
            <a:ext cx="3394709" cy="2011680"/>
          </a:xfrm>
          <a:prstGeom prst="rect">
            <a:avLst/>
          </a:prstGeom>
        </p:spPr>
      </p:pic>
      <p:pic>
        <p:nvPicPr>
          <p:cNvPr id="17" name="Takeoff" descr="A screenshot of a computer&#10;&#10;Description automatically generated">
            <a:extLst>
              <a:ext uri="{FF2B5EF4-FFF2-40B4-BE49-F238E27FC236}">
                <a16:creationId xmlns:a16="http://schemas.microsoft.com/office/drawing/2014/main" id="{F7D1086F-9790-68B5-0B83-0E5B5F377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6" y="5323036"/>
            <a:ext cx="3394710" cy="2011680"/>
          </a:xfrm>
          <a:prstGeom prst="rect">
            <a:avLst/>
          </a:prstGeom>
        </p:spPr>
      </p:pic>
      <p:pic>
        <p:nvPicPr>
          <p:cNvPr id="19" name="Bid Solicitation" descr="A screenshot of a computer&#10;&#10;Description automatically generated">
            <a:extLst>
              <a:ext uri="{FF2B5EF4-FFF2-40B4-BE49-F238E27FC236}">
                <a16:creationId xmlns:a16="http://schemas.microsoft.com/office/drawing/2014/main" id="{4E49AC75-0834-494F-A6FF-64DD46BDD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968" y="2919354"/>
            <a:ext cx="3394710" cy="2011680"/>
          </a:xfrm>
          <a:prstGeom prst="rect">
            <a:avLst/>
          </a:prstGeom>
        </p:spPr>
      </p:pic>
      <p:pic>
        <p:nvPicPr>
          <p:cNvPr id="21" name="Sub Rolodex" descr="A close-up of a sign&#10;&#10;Description automatically generated">
            <a:extLst>
              <a:ext uri="{FF2B5EF4-FFF2-40B4-BE49-F238E27FC236}">
                <a16:creationId xmlns:a16="http://schemas.microsoft.com/office/drawing/2014/main" id="{F1A6048D-8E7C-2390-A75D-3CDEDD377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6" y="279960"/>
            <a:ext cx="3394710" cy="20116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D85775-2A18-8683-7C9A-19D07BBD31CE}"/>
              </a:ext>
            </a:extLst>
          </p:cNvPr>
          <p:cNvCxnSpPr>
            <a:cxnSpLocks/>
          </p:cNvCxnSpPr>
          <p:nvPr/>
        </p:nvCxnSpPr>
        <p:spPr>
          <a:xfrm>
            <a:off x="4729537" y="1750688"/>
            <a:ext cx="7150758" cy="182394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id Leveling" descr="A screenshot of a phone&#10;&#10;Description automatically generated">
            <a:extLst>
              <a:ext uri="{FF2B5EF4-FFF2-40B4-BE49-F238E27FC236}">
                <a16:creationId xmlns:a16="http://schemas.microsoft.com/office/drawing/2014/main" id="{E3130A8D-8265-39DA-F781-D97675EC2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502" y="5888977"/>
            <a:ext cx="3394710" cy="2011680"/>
          </a:xfrm>
          <a:prstGeom prst="rect">
            <a:avLst/>
          </a:prstGeom>
        </p:spPr>
      </p:pic>
      <p:pic>
        <p:nvPicPr>
          <p:cNvPr id="45" name="Sub Communication" descr="A screenshot of a phone&#10;&#10;Description automatically generated">
            <a:extLst>
              <a:ext uri="{FF2B5EF4-FFF2-40B4-BE49-F238E27FC236}">
                <a16:creationId xmlns:a16="http://schemas.microsoft.com/office/drawing/2014/main" id="{9D8F0243-89DF-DFE2-60BE-EACA66BAF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59" y="331314"/>
            <a:ext cx="3394710" cy="2011680"/>
          </a:xfrm>
          <a:prstGeom prst="rect">
            <a:avLst/>
          </a:prstGeom>
        </p:spPr>
      </p:pic>
      <p:pic>
        <p:nvPicPr>
          <p:cNvPr id="59" name="Self Perform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DC954B-B8D6-7575-EF13-DF4ED8549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50" y="6175450"/>
            <a:ext cx="3394710" cy="2011680"/>
          </a:xfrm>
          <a:prstGeom prst="rect">
            <a:avLst/>
          </a:prstGeom>
        </p:spPr>
      </p:pic>
      <p:pic>
        <p:nvPicPr>
          <p:cNvPr id="20" name="Reporting" descr="A screenshot of a computer&#10;&#10;Description automatically generated">
            <a:extLst>
              <a:ext uri="{FF2B5EF4-FFF2-40B4-BE49-F238E27FC236}">
                <a16:creationId xmlns:a16="http://schemas.microsoft.com/office/drawing/2014/main" id="{BADB182D-25C5-CB3D-47DE-31D1F9510B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38" y="5943075"/>
            <a:ext cx="3394710" cy="2011680"/>
          </a:xfrm>
          <a:prstGeom prst="rect">
            <a:avLst/>
          </a:prstGeom>
        </p:spPr>
      </p:pic>
      <p:pic>
        <p:nvPicPr>
          <p:cNvPr id="32" name="Project Team Communication" descr="A close-up of a screen&#10;&#10;Description automatically generated">
            <a:extLst>
              <a:ext uri="{FF2B5EF4-FFF2-40B4-BE49-F238E27FC236}">
                <a16:creationId xmlns:a16="http://schemas.microsoft.com/office/drawing/2014/main" id="{B075F6C2-A22F-4936-30C9-22687D693B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7922696"/>
            <a:ext cx="3394710" cy="2011680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206C6CA-48A4-6F58-D385-9C77C19CEF09}"/>
              </a:ext>
            </a:extLst>
          </p:cNvPr>
          <p:cNvCxnSpPr>
            <a:cxnSpLocks/>
          </p:cNvCxnSpPr>
          <p:nvPr/>
        </p:nvCxnSpPr>
        <p:spPr>
          <a:xfrm flipH="1" flipV="1">
            <a:off x="8992006" y="4931034"/>
            <a:ext cx="658770" cy="3518903"/>
          </a:xfrm>
          <a:prstGeom prst="straightConnector1">
            <a:avLst/>
          </a:prstGeom>
          <a:ln w="76200">
            <a:solidFill>
              <a:srgbClr val="91A4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Cost History/Data Visualization" descr="A close-up of a screen&#10;&#10;Description automatically generated">
            <a:extLst>
              <a:ext uri="{FF2B5EF4-FFF2-40B4-BE49-F238E27FC236}">
                <a16:creationId xmlns:a16="http://schemas.microsoft.com/office/drawing/2014/main" id="{62526BD0-7753-CE61-893A-38054AD33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4" y="8175290"/>
            <a:ext cx="339471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6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1D463-F81B-A89B-1958-385B7934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DCCB13-0F5C-2FF9-BA19-8D921F20A68C}"/>
              </a:ext>
            </a:extLst>
          </p:cNvPr>
          <p:cNvCxnSpPr>
            <a:cxnSpLocks/>
          </p:cNvCxnSpPr>
          <p:nvPr/>
        </p:nvCxnSpPr>
        <p:spPr>
          <a:xfrm flipH="1">
            <a:off x="14250502" y="2164681"/>
            <a:ext cx="548129" cy="84625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BB196EF-E1EB-D5EA-A14C-79A65D72D857}"/>
              </a:ext>
            </a:extLst>
          </p:cNvPr>
          <p:cNvCxnSpPr>
            <a:cxnSpLocks/>
          </p:cNvCxnSpPr>
          <p:nvPr/>
        </p:nvCxnSpPr>
        <p:spPr>
          <a:xfrm flipH="1">
            <a:off x="10845104" y="7523893"/>
            <a:ext cx="4870269" cy="1829427"/>
          </a:xfrm>
          <a:prstGeom prst="straightConnector1">
            <a:avLst/>
          </a:prstGeom>
          <a:ln w="76200">
            <a:solidFill>
              <a:srgbClr val="283B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A4AB2B-AF84-91C2-40C0-2741B75AECE7}"/>
              </a:ext>
            </a:extLst>
          </p:cNvPr>
          <p:cNvCxnSpPr>
            <a:cxnSpLocks/>
          </p:cNvCxnSpPr>
          <p:nvPr/>
        </p:nvCxnSpPr>
        <p:spPr>
          <a:xfrm flipH="1">
            <a:off x="10845104" y="4646980"/>
            <a:ext cx="1878456" cy="4177706"/>
          </a:xfrm>
          <a:prstGeom prst="straightConnector1">
            <a:avLst/>
          </a:prstGeom>
          <a:ln w="76200">
            <a:solidFill>
              <a:srgbClr val="283B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B7A712F-B8FA-80FF-3BC6-87FEAA6C5352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8474759" y="4476272"/>
            <a:ext cx="692100" cy="3699018"/>
          </a:xfrm>
          <a:prstGeom prst="straightConnector1">
            <a:avLst/>
          </a:prstGeom>
          <a:ln w="76200">
            <a:solidFill>
              <a:srgbClr val="283B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DD5B085-FADB-5C42-E026-454285CC5136}"/>
              </a:ext>
            </a:extLst>
          </p:cNvPr>
          <p:cNvCxnSpPr>
            <a:cxnSpLocks/>
          </p:cNvCxnSpPr>
          <p:nvPr/>
        </p:nvCxnSpPr>
        <p:spPr>
          <a:xfrm flipV="1">
            <a:off x="2908589" y="2814379"/>
            <a:ext cx="772106" cy="51937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72F9C47-C26F-8234-47C7-19B49331346C}"/>
              </a:ext>
            </a:extLst>
          </p:cNvPr>
          <p:cNvCxnSpPr>
            <a:cxnSpLocks/>
          </p:cNvCxnSpPr>
          <p:nvPr/>
        </p:nvCxnSpPr>
        <p:spPr>
          <a:xfrm flipH="1" flipV="1">
            <a:off x="9398873" y="4397251"/>
            <a:ext cx="4945434" cy="212413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053D86D-A0B1-98BE-AA3B-DF02325FE71B}"/>
              </a:ext>
            </a:extLst>
          </p:cNvPr>
          <p:cNvCxnSpPr>
            <a:cxnSpLocks/>
          </p:cNvCxnSpPr>
          <p:nvPr/>
        </p:nvCxnSpPr>
        <p:spPr>
          <a:xfrm flipH="1">
            <a:off x="8340972" y="6727467"/>
            <a:ext cx="6381739" cy="6542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A85086-0880-41EF-90BA-7A694C71EFBE}"/>
              </a:ext>
            </a:extLst>
          </p:cNvPr>
          <p:cNvCxnSpPr>
            <a:cxnSpLocks/>
          </p:cNvCxnSpPr>
          <p:nvPr/>
        </p:nvCxnSpPr>
        <p:spPr>
          <a:xfrm flipH="1">
            <a:off x="8311944" y="4549426"/>
            <a:ext cx="3852600" cy="251579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FFD1265-BFD5-EBC3-B2C5-1E7DD595DBC8}"/>
              </a:ext>
            </a:extLst>
          </p:cNvPr>
          <p:cNvCxnSpPr>
            <a:cxnSpLocks/>
          </p:cNvCxnSpPr>
          <p:nvPr/>
        </p:nvCxnSpPr>
        <p:spPr>
          <a:xfrm>
            <a:off x="3589730" y="6865796"/>
            <a:ext cx="1554253" cy="4547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F6ECFB-5E02-3143-641D-A11596BB22A4}"/>
              </a:ext>
            </a:extLst>
          </p:cNvPr>
          <p:cNvCxnSpPr>
            <a:cxnSpLocks/>
          </p:cNvCxnSpPr>
          <p:nvPr/>
        </p:nvCxnSpPr>
        <p:spPr>
          <a:xfrm>
            <a:off x="4638219" y="2028036"/>
            <a:ext cx="1590498" cy="131050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277B18-28C7-5233-BE30-53D3F964CAAC}"/>
              </a:ext>
            </a:extLst>
          </p:cNvPr>
          <p:cNvCxnSpPr>
            <a:cxnSpLocks/>
          </p:cNvCxnSpPr>
          <p:nvPr/>
        </p:nvCxnSpPr>
        <p:spPr>
          <a:xfrm flipH="1">
            <a:off x="7101920" y="4665755"/>
            <a:ext cx="567688" cy="137438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511B166-1EEC-DA5B-84E5-DFA3D6511F08}"/>
              </a:ext>
            </a:extLst>
          </p:cNvPr>
          <p:cNvCxnSpPr>
            <a:cxnSpLocks/>
          </p:cNvCxnSpPr>
          <p:nvPr/>
        </p:nvCxnSpPr>
        <p:spPr>
          <a:xfrm flipH="1" flipV="1">
            <a:off x="8202003" y="4905045"/>
            <a:ext cx="1545292" cy="141026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1A68C93-387D-55B2-3A34-A782EE8664AF}"/>
              </a:ext>
            </a:extLst>
          </p:cNvPr>
          <p:cNvCxnSpPr>
            <a:cxnSpLocks/>
          </p:cNvCxnSpPr>
          <p:nvPr/>
        </p:nvCxnSpPr>
        <p:spPr>
          <a:xfrm flipV="1">
            <a:off x="12598400" y="7080561"/>
            <a:ext cx="1814286" cy="68108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256E53-82BD-6A9A-52E8-8C034A5E77A8}"/>
              </a:ext>
            </a:extLst>
          </p:cNvPr>
          <p:cNvCxnSpPr>
            <a:cxnSpLocks/>
          </p:cNvCxnSpPr>
          <p:nvPr/>
        </p:nvCxnSpPr>
        <p:spPr>
          <a:xfrm flipH="1" flipV="1">
            <a:off x="17043365" y="2232621"/>
            <a:ext cx="14980" cy="376673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6C8BD86-BE16-F384-0345-254C85F213B7}"/>
              </a:ext>
            </a:extLst>
          </p:cNvPr>
          <p:cNvCxnSpPr>
            <a:cxnSpLocks/>
          </p:cNvCxnSpPr>
          <p:nvPr/>
        </p:nvCxnSpPr>
        <p:spPr>
          <a:xfrm>
            <a:off x="16351719" y="2065372"/>
            <a:ext cx="48674" cy="3974765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D8D3C0-7E1B-84CE-5757-730F63CA35D9}"/>
              </a:ext>
            </a:extLst>
          </p:cNvPr>
          <p:cNvCxnSpPr>
            <a:cxnSpLocks/>
          </p:cNvCxnSpPr>
          <p:nvPr/>
        </p:nvCxnSpPr>
        <p:spPr>
          <a:xfrm>
            <a:off x="14121372" y="4179216"/>
            <a:ext cx="1594001" cy="179073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435E85-6E89-EFD9-2706-0F79C8700761}"/>
              </a:ext>
            </a:extLst>
          </p:cNvPr>
          <p:cNvCxnSpPr>
            <a:cxnSpLocks/>
          </p:cNvCxnSpPr>
          <p:nvPr/>
        </p:nvCxnSpPr>
        <p:spPr>
          <a:xfrm flipV="1">
            <a:off x="2594384" y="4665755"/>
            <a:ext cx="3634333" cy="221034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7CA54FA-41C6-4F4F-F1E5-B6042EEDA03E}"/>
              </a:ext>
            </a:extLst>
          </p:cNvPr>
          <p:cNvCxnSpPr>
            <a:cxnSpLocks/>
          </p:cNvCxnSpPr>
          <p:nvPr/>
        </p:nvCxnSpPr>
        <p:spPr>
          <a:xfrm>
            <a:off x="10542423" y="1178342"/>
            <a:ext cx="2398888" cy="175189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138CFC7-F28A-219F-F88A-9F31644E941C}"/>
              </a:ext>
            </a:extLst>
          </p:cNvPr>
          <p:cNvCxnSpPr>
            <a:cxnSpLocks/>
          </p:cNvCxnSpPr>
          <p:nvPr/>
        </p:nvCxnSpPr>
        <p:spPr>
          <a:xfrm flipH="1">
            <a:off x="2145422" y="1686328"/>
            <a:ext cx="672887" cy="373649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oc Management" descr="A screenshot of a computer&#10;&#10;Description automatically generated">
            <a:extLst>
              <a:ext uri="{FF2B5EF4-FFF2-40B4-BE49-F238E27FC236}">
                <a16:creationId xmlns:a16="http://schemas.microsoft.com/office/drawing/2014/main" id="{6580E7C0-D1B0-3B30-E173-E9ED37C4C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74" y="940605"/>
            <a:ext cx="3394709" cy="2011680"/>
          </a:xfrm>
          <a:prstGeom prst="rect">
            <a:avLst/>
          </a:prstGeom>
        </p:spPr>
      </p:pic>
      <p:pic>
        <p:nvPicPr>
          <p:cNvPr id="17" name="Takeoff" descr="A screenshot of a computer&#10;&#10;Description automatically generated">
            <a:extLst>
              <a:ext uri="{FF2B5EF4-FFF2-40B4-BE49-F238E27FC236}">
                <a16:creationId xmlns:a16="http://schemas.microsoft.com/office/drawing/2014/main" id="{F7D1086F-9790-68B5-0B83-0E5B5F377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6" y="5323036"/>
            <a:ext cx="3394710" cy="2011680"/>
          </a:xfrm>
          <a:prstGeom prst="rect">
            <a:avLst/>
          </a:prstGeom>
        </p:spPr>
      </p:pic>
      <p:pic>
        <p:nvPicPr>
          <p:cNvPr id="19" name="Bid Solicitation" descr="A screenshot of a computer&#10;&#10;Description automatically generated">
            <a:extLst>
              <a:ext uri="{FF2B5EF4-FFF2-40B4-BE49-F238E27FC236}">
                <a16:creationId xmlns:a16="http://schemas.microsoft.com/office/drawing/2014/main" id="{4E49AC75-0834-494F-A6FF-64DD46BDD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968" y="2919354"/>
            <a:ext cx="3394710" cy="2011680"/>
          </a:xfrm>
          <a:prstGeom prst="rect">
            <a:avLst/>
          </a:prstGeom>
        </p:spPr>
      </p:pic>
      <p:pic>
        <p:nvPicPr>
          <p:cNvPr id="21" name="Sub Rolodex" descr="A close-up of a sign&#10;&#10;Description automatically generated">
            <a:extLst>
              <a:ext uri="{FF2B5EF4-FFF2-40B4-BE49-F238E27FC236}">
                <a16:creationId xmlns:a16="http://schemas.microsoft.com/office/drawing/2014/main" id="{F1A6048D-8E7C-2390-A75D-3CDEDD377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6" y="279960"/>
            <a:ext cx="3394710" cy="20116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D85775-2A18-8683-7C9A-19D07BBD31CE}"/>
              </a:ext>
            </a:extLst>
          </p:cNvPr>
          <p:cNvCxnSpPr>
            <a:cxnSpLocks/>
          </p:cNvCxnSpPr>
          <p:nvPr/>
        </p:nvCxnSpPr>
        <p:spPr>
          <a:xfrm>
            <a:off x="4729537" y="1750688"/>
            <a:ext cx="7150758" cy="182394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id Leveling" descr="A screenshot of a phone&#10;&#10;Description automatically generated">
            <a:extLst>
              <a:ext uri="{FF2B5EF4-FFF2-40B4-BE49-F238E27FC236}">
                <a16:creationId xmlns:a16="http://schemas.microsoft.com/office/drawing/2014/main" id="{E3130A8D-8265-39DA-F781-D97675EC2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502" y="5888977"/>
            <a:ext cx="3394710" cy="2011680"/>
          </a:xfrm>
          <a:prstGeom prst="rect">
            <a:avLst/>
          </a:prstGeom>
        </p:spPr>
      </p:pic>
      <p:pic>
        <p:nvPicPr>
          <p:cNvPr id="45" name="Sub Communication" descr="A screenshot of a phone&#10;&#10;Description automatically generated">
            <a:extLst>
              <a:ext uri="{FF2B5EF4-FFF2-40B4-BE49-F238E27FC236}">
                <a16:creationId xmlns:a16="http://schemas.microsoft.com/office/drawing/2014/main" id="{9D8F0243-89DF-DFE2-60BE-EACA66BAF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59" y="331314"/>
            <a:ext cx="3394710" cy="2011680"/>
          </a:xfrm>
          <a:prstGeom prst="rect">
            <a:avLst/>
          </a:prstGeom>
        </p:spPr>
      </p:pic>
      <p:pic>
        <p:nvPicPr>
          <p:cNvPr id="32" name="Project Team Communication" descr="A close-up of a screen&#10;&#10;Description automatically generated">
            <a:extLst>
              <a:ext uri="{FF2B5EF4-FFF2-40B4-BE49-F238E27FC236}">
                <a16:creationId xmlns:a16="http://schemas.microsoft.com/office/drawing/2014/main" id="{B075F6C2-A22F-4936-30C9-22687D693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7922696"/>
            <a:ext cx="3394710" cy="2011680"/>
          </a:xfrm>
          <a:prstGeom prst="rect">
            <a:avLst/>
          </a:prstGeom>
        </p:spPr>
      </p:pic>
      <p:pic>
        <p:nvPicPr>
          <p:cNvPr id="16" name="Cost Estimate">
            <a:extLst>
              <a:ext uri="{FF2B5EF4-FFF2-40B4-BE49-F238E27FC236}">
                <a16:creationId xmlns:a16="http://schemas.microsoft.com/office/drawing/2014/main" id="{FBADAAAC-697B-36B3-E5D0-E9AE9A602F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762" y="3010939"/>
            <a:ext cx="3381540" cy="2011681"/>
          </a:xfrm>
          <a:prstGeom prst="rect">
            <a:avLst/>
          </a:prstGeom>
        </p:spPr>
      </p:pic>
      <p:pic>
        <p:nvPicPr>
          <p:cNvPr id="4" name="Estimator App">
            <a:extLst>
              <a:ext uri="{FF2B5EF4-FFF2-40B4-BE49-F238E27FC236}">
                <a16:creationId xmlns:a16="http://schemas.microsoft.com/office/drawing/2014/main" id="{1DD7C70D-2CDA-D37D-595B-98949FD0B4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5919" y="3674626"/>
            <a:ext cx="1039909" cy="103990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F53327-EEAE-72A4-21D5-F94CC4BCB1FC}"/>
              </a:ext>
            </a:extLst>
          </p:cNvPr>
          <p:cNvCxnSpPr>
            <a:cxnSpLocks/>
          </p:cNvCxnSpPr>
          <p:nvPr/>
        </p:nvCxnSpPr>
        <p:spPr>
          <a:xfrm flipV="1">
            <a:off x="9650776" y="4874052"/>
            <a:ext cx="3966251" cy="3575885"/>
          </a:xfrm>
          <a:prstGeom prst="straightConnector1">
            <a:avLst/>
          </a:prstGeom>
          <a:ln w="76200">
            <a:solidFill>
              <a:srgbClr val="91A4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55BA6F-332D-92CD-2EC7-821DD45AE839}"/>
              </a:ext>
            </a:extLst>
          </p:cNvPr>
          <p:cNvCxnSpPr>
            <a:cxnSpLocks/>
          </p:cNvCxnSpPr>
          <p:nvPr/>
        </p:nvCxnSpPr>
        <p:spPr>
          <a:xfrm flipH="1" flipV="1">
            <a:off x="8992006" y="4931034"/>
            <a:ext cx="658770" cy="3518903"/>
          </a:xfrm>
          <a:prstGeom prst="straightConnector1">
            <a:avLst/>
          </a:prstGeom>
          <a:ln w="76200">
            <a:solidFill>
              <a:srgbClr val="91A4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Self Perform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DC954B-B8D6-7575-EF13-DF4ED85499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50" y="6175450"/>
            <a:ext cx="3394710" cy="2011680"/>
          </a:xfrm>
          <a:prstGeom prst="rect">
            <a:avLst/>
          </a:prstGeom>
        </p:spPr>
      </p:pic>
      <p:pic>
        <p:nvPicPr>
          <p:cNvPr id="58" name="Cost History/Data Visualization" descr="A close-up of a screen&#10;&#10;Description automatically generated">
            <a:extLst>
              <a:ext uri="{FF2B5EF4-FFF2-40B4-BE49-F238E27FC236}">
                <a16:creationId xmlns:a16="http://schemas.microsoft.com/office/drawing/2014/main" id="{62526BD0-7753-CE61-893A-38054AD33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4" y="8175290"/>
            <a:ext cx="3394710" cy="20116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90CB76-C29B-EFC4-9053-FFB170CB3608}"/>
              </a:ext>
            </a:extLst>
          </p:cNvPr>
          <p:cNvCxnSpPr>
            <a:cxnSpLocks/>
          </p:cNvCxnSpPr>
          <p:nvPr/>
        </p:nvCxnSpPr>
        <p:spPr>
          <a:xfrm flipH="1">
            <a:off x="4636994" y="7623672"/>
            <a:ext cx="1962110" cy="1534074"/>
          </a:xfrm>
          <a:prstGeom prst="straightConnector1">
            <a:avLst/>
          </a:prstGeom>
          <a:ln w="76200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Reporting" descr="A screenshot of a computer&#10;&#10;Description automatically generated">
            <a:extLst>
              <a:ext uri="{FF2B5EF4-FFF2-40B4-BE49-F238E27FC236}">
                <a16:creationId xmlns:a16="http://schemas.microsoft.com/office/drawing/2014/main" id="{BADB182D-25C5-CB3D-47DE-31D1F9510B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38" y="5943075"/>
            <a:ext cx="339471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53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2F0F0-3473-5FAB-F0E4-68FF8E0F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7971009-E873-6BCD-4985-440DD0C32A76}"/>
              </a:ext>
            </a:extLst>
          </p:cNvPr>
          <p:cNvCxnSpPr>
            <a:cxnSpLocks/>
          </p:cNvCxnSpPr>
          <p:nvPr/>
        </p:nvCxnSpPr>
        <p:spPr>
          <a:xfrm flipH="1" flipV="1">
            <a:off x="9144000" y="5888977"/>
            <a:ext cx="528810" cy="2549943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B5D8E9C-E11C-FB99-1B99-5DFAB6A6D14F}"/>
              </a:ext>
            </a:extLst>
          </p:cNvPr>
          <p:cNvCxnSpPr>
            <a:cxnSpLocks/>
          </p:cNvCxnSpPr>
          <p:nvPr/>
        </p:nvCxnSpPr>
        <p:spPr>
          <a:xfrm flipH="1">
            <a:off x="14250502" y="2164681"/>
            <a:ext cx="548129" cy="873794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B09002D-6B39-107E-6ABA-BB81C329EBE4}"/>
              </a:ext>
            </a:extLst>
          </p:cNvPr>
          <p:cNvCxnSpPr>
            <a:cxnSpLocks/>
          </p:cNvCxnSpPr>
          <p:nvPr/>
        </p:nvCxnSpPr>
        <p:spPr>
          <a:xfrm flipV="1">
            <a:off x="9753606" y="4874052"/>
            <a:ext cx="3863421" cy="3433682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88B7569-D349-ABC9-38A5-9D6CA20341D2}"/>
              </a:ext>
            </a:extLst>
          </p:cNvPr>
          <p:cNvCxnSpPr>
            <a:cxnSpLocks/>
          </p:cNvCxnSpPr>
          <p:nvPr/>
        </p:nvCxnSpPr>
        <p:spPr>
          <a:xfrm flipH="1">
            <a:off x="10676597" y="7523893"/>
            <a:ext cx="5038776" cy="185281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A534C68-CB43-0181-6609-5CD42D0D21CD}"/>
              </a:ext>
            </a:extLst>
          </p:cNvPr>
          <p:cNvCxnSpPr>
            <a:cxnSpLocks/>
          </p:cNvCxnSpPr>
          <p:nvPr/>
        </p:nvCxnSpPr>
        <p:spPr>
          <a:xfrm flipH="1">
            <a:off x="10845104" y="4646980"/>
            <a:ext cx="1878456" cy="4177706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4E790AB-099C-79CB-3ACF-4AC90A565570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8721651" y="5943075"/>
            <a:ext cx="445208" cy="223221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92BE641-A593-F606-1D6F-9B7B8AC49E38}"/>
              </a:ext>
            </a:extLst>
          </p:cNvPr>
          <p:cNvCxnSpPr>
            <a:cxnSpLocks/>
          </p:cNvCxnSpPr>
          <p:nvPr/>
        </p:nvCxnSpPr>
        <p:spPr>
          <a:xfrm flipV="1">
            <a:off x="2908589" y="2814379"/>
            <a:ext cx="772106" cy="519372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1B6E51D-454C-98F6-D7A1-39D704CB353C}"/>
              </a:ext>
            </a:extLst>
          </p:cNvPr>
          <p:cNvCxnSpPr>
            <a:cxnSpLocks/>
          </p:cNvCxnSpPr>
          <p:nvPr/>
        </p:nvCxnSpPr>
        <p:spPr>
          <a:xfrm flipH="1" flipV="1">
            <a:off x="11005853" y="4874052"/>
            <a:ext cx="3537356" cy="1602172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5C96A39-F726-307B-4E77-810F1D3FB498}"/>
              </a:ext>
            </a:extLst>
          </p:cNvPr>
          <p:cNvCxnSpPr>
            <a:cxnSpLocks/>
          </p:cNvCxnSpPr>
          <p:nvPr/>
        </p:nvCxnSpPr>
        <p:spPr>
          <a:xfrm flipH="1">
            <a:off x="8340972" y="6727467"/>
            <a:ext cx="6381739" cy="654279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7D3D28-9497-9536-9842-0123EF9982BF}"/>
              </a:ext>
            </a:extLst>
          </p:cNvPr>
          <p:cNvCxnSpPr>
            <a:cxnSpLocks/>
          </p:cNvCxnSpPr>
          <p:nvPr/>
        </p:nvCxnSpPr>
        <p:spPr>
          <a:xfrm flipH="1">
            <a:off x="8311944" y="4549426"/>
            <a:ext cx="3852600" cy="2515796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470D9D-B948-0127-AB3A-D2F29BA86D29}"/>
              </a:ext>
            </a:extLst>
          </p:cNvPr>
          <p:cNvCxnSpPr>
            <a:cxnSpLocks/>
          </p:cNvCxnSpPr>
          <p:nvPr/>
        </p:nvCxnSpPr>
        <p:spPr>
          <a:xfrm>
            <a:off x="3589730" y="6865796"/>
            <a:ext cx="1554253" cy="454762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C15DF5-5EC8-8D3D-F38D-296B685B30B9}"/>
              </a:ext>
            </a:extLst>
          </p:cNvPr>
          <p:cNvCxnSpPr>
            <a:cxnSpLocks/>
          </p:cNvCxnSpPr>
          <p:nvPr/>
        </p:nvCxnSpPr>
        <p:spPr>
          <a:xfrm flipH="1">
            <a:off x="4636994" y="7761649"/>
            <a:ext cx="1829907" cy="1396097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921DCE-5844-100B-A361-FF132497C0BB}"/>
              </a:ext>
            </a:extLst>
          </p:cNvPr>
          <p:cNvCxnSpPr>
            <a:cxnSpLocks/>
          </p:cNvCxnSpPr>
          <p:nvPr/>
        </p:nvCxnSpPr>
        <p:spPr>
          <a:xfrm flipH="1">
            <a:off x="6555036" y="4549426"/>
            <a:ext cx="727113" cy="149071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F403360-4526-C942-BA87-D0DBF70F7685}"/>
              </a:ext>
            </a:extLst>
          </p:cNvPr>
          <p:cNvCxnSpPr>
            <a:cxnSpLocks/>
          </p:cNvCxnSpPr>
          <p:nvPr/>
        </p:nvCxnSpPr>
        <p:spPr>
          <a:xfrm flipH="1" flipV="1">
            <a:off x="9266006" y="5842165"/>
            <a:ext cx="1107846" cy="99092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FD6C3C9-E218-08FC-B089-B5A623C9E099}"/>
              </a:ext>
            </a:extLst>
          </p:cNvPr>
          <p:cNvCxnSpPr>
            <a:cxnSpLocks/>
          </p:cNvCxnSpPr>
          <p:nvPr/>
        </p:nvCxnSpPr>
        <p:spPr>
          <a:xfrm flipV="1">
            <a:off x="12598400" y="7080561"/>
            <a:ext cx="1814286" cy="681088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AC88884-C622-CFDB-AD22-F22F851DF2D3}"/>
              </a:ext>
            </a:extLst>
          </p:cNvPr>
          <p:cNvCxnSpPr>
            <a:cxnSpLocks/>
          </p:cNvCxnSpPr>
          <p:nvPr/>
        </p:nvCxnSpPr>
        <p:spPr>
          <a:xfrm flipH="1" flipV="1">
            <a:off x="17043365" y="2232621"/>
            <a:ext cx="14980" cy="376673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0908072-4381-A8E9-FF7A-FE7C092116C5}"/>
              </a:ext>
            </a:extLst>
          </p:cNvPr>
          <p:cNvCxnSpPr>
            <a:cxnSpLocks/>
          </p:cNvCxnSpPr>
          <p:nvPr/>
        </p:nvCxnSpPr>
        <p:spPr>
          <a:xfrm>
            <a:off x="16351719" y="2065372"/>
            <a:ext cx="48674" cy="397476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AC59DA-23FB-643B-7287-2536933B978C}"/>
              </a:ext>
            </a:extLst>
          </p:cNvPr>
          <p:cNvCxnSpPr>
            <a:cxnSpLocks/>
          </p:cNvCxnSpPr>
          <p:nvPr/>
        </p:nvCxnSpPr>
        <p:spPr>
          <a:xfrm>
            <a:off x="14121372" y="4179216"/>
            <a:ext cx="1594001" cy="179073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A7A876-8D95-34EB-9CE5-49A11FAC7472}"/>
              </a:ext>
            </a:extLst>
          </p:cNvPr>
          <p:cNvCxnSpPr>
            <a:cxnSpLocks/>
          </p:cNvCxnSpPr>
          <p:nvPr/>
        </p:nvCxnSpPr>
        <p:spPr>
          <a:xfrm>
            <a:off x="10542423" y="1178342"/>
            <a:ext cx="2398888" cy="1751899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E01F70AA-9DC4-C2E0-0CFE-64C63D762C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968" y="2919354"/>
            <a:ext cx="3394710" cy="2011680"/>
          </a:xfrm>
          <a:prstGeom prst="rect">
            <a:avLst/>
          </a:prstGeom>
        </p:spPr>
      </p:pic>
      <p:pic>
        <p:nvPicPr>
          <p:cNvPr id="21" name="Picture 20" descr="A close-up of a sign&#10;&#10;Description automatically generated">
            <a:extLst>
              <a:ext uri="{FF2B5EF4-FFF2-40B4-BE49-F238E27FC236}">
                <a16:creationId xmlns:a16="http://schemas.microsoft.com/office/drawing/2014/main" id="{5584E948-F13C-D757-0299-ECD627D88DC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6" y="279960"/>
            <a:ext cx="3394710" cy="20116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C3B3D3-09A3-74E4-1AE4-1B7A5B108594}"/>
              </a:ext>
            </a:extLst>
          </p:cNvPr>
          <p:cNvCxnSpPr>
            <a:cxnSpLocks/>
          </p:cNvCxnSpPr>
          <p:nvPr/>
        </p:nvCxnSpPr>
        <p:spPr>
          <a:xfrm>
            <a:off x="4729537" y="1750688"/>
            <a:ext cx="7150758" cy="1823943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screenshot of a phone&#10;&#10;Description automatically generated">
            <a:extLst>
              <a:ext uri="{FF2B5EF4-FFF2-40B4-BE49-F238E27FC236}">
                <a16:creationId xmlns:a16="http://schemas.microsoft.com/office/drawing/2014/main" id="{D9140211-E7E9-307A-49FA-0B04EAF82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502" y="5888977"/>
            <a:ext cx="3394710" cy="2011680"/>
          </a:xfrm>
          <a:prstGeom prst="rect">
            <a:avLst/>
          </a:prstGeom>
        </p:spPr>
      </p:pic>
      <p:pic>
        <p:nvPicPr>
          <p:cNvPr id="45" name="Picture 44" descr="A screenshot of a phone&#10;&#10;Description automatically generated">
            <a:extLst>
              <a:ext uri="{FF2B5EF4-FFF2-40B4-BE49-F238E27FC236}">
                <a16:creationId xmlns:a16="http://schemas.microsoft.com/office/drawing/2014/main" id="{D8BE43E5-60C2-3AB2-D655-2A2CEAF3BF5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59" y="331314"/>
            <a:ext cx="3394710" cy="2011680"/>
          </a:xfrm>
          <a:prstGeom prst="rect">
            <a:avLst/>
          </a:prstGeom>
        </p:spPr>
      </p:pic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E64F14-AE1B-CB88-FA22-03BF6C3A5F4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50" y="6175450"/>
            <a:ext cx="3394710" cy="2011680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D3FFD3DA-76B7-4550-D7A8-EA2EC03BDC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38" y="5943075"/>
            <a:ext cx="3394710" cy="2011680"/>
          </a:xfrm>
          <a:prstGeom prst="rect">
            <a:avLst/>
          </a:prstGeom>
        </p:spPr>
      </p:pic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7A6EDD8C-EBD2-79BE-FC21-226E1DE78B9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7922696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155FEC53-03C8-2AB9-3DE1-892141C4085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4" y="8175290"/>
            <a:ext cx="3394710" cy="2011680"/>
          </a:xfrm>
          <a:prstGeom prst="rect">
            <a:avLst/>
          </a:prstGeom>
        </p:spPr>
      </p:pic>
      <p:pic>
        <p:nvPicPr>
          <p:cNvPr id="14" name="Estimator App">
            <a:extLst>
              <a:ext uri="{FF2B5EF4-FFF2-40B4-BE49-F238E27FC236}">
                <a16:creationId xmlns:a16="http://schemas.microsoft.com/office/drawing/2014/main" id="{B5390C7C-BA5F-8B3C-E9A5-BD1ABF312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7612" y="1221134"/>
            <a:ext cx="5692776" cy="569277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93C415-7D2A-22A9-CA23-A6D1FF30DDC7}"/>
              </a:ext>
            </a:extLst>
          </p:cNvPr>
          <p:cNvCxnSpPr>
            <a:cxnSpLocks/>
          </p:cNvCxnSpPr>
          <p:nvPr/>
        </p:nvCxnSpPr>
        <p:spPr>
          <a:xfrm>
            <a:off x="4638219" y="2028036"/>
            <a:ext cx="2643930" cy="20261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4F6490-CDEA-698F-1815-A2DE679F7C66}"/>
              </a:ext>
            </a:extLst>
          </p:cNvPr>
          <p:cNvCxnSpPr>
            <a:cxnSpLocks/>
          </p:cNvCxnSpPr>
          <p:nvPr/>
        </p:nvCxnSpPr>
        <p:spPr>
          <a:xfrm flipV="1">
            <a:off x="2594384" y="4179216"/>
            <a:ext cx="4687765" cy="269688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C30AD8-0E9F-C96A-E6D6-46975432A752}"/>
              </a:ext>
            </a:extLst>
          </p:cNvPr>
          <p:cNvCxnSpPr>
            <a:cxnSpLocks/>
          </p:cNvCxnSpPr>
          <p:nvPr/>
        </p:nvCxnSpPr>
        <p:spPr>
          <a:xfrm flipH="1">
            <a:off x="2145422" y="1686328"/>
            <a:ext cx="672887" cy="373649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538B12FB-201E-5AF1-8C70-7E991EE04A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74" y="940605"/>
            <a:ext cx="3394709" cy="2011680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77ED23D6-91E4-EE3D-DE4E-899EB219E0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6" y="5323036"/>
            <a:ext cx="339471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35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5100-64C2-D2B0-F989-F33A8247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B9CAAA-C429-BDBA-9422-586DB3AC2716}"/>
              </a:ext>
            </a:extLst>
          </p:cNvPr>
          <p:cNvCxnSpPr>
            <a:cxnSpLocks/>
          </p:cNvCxnSpPr>
          <p:nvPr/>
        </p:nvCxnSpPr>
        <p:spPr>
          <a:xfrm flipH="1">
            <a:off x="14250502" y="2164681"/>
            <a:ext cx="548129" cy="873794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BE819F-2AB4-DDF5-0B8C-4C6B9EC6553F}"/>
              </a:ext>
            </a:extLst>
          </p:cNvPr>
          <p:cNvCxnSpPr>
            <a:cxnSpLocks/>
          </p:cNvCxnSpPr>
          <p:nvPr/>
        </p:nvCxnSpPr>
        <p:spPr>
          <a:xfrm flipH="1" flipV="1">
            <a:off x="11005853" y="4874052"/>
            <a:ext cx="3537356" cy="1602172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D9B80D-9FF7-5D88-5A53-4F3DA97353EC}"/>
              </a:ext>
            </a:extLst>
          </p:cNvPr>
          <p:cNvCxnSpPr>
            <a:cxnSpLocks/>
          </p:cNvCxnSpPr>
          <p:nvPr/>
        </p:nvCxnSpPr>
        <p:spPr>
          <a:xfrm flipH="1" flipV="1">
            <a:off x="9144000" y="5888977"/>
            <a:ext cx="528810" cy="2549943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A37A5C-CD8A-B97E-731C-F6882B0A4844}"/>
              </a:ext>
            </a:extLst>
          </p:cNvPr>
          <p:cNvCxnSpPr>
            <a:cxnSpLocks/>
          </p:cNvCxnSpPr>
          <p:nvPr/>
        </p:nvCxnSpPr>
        <p:spPr>
          <a:xfrm>
            <a:off x="8721651" y="5943075"/>
            <a:ext cx="445208" cy="223221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9092EE-41EC-34DC-F844-2C6001C9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425" y="3338246"/>
            <a:ext cx="2220121" cy="120180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8B7447-04CD-E8C4-3B3F-CFF6D289896D}"/>
              </a:ext>
            </a:extLst>
          </p:cNvPr>
          <p:cNvCxnSpPr>
            <a:cxnSpLocks/>
          </p:cNvCxnSpPr>
          <p:nvPr/>
        </p:nvCxnSpPr>
        <p:spPr>
          <a:xfrm flipH="1">
            <a:off x="6555036" y="4549426"/>
            <a:ext cx="727113" cy="149071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6AE4E7D-59FF-CEA7-CA0F-4840A6E009FD}"/>
              </a:ext>
            </a:extLst>
          </p:cNvPr>
          <p:cNvCxnSpPr>
            <a:cxnSpLocks/>
          </p:cNvCxnSpPr>
          <p:nvPr/>
        </p:nvCxnSpPr>
        <p:spPr>
          <a:xfrm flipV="1">
            <a:off x="9753606" y="4874052"/>
            <a:ext cx="3863421" cy="3433682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C44572E-92F8-F69C-1114-837016B1D619}"/>
              </a:ext>
            </a:extLst>
          </p:cNvPr>
          <p:cNvCxnSpPr>
            <a:cxnSpLocks/>
          </p:cNvCxnSpPr>
          <p:nvPr/>
        </p:nvCxnSpPr>
        <p:spPr>
          <a:xfrm flipH="1">
            <a:off x="10676597" y="7523893"/>
            <a:ext cx="5038776" cy="185281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94E0496-D5A7-5F45-8D6F-4F140BE1C441}"/>
              </a:ext>
            </a:extLst>
          </p:cNvPr>
          <p:cNvCxnSpPr>
            <a:cxnSpLocks/>
          </p:cNvCxnSpPr>
          <p:nvPr/>
        </p:nvCxnSpPr>
        <p:spPr>
          <a:xfrm flipH="1">
            <a:off x="10845104" y="4646980"/>
            <a:ext cx="1878456" cy="4177706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74BC1DC-2786-4DD2-34FA-D7336EFBD96D}"/>
              </a:ext>
            </a:extLst>
          </p:cNvPr>
          <p:cNvCxnSpPr>
            <a:cxnSpLocks/>
          </p:cNvCxnSpPr>
          <p:nvPr/>
        </p:nvCxnSpPr>
        <p:spPr>
          <a:xfrm flipV="1">
            <a:off x="2908589" y="2814379"/>
            <a:ext cx="772106" cy="519372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27A2D19-8FB0-5C9F-0176-F82F4A6F58E7}"/>
              </a:ext>
            </a:extLst>
          </p:cNvPr>
          <p:cNvCxnSpPr>
            <a:cxnSpLocks/>
          </p:cNvCxnSpPr>
          <p:nvPr/>
        </p:nvCxnSpPr>
        <p:spPr>
          <a:xfrm flipH="1">
            <a:off x="8340972" y="6727467"/>
            <a:ext cx="6381739" cy="654279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584FD40-CF8A-5B35-CDFF-228D4958BEBC}"/>
              </a:ext>
            </a:extLst>
          </p:cNvPr>
          <p:cNvCxnSpPr>
            <a:cxnSpLocks/>
          </p:cNvCxnSpPr>
          <p:nvPr/>
        </p:nvCxnSpPr>
        <p:spPr>
          <a:xfrm flipH="1">
            <a:off x="8311944" y="4549426"/>
            <a:ext cx="3852600" cy="2515796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773B43-93AE-FD10-6263-34716DFB9025}"/>
              </a:ext>
            </a:extLst>
          </p:cNvPr>
          <p:cNvCxnSpPr>
            <a:cxnSpLocks/>
          </p:cNvCxnSpPr>
          <p:nvPr/>
        </p:nvCxnSpPr>
        <p:spPr>
          <a:xfrm>
            <a:off x="3589730" y="6865796"/>
            <a:ext cx="1554253" cy="454762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52972C-3743-06AE-E810-B78DF81269B5}"/>
              </a:ext>
            </a:extLst>
          </p:cNvPr>
          <p:cNvCxnSpPr>
            <a:cxnSpLocks/>
          </p:cNvCxnSpPr>
          <p:nvPr/>
        </p:nvCxnSpPr>
        <p:spPr>
          <a:xfrm flipH="1">
            <a:off x="4636994" y="7955946"/>
            <a:ext cx="1547816" cy="120180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BC1C056-89DB-5F63-B8F2-7A8D892544ED}"/>
              </a:ext>
            </a:extLst>
          </p:cNvPr>
          <p:cNvCxnSpPr>
            <a:cxnSpLocks/>
          </p:cNvCxnSpPr>
          <p:nvPr/>
        </p:nvCxnSpPr>
        <p:spPr>
          <a:xfrm flipH="1" flipV="1">
            <a:off x="9266006" y="5842165"/>
            <a:ext cx="1107846" cy="99092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1FCF8C-1E7E-076B-8D94-818C923D6B5F}"/>
              </a:ext>
            </a:extLst>
          </p:cNvPr>
          <p:cNvCxnSpPr>
            <a:cxnSpLocks/>
          </p:cNvCxnSpPr>
          <p:nvPr/>
        </p:nvCxnSpPr>
        <p:spPr>
          <a:xfrm flipV="1">
            <a:off x="12598400" y="7080561"/>
            <a:ext cx="1814286" cy="681088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8599EC6-E937-4AE8-3D9E-7F45C59F3EBC}"/>
              </a:ext>
            </a:extLst>
          </p:cNvPr>
          <p:cNvCxnSpPr>
            <a:cxnSpLocks/>
          </p:cNvCxnSpPr>
          <p:nvPr/>
        </p:nvCxnSpPr>
        <p:spPr>
          <a:xfrm flipH="1" flipV="1">
            <a:off x="17043365" y="2232621"/>
            <a:ext cx="14980" cy="3766730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A0465AF-68FC-15A6-232A-F92104DD4184}"/>
              </a:ext>
            </a:extLst>
          </p:cNvPr>
          <p:cNvCxnSpPr>
            <a:cxnSpLocks/>
          </p:cNvCxnSpPr>
          <p:nvPr/>
        </p:nvCxnSpPr>
        <p:spPr>
          <a:xfrm>
            <a:off x="16351719" y="2065372"/>
            <a:ext cx="48674" cy="397476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D79950-B99A-C604-8FA1-5B04E606E8BB}"/>
              </a:ext>
            </a:extLst>
          </p:cNvPr>
          <p:cNvCxnSpPr>
            <a:cxnSpLocks/>
          </p:cNvCxnSpPr>
          <p:nvPr/>
        </p:nvCxnSpPr>
        <p:spPr>
          <a:xfrm>
            <a:off x="14121372" y="4179216"/>
            <a:ext cx="1594001" cy="179073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A20FC6-F3BF-63D1-531B-1FAB1978A6F5}"/>
              </a:ext>
            </a:extLst>
          </p:cNvPr>
          <p:cNvCxnSpPr>
            <a:cxnSpLocks/>
          </p:cNvCxnSpPr>
          <p:nvPr/>
        </p:nvCxnSpPr>
        <p:spPr>
          <a:xfrm>
            <a:off x="10542423" y="1178342"/>
            <a:ext cx="2398888" cy="1751899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B1A72A94-B920-AEB6-BBE4-C3401D1E0E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968" y="2919354"/>
            <a:ext cx="3394710" cy="2011680"/>
          </a:xfrm>
          <a:prstGeom prst="rect">
            <a:avLst/>
          </a:prstGeom>
        </p:spPr>
      </p:pic>
      <p:pic>
        <p:nvPicPr>
          <p:cNvPr id="21" name="Picture 20" descr="A close-up of a sign&#10;&#10;Description automatically generated">
            <a:extLst>
              <a:ext uri="{FF2B5EF4-FFF2-40B4-BE49-F238E27FC236}">
                <a16:creationId xmlns:a16="http://schemas.microsoft.com/office/drawing/2014/main" id="{8700BC74-09B4-A2B3-3F8C-6A09844B6F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6" y="279960"/>
            <a:ext cx="3394710" cy="20116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A14B63-0876-3CA9-A4F4-F7388CBAAE9C}"/>
              </a:ext>
            </a:extLst>
          </p:cNvPr>
          <p:cNvCxnSpPr>
            <a:cxnSpLocks/>
          </p:cNvCxnSpPr>
          <p:nvPr/>
        </p:nvCxnSpPr>
        <p:spPr>
          <a:xfrm>
            <a:off x="4729537" y="1750688"/>
            <a:ext cx="7150758" cy="1823943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screenshot of a phone&#10;&#10;Description automatically generated">
            <a:extLst>
              <a:ext uri="{FF2B5EF4-FFF2-40B4-BE49-F238E27FC236}">
                <a16:creationId xmlns:a16="http://schemas.microsoft.com/office/drawing/2014/main" id="{5724A335-ABEF-2DC0-71A7-D1BDEF78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502" y="5888977"/>
            <a:ext cx="3394710" cy="2011680"/>
          </a:xfrm>
          <a:prstGeom prst="rect">
            <a:avLst/>
          </a:prstGeom>
        </p:spPr>
      </p:pic>
      <p:pic>
        <p:nvPicPr>
          <p:cNvPr id="45" name="Picture 44" descr="A screenshot of a phone&#10;&#10;Description automatically generated">
            <a:extLst>
              <a:ext uri="{FF2B5EF4-FFF2-40B4-BE49-F238E27FC236}">
                <a16:creationId xmlns:a16="http://schemas.microsoft.com/office/drawing/2014/main" id="{E13CD440-A9B6-B019-B600-17D7324AF59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59" y="331314"/>
            <a:ext cx="3394710" cy="2011680"/>
          </a:xfrm>
          <a:prstGeom prst="rect">
            <a:avLst/>
          </a:prstGeom>
        </p:spPr>
      </p:pic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96F60A-B218-7C35-F602-1DE26C193DC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50" y="6175450"/>
            <a:ext cx="3394710" cy="2011680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43C79668-BED2-4B71-67CA-0ECFEC77542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38" y="5943075"/>
            <a:ext cx="3394710" cy="2011680"/>
          </a:xfrm>
          <a:prstGeom prst="rect">
            <a:avLst/>
          </a:prstGeom>
        </p:spPr>
      </p:pic>
      <p:pic>
        <p:nvPicPr>
          <p:cNvPr id="32" name="Picture 31" descr="A close-up of a screen&#10;&#10;Description automatically generated">
            <a:extLst>
              <a:ext uri="{FF2B5EF4-FFF2-40B4-BE49-F238E27FC236}">
                <a16:creationId xmlns:a16="http://schemas.microsoft.com/office/drawing/2014/main" id="{1A019AF3-0D78-6286-E45F-690995BC335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5" y="7922696"/>
            <a:ext cx="3394710" cy="2011680"/>
          </a:xfrm>
          <a:prstGeom prst="rect">
            <a:avLst/>
          </a:prstGeom>
        </p:spPr>
      </p:pic>
      <p:pic>
        <p:nvPicPr>
          <p:cNvPr id="58" name="Picture 57" descr="A close-up of a screen&#10;&#10;Description automatically generated">
            <a:extLst>
              <a:ext uri="{FF2B5EF4-FFF2-40B4-BE49-F238E27FC236}">
                <a16:creationId xmlns:a16="http://schemas.microsoft.com/office/drawing/2014/main" id="{2C3431E3-306D-35B5-B9C9-9BE81157DBC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4" y="8175290"/>
            <a:ext cx="3394710" cy="2011680"/>
          </a:xfrm>
          <a:prstGeom prst="rect">
            <a:avLst/>
          </a:prstGeom>
        </p:spPr>
      </p:pic>
      <p:pic>
        <p:nvPicPr>
          <p:cNvPr id="16" name="Estimator App">
            <a:extLst>
              <a:ext uri="{FF2B5EF4-FFF2-40B4-BE49-F238E27FC236}">
                <a16:creationId xmlns:a16="http://schemas.microsoft.com/office/drawing/2014/main" id="{158027D9-3396-CD9A-66FF-C805572775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7612" y="1221134"/>
            <a:ext cx="5692776" cy="5692776"/>
          </a:xfrm>
          <a:prstGeom prst="rect">
            <a:avLst/>
          </a:prstGeom>
        </p:spPr>
      </p:pic>
      <p:pic>
        <p:nvPicPr>
          <p:cNvPr id="9" name="Estimator App - Fadded">
            <a:extLst>
              <a:ext uri="{FF2B5EF4-FFF2-40B4-BE49-F238E27FC236}">
                <a16:creationId xmlns:a16="http://schemas.microsoft.com/office/drawing/2014/main" id="{6E631967-1E02-F5E2-8EA2-7D69F06EFA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9723" y="1243195"/>
            <a:ext cx="5632907" cy="5632907"/>
          </a:xfrm>
          <a:prstGeom prst="rect">
            <a:avLst/>
          </a:prstGeom>
        </p:spPr>
      </p:pic>
      <p:pic>
        <p:nvPicPr>
          <p:cNvPr id="23" name="*Cost Estimate">
            <a:extLst>
              <a:ext uri="{FF2B5EF4-FFF2-40B4-BE49-F238E27FC236}">
                <a16:creationId xmlns:a16="http://schemas.microsoft.com/office/drawing/2014/main" id="{77FCCE0D-E58D-A8FC-0C23-7813FCA50B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759" y="2412902"/>
            <a:ext cx="992459" cy="584516"/>
          </a:xfrm>
          <a:prstGeom prst="rect">
            <a:avLst/>
          </a:prstGeom>
        </p:spPr>
      </p:pic>
      <p:pic>
        <p:nvPicPr>
          <p:cNvPr id="33" name="*Doc Management">
            <a:extLst>
              <a:ext uri="{FF2B5EF4-FFF2-40B4-BE49-F238E27FC236}">
                <a16:creationId xmlns:a16="http://schemas.microsoft.com/office/drawing/2014/main" id="{396C0442-23D2-AB40-EB9B-8241F5B775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451" y="3310584"/>
            <a:ext cx="1333278" cy="561380"/>
          </a:xfrm>
          <a:prstGeom prst="rect">
            <a:avLst/>
          </a:prstGeom>
        </p:spPr>
      </p:pic>
      <p:pic>
        <p:nvPicPr>
          <p:cNvPr id="37" name="*Takeoff">
            <a:extLst>
              <a:ext uri="{FF2B5EF4-FFF2-40B4-BE49-F238E27FC236}">
                <a16:creationId xmlns:a16="http://schemas.microsoft.com/office/drawing/2014/main" id="{1B283D57-5B37-B2E5-742D-5F4DDB82F1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1319" y="3979581"/>
            <a:ext cx="863368" cy="36225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6ACAF4-BC5B-669C-CF75-F728D84FD811}"/>
              </a:ext>
            </a:extLst>
          </p:cNvPr>
          <p:cNvCxnSpPr>
            <a:cxnSpLocks/>
          </p:cNvCxnSpPr>
          <p:nvPr/>
        </p:nvCxnSpPr>
        <p:spPr>
          <a:xfrm>
            <a:off x="4638219" y="2028036"/>
            <a:ext cx="2643930" cy="20261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8C4FFF-A0AE-D762-75C1-7EABC6BA3DE5}"/>
              </a:ext>
            </a:extLst>
          </p:cNvPr>
          <p:cNvCxnSpPr>
            <a:cxnSpLocks/>
          </p:cNvCxnSpPr>
          <p:nvPr/>
        </p:nvCxnSpPr>
        <p:spPr>
          <a:xfrm flipV="1">
            <a:off x="2594384" y="4179216"/>
            <a:ext cx="4687765" cy="269688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86CFDAB-93BE-CF38-3A7A-8FCE5ED887CF}"/>
              </a:ext>
            </a:extLst>
          </p:cNvPr>
          <p:cNvCxnSpPr>
            <a:cxnSpLocks/>
          </p:cNvCxnSpPr>
          <p:nvPr/>
        </p:nvCxnSpPr>
        <p:spPr>
          <a:xfrm flipH="1">
            <a:off x="2145422" y="1686328"/>
            <a:ext cx="672887" cy="373649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oc Management" descr="A screenshot of a computer&#10;&#10;Description automatically generated">
            <a:extLst>
              <a:ext uri="{FF2B5EF4-FFF2-40B4-BE49-F238E27FC236}">
                <a16:creationId xmlns:a16="http://schemas.microsoft.com/office/drawing/2014/main" id="{CE4A21E2-5A00-A761-EB86-818ADC96EB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74" y="940605"/>
            <a:ext cx="3394709" cy="2011680"/>
          </a:xfrm>
          <a:prstGeom prst="rect">
            <a:avLst/>
          </a:prstGeom>
        </p:spPr>
      </p:pic>
      <p:pic>
        <p:nvPicPr>
          <p:cNvPr id="17" name="Takeoff" descr="A screenshot of a computer&#10;&#10;Description automatically generated">
            <a:extLst>
              <a:ext uri="{FF2B5EF4-FFF2-40B4-BE49-F238E27FC236}">
                <a16:creationId xmlns:a16="http://schemas.microsoft.com/office/drawing/2014/main" id="{4241300F-21AD-9A35-34DD-9B037EF7FE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6" y="5323036"/>
            <a:ext cx="339471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09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6 L 0.31823 0.151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75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3.45679E-6 L 0.39305 -0.1731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-86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A9B02-6A7A-5BCE-9716-0AF6EC721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1" y="268195"/>
            <a:ext cx="18012578" cy="97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30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8A262-9DC5-EA54-25D8-1E7BCC5E4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863"/>
            <a:ext cx="18288000" cy="997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33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duct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6862</TotalTime>
  <Words>685</Words>
  <Application>Microsoft Office PowerPoint</Application>
  <PresentationFormat>Custom</PresentationFormat>
  <Paragraphs>92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Roboto</vt:lpstr>
      <vt:lpstr>Arial</vt:lpstr>
      <vt:lpstr>Courier New</vt:lpstr>
      <vt:lpstr>Calibri</vt:lpstr>
      <vt:lpstr>Office Theme</vt:lpstr>
      <vt:lpstr>Product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Project Proposal - Presentation</dc:title>
  <dc:creator>Bridget Arnott</dc:creator>
  <cp:lastModifiedBy>Bridget Arnott</cp:lastModifiedBy>
  <cp:revision>13</cp:revision>
  <dcterms:created xsi:type="dcterms:W3CDTF">2006-08-16T00:00:00Z</dcterms:created>
  <dcterms:modified xsi:type="dcterms:W3CDTF">2024-10-15T20:14:55Z</dcterms:modified>
  <dc:identifier>DAGO9wQqLX0</dc:identifier>
</cp:coreProperties>
</file>