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95" r:id="rId4"/>
    <p:sldId id="293" r:id="rId5"/>
    <p:sldId id="294" r:id="rId6"/>
    <p:sldId id="296" r:id="rId7"/>
    <p:sldId id="297" r:id="rId8"/>
    <p:sldId id="298" r:id="rId9"/>
    <p:sldId id="25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7" r:id="rId18"/>
    <p:sldId id="306" r:id="rId19"/>
    <p:sldId id="310" r:id="rId20"/>
    <p:sldId id="308" r:id="rId21"/>
    <p:sldId id="312" r:id="rId22"/>
    <p:sldId id="311" r:id="rId23"/>
    <p:sldId id="309" r:id="rId24"/>
    <p:sldId id="263" r:id="rId25"/>
  </p:sldIdLst>
  <p:sldSz cx="18288000" cy="10287000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1D"/>
    <a:srgbClr val="8FA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1"/>
    <p:restoredTop sz="94714"/>
  </p:normalViewPr>
  <p:slideViewPr>
    <p:cSldViewPr snapToGrid="0">
      <p:cViewPr varScale="1">
        <p:scale>
          <a:sx n="53" d="100"/>
          <a:sy n="53" d="100"/>
        </p:scale>
        <p:origin x="912" y="72"/>
      </p:cViewPr>
      <p:guideLst>
        <p:guide orient="horz" pos="26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Arnott" userId="2b3c2331-0965-477f-bcfa-e34e5e9b113e" providerId="ADAL" clId="{1E085C5C-E737-463D-8FCD-38400FAC2DDE}"/>
    <pc:docChg chg="custSel modSld">
      <pc:chgData name="Bridget Arnott" userId="2b3c2331-0965-477f-bcfa-e34e5e9b113e" providerId="ADAL" clId="{1E085C5C-E737-463D-8FCD-38400FAC2DDE}" dt="2024-10-15T21:42:39.528" v="0" actId="478"/>
      <pc:docMkLst>
        <pc:docMk/>
      </pc:docMkLst>
      <pc:sldChg chg="delSp mod">
        <pc:chgData name="Bridget Arnott" userId="2b3c2331-0965-477f-bcfa-e34e5e9b113e" providerId="ADAL" clId="{1E085C5C-E737-463D-8FCD-38400FAC2DDE}" dt="2024-10-15T21:42:39.528" v="0" actId="478"/>
        <pc:sldMkLst>
          <pc:docMk/>
          <pc:sldMk cId="0" sldId="256"/>
        </pc:sldMkLst>
        <pc:spChg chg="del">
          <ac:chgData name="Bridget Arnott" userId="2b3c2331-0965-477f-bcfa-e34e5e9b113e" providerId="ADAL" clId="{1E085C5C-E737-463D-8FCD-38400FAC2DDE}" dt="2024-10-15T21:42:39.528" v="0" actId="478"/>
          <ac:spMkLst>
            <pc:docMk/>
            <pc:sldMk cId="0" sldId="256"/>
            <ac:spMk id="9" creationId="{5047A608-FEF1-6D95-5997-1E81DAAE1C9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590360966770088E-2"/>
          <c:y val="2.1361031711400687E-2"/>
          <c:w val="0.90003300967115363"/>
          <c:h val="0.8834701656789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96-2B44-BB17-F1B350A56EC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96-2B44-BB17-F1B350A56EC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96-2B44-BB17-F1B350A56EC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96-2B44-BB17-F1B350A56EC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A96-2B44-BB17-F1B350A56EC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A96-2B44-BB17-F1B350A56EC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A96-2B44-BB17-F1B350A56E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FE8583F-EB27-4DAD-8A14-12B2AB91FC92}" type="VALUE">
                      <a:rPr lang="en-US" smtClean="0">
                        <a:solidFill>
                          <a:srgbClr val="00B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96-2B44-BB17-F1B350A56E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E7010F-3F04-4F54-898D-A4DB633E209E}" type="VALUE">
                      <a:rPr lang="en-US" smtClean="0">
                        <a:solidFill>
                          <a:srgbClr val="00B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96-2B44-BB17-F1B350A56E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E0379EE-60B4-4555-8550-DCA7C5146551}" type="VALUE">
                      <a:rPr lang="en-US">
                        <a:solidFill>
                          <a:srgbClr val="00B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A96-2B44-BB17-F1B350A56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Beaumont-Port Arthur*</c:v>
                </c:pt>
                <c:pt idx="1">
                  <c:v>Corpus Christi*</c:v>
                </c:pt>
                <c:pt idx="2">
                  <c:v>San Antonio-New Braunfels</c:v>
                </c:pt>
                <c:pt idx="3">
                  <c:v>Austin-Round Rock*</c:v>
                </c:pt>
                <c:pt idx="4">
                  <c:v>Fort Worth-Arlington Metro Division*</c:v>
                </c:pt>
                <c:pt idx="5">
                  <c:v>Dallas-Plano-Irving Metro Division*</c:v>
                </c:pt>
                <c:pt idx="6">
                  <c:v>Houston-The Woodlands-Sugar Land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8.5000000000000006E-2</c:v>
                </c:pt>
                <c:pt idx="1">
                  <c:v>3.7999999999999999E-2</c:v>
                </c:pt>
                <c:pt idx="2">
                  <c:v>3.3000000000000002E-2</c:v>
                </c:pt>
                <c:pt idx="3">
                  <c:v>5.7999999999999996E-2</c:v>
                </c:pt>
                <c:pt idx="4">
                  <c:v>6.6587395957193929E-2</c:v>
                </c:pt>
                <c:pt idx="5">
                  <c:v>2.7000000000000003E-2</c:v>
                </c:pt>
                <c:pt idx="6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96-2B44-BB17-F1B350A56E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1503748640"/>
        <c:axId val="1502701152"/>
      </c:barChart>
      <c:catAx>
        <c:axId val="150374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1502701152"/>
        <c:crosses val="autoZero"/>
        <c:auto val="1"/>
        <c:lblAlgn val="ctr"/>
        <c:lblOffset val="100"/>
        <c:noMultiLvlLbl val="0"/>
      </c:catAx>
      <c:valAx>
        <c:axId val="1502701152"/>
        <c:scaling>
          <c:orientation val="minMax"/>
          <c:max val="0.14000000000000001"/>
          <c:min val="-2.000000000000000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748640"/>
        <c:crosses val="autoZero"/>
        <c:crossBetween val="between"/>
        <c:majorUnit val="2.0000000000000004E-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96665064309819E-2"/>
          <c:y val="5.5209208624678284E-2"/>
          <c:w val="0.90801627815613462"/>
          <c:h val="0.903189838574709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Heavy and civil </c:v>
                </c:pt>
              </c:strCache>
            </c:strRef>
          </c:tx>
          <c:spPr>
            <a:ln w="38100" cap="rnd">
              <a:solidFill>
                <a:srgbClr val="F6921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44795</c:v>
                </c:pt>
                <c:pt idx="31">
                  <c:v>44826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</c:numCache>
            </c:numRef>
          </c:cat>
          <c:val>
            <c:numRef>
              <c:f>Sheet1!$B$2:$B$55</c:f>
              <c:numCache>
                <c:formatCode>0%</c:formatCode>
                <c:ptCount val="54"/>
                <c:pt idx="0">
                  <c:v>3.5298035298035255E-2</c:v>
                </c:pt>
                <c:pt idx="1">
                  <c:v>2.8361695028361743E-2</c:v>
                </c:pt>
                <c:pt idx="2">
                  <c:v>4.6651116294567484E-3</c:v>
                </c:pt>
                <c:pt idx="3">
                  <c:v>1.4642262895174632E-2</c:v>
                </c:pt>
                <c:pt idx="4">
                  <c:v>3.341129301703976E-2</c:v>
                </c:pt>
                <c:pt idx="5">
                  <c:v>4.126132170412615E-2</c:v>
                </c:pt>
                <c:pt idx="6">
                  <c:v>4.0373707040373734E-2</c:v>
                </c:pt>
                <c:pt idx="7">
                  <c:v>1.0688042752171018E-2</c:v>
                </c:pt>
                <c:pt idx="8">
                  <c:v>1.2316910785619207E-2</c:v>
                </c:pt>
                <c:pt idx="9">
                  <c:v>6.5876152832674336E-3</c:v>
                </c:pt>
                <c:pt idx="10">
                  <c:v>-1.8322082931533278E-2</c:v>
                </c:pt>
                <c:pt idx="11">
                  <c:v>0</c:v>
                </c:pt>
                <c:pt idx="12">
                  <c:v>-8.3628176262464313E-3</c:v>
                </c:pt>
                <c:pt idx="13">
                  <c:v>-9.7339390006492984E-4</c:v>
                </c:pt>
                <c:pt idx="14">
                  <c:v>3.5489220563847443E-2</c:v>
                </c:pt>
                <c:pt idx="15">
                  <c:v>3.1813709412922352E-2</c:v>
                </c:pt>
                <c:pt idx="16">
                  <c:v>1.7458777885547984E-2</c:v>
                </c:pt>
                <c:pt idx="17">
                  <c:v>1.9974226804123744E-2</c:v>
                </c:pt>
                <c:pt idx="18">
                  <c:v>1.4111610006414409E-2</c:v>
                </c:pt>
                <c:pt idx="19">
                  <c:v>4.9570389953734299E-2</c:v>
                </c:pt>
                <c:pt idx="20">
                  <c:v>4.9654718842486074E-2</c:v>
                </c:pt>
                <c:pt idx="21">
                  <c:v>4.4502617801047223E-2</c:v>
                </c:pt>
                <c:pt idx="22">
                  <c:v>5.9593975114603806E-2</c:v>
                </c:pt>
                <c:pt idx="23">
                  <c:v>5.1566579634464697E-2</c:v>
                </c:pt>
                <c:pt idx="24">
                  <c:v>4.5410314628608457E-2</c:v>
                </c:pt>
                <c:pt idx="25">
                  <c:v>4.9691458265670709E-2</c:v>
                </c:pt>
                <c:pt idx="26">
                  <c:v>3.7475976937860402E-2</c:v>
                </c:pt>
                <c:pt idx="27">
                  <c:v>6.2301335028607782E-2</c:v>
                </c:pt>
                <c:pt idx="28">
                  <c:v>6.7047982205274845E-2</c:v>
                </c:pt>
                <c:pt idx="29">
                  <c:v>6.3487049905243259E-2</c:v>
                </c:pt>
                <c:pt idx="30">
                  <c:v>7.0841239721695079E-2</c:v>
                </c:pt>
                <c:pt idx="31">
                  <c:v>6.9899244332493546E-2</c:v>
                </c:pt>
                <c:pt idx="32">
                  <c:v>6.6102756892230552E-2</c:v>
                </c:pt>
                <c:pt idx="33">
                  <c:v>6.9548872180451082E-2</c:v>
                </c:pt>
                <c:pt idx="34">
                  <c:v>5.2224969097651355E-2</c:v>
                </c:pt>
                <c:pt idx="35">
                  <c:v>7.2936064556176336E-2</c:v>
                </c:pt>
                <c:pt idx="36">
                  <c:v>8.1911262798634837E-2</c:v>
                </c:pt>
                <c:pt idx="37">
                  <c:v>8.5396039603960333E-2</c:v>
                </c:pt>
                <c:pt idx="38">
                  <c:v>9.2929916640938498E-2</c:v>
                </c:pt>
                <c:pt idx="39">
                  <c:v>6.3135846798324333E-2</c:v>
                </c:pt>
                <c:pt idx="40">
                  <c:v>6.4324002382370571E-2</c:v>
                </c:pt>
                <c:pt idx="41">
                  <c:v>7.2171072171072159E-2</c:v>
                </c:pt>
                <c:pt idx="42">
                  <c:v>7.7377436503248603E-2</c:v>
                </c:pt>
                <c:pt idx="43">
                  <c:v>7.239552678045913E-2</c:v>
                </c:pt>
                <c:pt idx="44">
                  <c:v>7.4346165148398508E-2</c:v>
                </c:pt>
                <c:pt idx="45">
                  <c:v>8.7287639132981751E-2</c:v>
                </c:pt>
                <c:pt idx="46">
                  <c:v>9.6622613803230742E-2</c:v>
                </c:pt>
                <c:pt idx="47">
                  <c:v>0.10066531674862589</c:v>
                </c:pt>
                <c:pt idx="48">
                  <c:v>7.4562661313450004E-2</c:v>
                </c:pt>
                <c:pt idx="49">
                  <c:v>7.4971493728620373E-2</c:v>
                </c:pt>
                <c:pt idx="50" formatCode="0.0%">
                  <c:v>6.553672316384182E-2</c:v>
                </c:pt>
                <c:pt idx="51" formatCode="0.0%">
                  <c:v>5.9667886293273215E-2</c:v>
                </c:pt>
                <c:pt idx="52" formatCode="0.0%">
                  <c:v>5.2322327923894719E-2</c:v>
                </c:pt>
                <c:pt idx="53" formatCode="0.0%">
                  <c:v>3.5457063711911388E-2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57-C745-BFC6-1A713D5DE8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PPI inputs to nonres constructionWPUIP231200</c:v>
                </c:pt>
              </c:strCache>
            </c:strRef>
          </c:tx>
          <c:spPr>
            <a:ln w="38100" cap="rnd">
              <a:solidFill>
                <a:srgbClr val="8FA1A7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44795</c:v>
                </c:pt>
                <c:pt idx="31">
                  <c:v>44826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</c:numCache>
            </c:numRef>
          </c:cat>
          <c:val>
            <c:numRef>
              <c:f>Sheet1!$C$2:$C$55</c:f>
              <c:numCache>
                <c:formatCode>0%</c:formatCode>
                <c:ptCount val="54"/>
                <c:pt idx="0">
                  <c:v>1.2962962962963016E-2</c:v>
                </c:pt>
                <c:pt idx="1">
                  <c:v>-5.4995417048578771E-3</c:v>
                </c:pt>
                <c:pt idx="2">
                  <c:v>-4.7058823529411792E-2</c:v>
                </c:pt>
                <c:pt idx="3">
                  <c:v>-4.4384057971014544E-2</c:v>
                </c:pt>
                <c:pt idx="4">
                  <c:v>-1.8248175182481754E-2</c:v>
                </c:pt>
                <c:pt idx="5">
                  <c:v>-9.9909173478655248E-3</c:v>
                </c:pt>
                <c:pt idx="6">
                  <c:v>7.2926162260710768E-3</c:v>
                </c:pt>
                <c:pt idx="7">
                  <c:v>1.8231540565177756E-2</c:v>
                </c:pt>
                <c:pt idx="8">
                  <c:v>2.1917808219178134E-2</c:v>
                </c:pt>
                <c:pt idx="9">
                  <c:v>2.3765996343692818E-2</c:v>
                </c:pt>
                <c:pt idx="10">
                  <c:v>4.3755697356426593E-2</c:v>
                </c:pt>
                <c:pt idx="11">
                  <c:v>6.6303360581289841E-2</c:v>
                </c:pt>
                <c:pt idx="12">
                  <c:v>9.0493601462522763E-2</c:v>
                </c:pt>
                <c:pt idx="13">
                  <c:v>0.1299539170506912</c:v>
                </c:pt>
                <c:pt idx="14">
                  <c:v>0.18993352326685661</c:v>
                </c:pt>
                <c:pt idx="15">
                  <c:v>0.23412322274881506</c:v>
                </c:pt>
                <c:pt idx="16">
                  <c:v>0.24070631970260228</c:v>
                </c:pt>
                <c:pt idx="17">
                  <c:v>0.22985321100917433</c:v>
                </c:pt>
                <c:pt idx="18">
                  <c:v>0.21023529411764702</c:v>
                </c:pt>
                <c:pt idx="19">
                  <c:v>0.19825425246195161</c:v>
                </c:pt>
                <c:pt idx="20">
                  <c:v>0.21085790884718497</c:v>
                </c:pt>
                <c:pt idx="21">
                  <c:v>0.21903571428571439</c:v>
                </c:pt>
                <c:pt idx="22">
                  <c:v>0.20193886462882107</c:v>
                </c:pt>
                <c:pt idx="23">
                  <c:v>0.20980408858603067</c:v>
                </c:pt>
                <c:pt idx="24">
                  <c:v>0.2179044425817267</c:v>
                </c:pt>
                <c:pt idx="25">
                  <c:v>0.23142740619902138</c:v>
                </c:pt>
                <c:pt idx="26">
                  <c:v>0.21595371109337599</c:v>
                </c:pt>
                <c:pt idx="27">
                  <c:v>0.18942396313364065</c:v>
                </c:pt>
                <c:pt idx="28">
                  <c:v>0.1653258426966292</c:v>
                </c:pt>
                <c:pt idx="29">
                  <c:v>0.1420472346964656</c:v>
                </c:pt>
                <c:pt idx="30">
                  <c:v>0.12975301164277545</c:v>
                </c:pt>
                <c:pt idx="31">
                  <c:v>0.12551085210504692</c:v>
                </c:pt>
                <c:pt idx="32">
                  <c:v>0.11353186464445168</c:v>
                </c:pt>
                <c:pt idx="33">
                  <c:v>0.10032812820437684</c:v>
                </c:pt>
                <c:pt idx="34">
                  <c:v>6.7140428129223384E-2</c:v>
                </c:pt>
                <c:pt idx="35">
                  <c:v>4.8580943596820449E-2</c:v>
                </c:pt>
                <c:pt idx="36">
                  <c:v>2.7564420218037632E-2</c:v>
                </c:pt>
                <c:pt idx="37">
                  <c:v>-7.8954515045737122E-3</c:v>
                </c:pt>
                <c:pt idx="38">
                  <c:v>-1.3409119251242173E-2</c:v>
                </c:pt>
                <c:pt idx="39">
                  <c:v>-3.8072360731743457E-2</c:v>
                </c:pt>
                <c:pt idx="40">
                  <c:v>-4.1839417372132252E-2</c:v>
                </c:pt>
                <c:pt idx="41">
                  <c:v>-2.3599571510686101E-2</c:v>
                </c:pt>
                <c:pt idx="42">
                  <c:v>9.2664297108278266E-5</c:v>
                </c:pt>
                <c:pt idx="43">
                  <c:v>6.2398767956241049E-3</c:v>
                </c:pt>
                <c:pt idx="44">
                  <c:v>-3.3139357626691766E-3</c:v>
                </c:pt>
                <c:pt idx="45" formatCode="0.0%">
                  <c:v>-1.178193436730297E-3</c:v>
                </c:pt>
                <c:pt idx="46" formatCode="0.0%">
                  <c:v>1.8207569010363515E-2</c:v>
                </c:pt>
                <c:pt idx="47" formatCode="0.0%">
                  <c:v>1.3073168111407123E-2</c:v>
                </c:pt>
                <c:pt idx="48" formatCode="0.0%">
                  <c:v>1.4119128472012943E-2</c:v>
                </c:pt>
                <c:pt idx="49" formatCode="0.0%">
                  <c:v>9.2067752251620075E-3</c:v>
                </c:pt>
                <c:pt idx="50" formatCode="0.0%">
                  <c:v>9.7927033715639617E-3</c:v>
                </c:pt>
                <c:pt idx="51" formatCode="0.0%">
                  <c:v>1.2143629125913775E-2</c:v>
                </c:pt>
                <c:pt idx="52" formatCode="0.0%">
                  <c:v>8.6943687861426259E-3</c:v>
                </c:pt>
                <c:pt idx="53" formatCode="0.0%">
                  <c:v>8.3353959982072155E-3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5B57-C745-BFC6-1A713D5DE8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Nonresidential building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44795</c:v>
                </c:pt>
                <c:pt idx="31">
                  <c:v>44826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</c:numCache>
            </c:numRef>
          </c:cat>
          <c:val>
            <c:numRef>
              <c:f>Sheet1!$D$2:$D$55</c:f>
              <c:numCache>
                <c:formatCode>0%</c:formatCode>
                <c:ptCount val="54"/>
                <c:pt idx="0">
                  <c:v>2.16322517207473E-2</c:v>
                </c:pt>
                <c:pt idx="1">
                  <c:v>2.8058727569331258E-2</c:v>
                </c:pt>
                <c:pt idx="2">
                  <c:v>1.9423761735188967E-3</c:v>
                </c:pt>
                <c:pt idx="3">
                  <c:v>1.3020833333333403E-2</c:v>
                </c:pt>
                <c:pt idx="4">
                  <c:v>1.917452063698407E-2</c:v>
                </c:pt>
                <c:pt idx="5">
                  <c:v>2.6614735475494981E-2</c:v>
                </c:pt>
                <c:pt idx="6">
                  <c:v>2.3203351595230386E-2</c:v>
                </c:pt>
                <c:pt idx="7">
                  <c:v>1.5156401160915796E-2</c:v>
                </c:pt>
                <c:pt idx="8">
                  <c:v>2.2653721682847988E-2</c:v>
                </c:pt>
                <c:pt idx="9">
                  <c:v>1.996779388083739E-2</c:v>
                </c:pt>
                <c:pt idx="10">
                  <c:v>2.6103770544634183E-2</c:v>
                </c:pt>
                <c:pt idx="11">
                  <c:v>3.2892615285391794E-2</c:v>
                </c:pt>
                <c:pt idx="12">
                  <c:v>2.5344882900224547E-2</c:v>
                </c:pt>
                <c:pt idx="13">
                  <c:v>1.5233259282767276E-2</c:v>
                </c:pt>
                <c:pt idx="14">
                  <c:v>4.87883683360259E-2</c:v>
                </c:pt>
                <c:pt idx="15">
                  <c:v>4.852185089974298E-2</c:v>
                </c:pt>
                <c:pt idx="16">
                  <c:v>4.400510204081641E-2</c:v>
                </c:pt>
                <c:pt idx="17">
                  <c:v>3.9835599114764517E-2</c:v>
                </c:pt>
                <c:pt idx="18">
                  <c:v>3.8740157480314862E-2</c:v>
                </c:pt>
                <c:pt idx="19">
                  <c:v>5.7179161372299891E-2</c:v>
                </c:pt>
                <c:pt idx="20">
                  <c:v>6.265822784810117E-2</c:v>
                </c:pt>
                <c:pt idx="21">
                  <c:v>6.8834859488474884E-2</c:v>
                </c:pt>
                <c:pt idx="22">
                  <c:v>5.276381909547749E-2</c:v>
                </c:pt>
                <c:pt idx="23">
                  <c:v>6.4626912269747122E-2</c:v>
                </c:pt>
                <c:pt idx="24">
                  <c:v>7.0087609511889928E-2</c:v>
                </c:pt>
                <c:pt idx="25">
                  <c:v>6.2519537355423691E-2</c:v>
                </c:pt>
                <c:pt idx="26">
                  <c:v>5.7609365372766404E-2</c:v>
                </c:pt>
                <c:pt idx="27">
                  <c:v>6.6809684339564801E-2</c:v>
                </c:pt>
                <c:pt idx="28">
                  <c:v>6.9028711056811173E-2</c:v>
                </c:pt>
                <c:pt idx="29">
                  <c:v>6.0504712678625783E-2</c:v>
                </c:pt>
                <c:pt idx="30">
                  <c:v>5.6397816858702446E-2</c:v>
                </c:pt>
                <c:pt idx="31">
                  <c:v>6.0396634615384553E-2</c:v>
                </c:pt>
                <c:pt idx="32">
                  <c:v>5.5985705777248443E-2</c:v>
                </c:pt>
                <c:pt idx="33">
                  <c:v>4.9039881831609941E-2</c:v>
                </c:pt>
                <c:pt idx="34">
                  <c:v>7.5178997613365023E-2</c:v>
                </c:pt>
                <c:pt idx="35">
                  <c:v>5.4545454545454529E-2</c:v>
                </c:pt>
                <c:pt idx="36">
                  <c:v>6.2280701754385825E-2</c:v>
                </c:pt>
                <c:pt idx="37">
                  <c:v>8.4142394822006444E-2</c:v>
                </c:pt>
                <c:pt idx="38">
                  <c:v>6.3501310806874448E-2</c:v>
                </c:pt>
                <c:pt idx="39">
                  <c:v>4.9698362539500052E-2</c:v>
                </c:pt>
                <c:pt idx="40">
                  <c:v>4.9428571428571343E-2</c:v>
                </c:pt>
                <c:pt idx="41">
                  <c:v>6.221330275229342E-2</c:v>
                </c:pt>
                <c:pt idx="42">
                  <c:v>7.5200918484500487E-2</c:v>
                </c:pt>
                <c:pt idx="43">
                  <c:v>6.4607537546047075E-2</c:v>
                </c:pt>
                <c:pt idx="44">
                  <c:v>6.2323745064861838E-2</c:v>
                </c:pt>
                <c:pt idx="45">
                  <c:v>6.8713038580681632E-2</c:v>
                </c:pt>
                <c:pt idx="46">
                  <c:v>5.1331853496115465E-2</c:v>
                </c:pt>
                <c:pt idx="47">
                  <c:v>6.3403781979977786E-2</c:v>
                </c:pt>
                <c:pt idx="48">
                  <c:v>5.4775667492430555E-2</c:v>
                </c:pt>
                <c:pt idx="49">
                  <c:v>5.0474898236092247E-2</c:v>
                </c:pt>
                <c:pt idx="50" formatCode="0.0%">
                  <c:v>6.1079156395508191E-2</c:v>
                </c:pt>
                <c:pt idx="51" formatCode="0.0%">
                  <c:v>6.1850027367268696E-2</c:v>
                </c:pt>
                <c:pt idx="52" formatCode="0.0%">
                  <c:v>5.3090117070514649E-2</c:v>
                </c:pt>
                <c:pt idx="53" formatCode="0.0%">
                  <c:v>4.6153846153846177E-2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57-C745-BFC6-1A713D5DE8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Line2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44795</c:v>
                </c:pt>
                <c:pt idx="31">
                  <c:v>44826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</c:numCache>
            </c:numRef>
          </c:cat>
          <c:val>
            <c:numRef>
              <c:f>Sheet1!$E$2:$E$55</c:f>
              <c:numCache>
                <c:formatCode>0.0%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57-C745-BFC6-1A713D5DE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165327"/>
        <c:axId val="455392463"/>
        <c:extLst/>
      </c:lineChart>
      <c:dateAx>
        <c:axId val="923165327"/>
        <c:scaling>
          <c:orientation val="minMax"/>
          <c:max val="45474"/>
          <c:min val="438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392463"/>
        <c:crosses val="autoZero"/>
        <c:auto val="1"/>
        <c:lblOffset val="100"/>
        <c:baseTimeUnit val="months"/>
        <c:majorUnit val="4"/>
        <c:majorTimeUnit val="months"/>
      </c:dateAx>
      <c:valAx>
        <c:axId val="455392463"/>
        <c:scaling>
          <c:orientation val="minMax"/>
          <c:max val="0.25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165327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92012808738732"/>
          <c:y val="3.051586069142749E-2"/>
          <c:w val="0.47648196164553619"/>
          <c:h val="0.76617414348630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TX</c:v>
                </c:pt>
              </c:strCache>
            </c:strRef>
          </c:tx>
          <c:spPr>
            <a:solidFill>
              <a:srgbClr val="8FA1A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FB-B04C-8F1E-D4E80CA7B9E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FB-B04C-8F1E-D4E80CA7B9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salaried positions</c:v>
                </c:pt>
                <c:pt idx="1">
                  <c:v>hourly craft positions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0.76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B-B04C-8F1E-D4E80CA7B9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F6921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1FB-B04C-8F1E-D4E80CA7B9E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1FB-B04C-8F1E-D4E80CA7B9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salaried positions</c:v>
                </c:pt>
                <c:pt idx="1">
                  <c:v>hourly craft positions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0.78818565400843887</c:v>
                </c:pt>
                <c:pt idx="1">
                  <c:v>0.93567839195979896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FB-B04C-8F1E-D4E80CA7B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505936"/>
        <c:axId val="484134584"/>
      </c:barChart>
      <c:catAx>
        <c:axId val="370505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2100" b="1"/>
            </a:pPr>
            <a:endParaRPr lang="en-US"/>
          </a:p>
        </c:txPr>
        <c:crossAx val="484134584"/>
        <c:crosses val="autoZero"/>
        <c:auto val="1"/>
        <c:lblAlgn val="r"/>
        <c:lblOffset val="100"/>
        <c:noMultiLvlLbl val="0"/>
      </c:catAx>
      <c:valAx>
        <c:axId val="484134584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37050593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0.31861</cdr:x>
      <cdr:y>0.54712</cdr:y>
    </cdr:from>
    <cdr:to>
      <cdr:x>0.45619</cdr:x>
      <cdr:y>0.77022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47968" y="3704573"/>
          <a:ext cx="3000226" cy="1510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 algn="r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US</a:t>
          </a:r>
          <a:r>
            <a: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</a:p>
        <a:p xmlns:a="http://schemas.openxmlformats.org/drawingml/2006/main">
          <a:pPr marL="0" marR="0" algn="r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TX</a:t>
          </a:r>
          <a:endParaRPr lang="en-US" sz="20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0.31467</cdr:x>
      <cdr:y>0.153</cdr:y>
    </cdr:from>
    <cdr:to>
      <cdr:x>0.45225</cdr:x>
      <cdr:y>0.3761</cdr:y>
    </cdr:to>
    <cdr:sp macro="" textlink="">
      <cdr:nvSpPr>
        <cdr:cNvPr id="4" name="Text Box 2">
          <a:extLst xmlns:a="http://schemas.openxmlformats.org/drawingml/2006/main">
            <a:ext uri="{FF2B5EF4-FFF2-40B4-BE49-F238E27FC236}">
              <a16:creationId xmlns:a16="http://schemas.microsoft.com/office/drawing/2014/main" id="{CC50E782-4D9C-72E5-265F-C5527DDF791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62134" y="1035999"/>
          <a:ext cx="3000226" cy="1510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r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US</a:t>
          </a:r>
          <a:r>
            <a: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</a:p>
        <a:p xmlns:a="http://schemas.openxmlformats.org/drawingml/2006/main">
          <a:pPr marL="0" marR="0" algn="r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TX</a:t>
          </a:r>
          <a:endParaRPr lang="en-US" sz="20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77550-1C39-4440-A7C5-0A2925725F9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C871-6C8C-451A-A79E-AD90BA00D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43558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829775" y="4088040"/>
            <a:ext cx="158392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Evolving Pre-Construction: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29774" y="5630635"/>
            <a:ext cx="1583922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0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Adapting to Limited Resources &amp; </a:t>
            </a:r>
          </a:p>
          <a:p>
            <a:pPr algn="l"/>
            <a:r>
              <a:rPr lang="en-US" sz="60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Increasing Demands</a:t>
            </a:r>
          </a:p>
        </p:txBody>
      </p:sp>
      <p:sp>
        <p:nvSpPr>
          <p:cNvPr id="8" name="TextBox 8"/>
          <p:cNvSpPr txBox="1"/>
          <p:nvPr/>
        </p:nvSpPr>
        <p:spPr>
          <a:xfrm rot="16200000">
            <a:off x="-638178" y="7010512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019F5-3426-D3C9-7B33-0E052B25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EEBDC6C-F469-F4C8-E7AF-A9A70DA317FD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076ADB6-C641-3B43-521B-D2A6749EBE1C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A966A0C-460E-EE57-2CD5-787A06683A6B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6C5408D-00EF-D7B4-AC39-97226E04DCB6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DE297A5-0AA4-1F8A-C400-F96CC51157C8}"/>
              </a:ext>
            </a:extLst>
          </p:cNvPr>
          <p:cNvSpPr txBox="1"/>
          <p:nvPr/>
        </p:nvSpPr>
        <p:spPr>
          <a:xfrm>
            <a:off x="1028700" y="3072048"/>
            <a:ext cx="9754914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 We’re Hearing From Our Members: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84A877A-A6FE-CD7F-7EFF-C1A280CEE88F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General Contractors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8A045F-4A05-5B23-1B39-13785B26618D}"/>
              </a:ext>
            </a:extLst>
          </p:cNvPr>
          <p:cNvSpPr txBox="1"/>
          <p:nvPr/>
        </p:nvSpPr>
        <p:spPr>
          <a:xfrm>
            <a:off x="1028699" y="4636337"/>
            <a:ext cx="13270625" cy="4043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342900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Money seems to be “stuck” right now in a big mess. Once it breaks loose, everything will be crazy.</a:t>
            </a:r>
          </a:p>
          <a:p>
            <a:pPr marL="457200" indent="-342900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 hard to finish jobs right now.</a:t>
            </a:r>
          </a:p>
          <a:p>
            <a:pPr marL="457200" indent="-342900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market is growing but so are labor force challenges, making it difficult to build the projects that are coming.</a:t>
            </a:r>
          </a:p>
          <a:p>
            <a:pPr marL="457200" indent="-342900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 a very political time!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6712861-17B0-B904-301B-9FD4F4B9730E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State of the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248516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11DE3-9755-545D-7D18-337B8D0B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8FC8F1-8A16-3B77-0671-7D7238D5AA34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423AA71-F75D-E173-7785-8252954F7B6E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4DD319E-ACF2-A9D6-F7AD-3533CC49EEB6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BEE95A2F-CCB2-B18A-C128-085684A7E31C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83AC648-5B8E-1853-D300-772E873CE3B2}"/>
              </a:ext>
            </a:extLst>
          </p:cNvPr>
          <p:cNvSpPr txBox="1"/>
          <p:nvPr/>
        </p:nvSpPr>
        <p:spPr>
          <a:xfrm>
            <a:off x="1028700" y="3072048"/>
            <a:ext cx="9754914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 We’re Hearing From Our Members: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4BE6FE4-BD24-2367-DAD8-2DD244A597ED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Specialty Contractors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E1D8183-ACC9-5B08-6798-1E7EFE0F6F34}"/>
              </a:ext>
            </a:extLst>
          </p:cNvPr>
          <p:cNvSpPr txBox="1"/>
          <p:nvPr/>
        </p:nvSpPr>
        <p:spPr>
          <a:xfrm>
            <a:off x="1028699" y="4636337"/>
            <a:ext cx="13472256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 tough right now and the market is funky.</a:t>
            </a: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Numbers are increasingly aggressive &amp; low leading to less-than-ideal scenarios. </a:t>
            </a: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Backlog is going the wrong way – “40% of backlog we’ve spent cost on between 3 projects has been shelved.”</a:t>
            </a: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Everything is stuck right now – “We’re predicting an insane Jan. &amp; Feb. 2025 when projects start to finally go.”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3B6FCCD-077D-42C6-81D1-0A6E74C1F0CE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State of the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18755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7634-FB76-239A-7D1B-A348DCADC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E8DE56E-BEEC-D576-1AE5-792180667FB7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19D7225-66AE-4F82-4C88-7C65C5ACD60B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E398185-C970-69AA-99C5-559B4E046B6E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E36A5C9-2F13-C969-0485-BD2D51AF4B87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83A7EB4-4293-DF61-2FD1-F211ED0D6242}"/>
              </a:ext>
            </a:extLst>
          </p:cNvPr>
          <p:cNvSpPr txBox="1"/>
          <p:nvPr/>
        </p:nvSpPr>
        <p:spPr>
          <a:xfrm>
            <a:off x="1028700" y="3072048"/>
            <a:ext cx="9754914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 Is Impacting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B2A6798-72E7-D2B0-DD99-961770887D92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Our Industry?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3AAC46C-D6C5-C6C5-2F4A-CB6D8CA19E56}"/>
              </a:ext>
            </a:extLst>
          </p:cNvPr>
          <p:cNvSpPr txBox="1"/>
          <p:nvPr/>
        </p:nvSpPr>
        <p:spPr>
          <a:xfrm>
            <a:off x="1028699" y="4636337"/>
            <a:ext cx="9329245" cy="2133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Resource Constraints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Volatile pricing / fees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Shrinking labor force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6D64337-E7F6-2263-9759-082C03EA191E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State of the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Industry</a:t>
            </a:r>
          </a:p>
        </p:txBody>
      </p:sp>
      <p:pic>
        <p:nvPicPr>
          <p:cNvPr id="7170" name="Picture 2" descr="D Magazine Article: Navigating DFW's Tight Construction Labor Market">
            <a:extLst>
              <a:ext uri="{FF2B5EF4-FFF2-40B4-BE49-F238E27FC236}">
                <a16:creationId xmlns:a16="http://schemas.microsoft.com/office/drawing/2014/main" id="{BBBDFF73-B63B-C6D8-1CCD-495FBC909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t="-202" r="9466" b="202"/>
          <a:stretch/>
        </p:blipFill>
        <p:spPr bwMode="auto">
          <a:xfrm>
            <a:off x="8040415" y="4173922"/>
            <a:ext cx="9218885" cy="61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3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82BE0-D029-AA28-D356-27745CBED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966D6B9-0197-5BAA-9DC0-D3DE0D742750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B37CE4F-DB4E-5119-6A3B-A80149BBB791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6E439C9-1C4A-B6EB-DB41-6898C61C41C9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ECF6EF89-DA53-2D28-E74B-FAE5E32C71C5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F14D455-D31C-3DE5-1C6E-E3BA7C91AB1C}"/>
              </a:ext>
            </a:extLst>
          </p:cNvPr>
          <p:cNvSpPr txBox="1"/>
          <p:nvPr/>
        </p:nvSpPr>
        <p:spPr>
          <a:xfrm>
            <a:off x="1028699" y="2362592"/>
            <a:ext cx="1465799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3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Change in construction materials &amp; labor costs, 2020-2024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07009DF-748F-70CD-B16C-8D916FE2B00E}"/>
              </a:ext>
            </a:extLst>
          </p:cNvPr>
          <p:cNvSpPr txBox="1"/>
          <p:nvPr/>
        </p:nvSpPr>
        <p:spPr>
          <a:xfrm>
            <a:off x="1028699" y="2947596"/>
            <a:ext cx="1487870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Year-over-year change in producer price index (PPI) for nonresidential inputs and average hourly earnings (AHE) for nonresidential building and heavy &amp; civil engineering construction, Feb. 2020 – July 2024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9590730-913C-49E5-C702-D159DBC4B1E9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State of the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Industry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46BD25D-14FE-D5BA-CBA0-AB48DCD93E83}"/>
              </a:ext>
            </a:extLst>
          </p:cNvPr>
          <p:cNvSpPr txBox="1">
            <a:spLocks/>
          </p:cNvSpPr>
          <p:nvPr/>
        </p:nvSpPr>
        <p:spPr>
          <a:xfrm>
            <a:off x="423362" y="9825297"/>
            <a:ext cx="10768895" cy="499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Bureau of Labor Statistics, PPI, </a:t>
            </a:r>
            <a:r>
              <a:rPr lang="en-US" sz="16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www.bls.gov</a:t>
            </a:r>
            <a:r>
              <a:rPr 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16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ppi</a:t>
            </a:r>
            <a:r>
              <a:rPr 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; AHE, https://</a:t>
            </a:r>
            <a:r>
              <a:rPr lang="en-US" sz="16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www.bls.gov</a:t>
            </a:r>
            <a:r>
              <a:rPr 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16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ces</a:t>
            </a:r>
            <a:r>
              <a:rPr 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E804CD2-B3A3-BB13-AC14-D8D453489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177295"/>
              </p:ext>
            </p:extLst>
          </p:nvPr>
        </p:nvGraphicFramePr>
        <p:xfrm>
          <a:off x="1028699" y="3974350"/>
          <a:ext cx="12400513" cy="509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1D041B9-C46C-C68E-1F1F-DB6B2DB6A778}"/>
              </a:ext>
            </a:extLst>
          </p:cNvPr>
          <p:cNvSpPr txBox="1"/>
          <p:nvPr/>
        </p:nvSpPr>
        <p:spPr>
          <a:xfrm>
            <a:off x="13290194" y="7623997"/>
            <a:ext cx="295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000" b="1" dirty="0">
                <a:solidFill>
                  <a:srgbClr val="8FA1A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PPI for nonresidential inputs**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CF598-16A0-E245-3064-CFC2492633FF}"/>
              </a:ext>
            </a:extLst>
          </p:cNvPr>
          <p:cNvSpPr txBox="1"/>
          <p:nvPr/>
        </p:nvSpPr>
        <p:spPr>
          <a:xfrm>
            <a:off x="13290194" y="6625783"/>
            <a:ext cx="2956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000" b="1" dirty="0">
                <a:solidFill>
                  <a:srgbClr val="F692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AHE for heavy &amp; civil engineering*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5C7AEC-52FD-1C03-1E2A-59FC8A48F724}"/>
              </a:ext>
            </a:extLst>
          </p:cNvPr>
          <p:cNvSpPr txBox="1"/>
          <p:nvPr/>
        </p:nvSpPr>
        <p:spPr>
          <a:xfrm>
            <a:off x="15751292" y="3952034"/>
            <a:ext cx="269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400" b="1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change since: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D95170-A626-3B3A-154A-BC9F4136781A}"/>
              </a:ext>
            </a:extLst>
          </p:cNvPr>
          <p:cNvSpPr txBox="1"/>
          <p:nvPr/>
        </p:nvSpPr>
        <p:spPr>
          <a:xfrm>
            <a:off x="16040896" y="4467266"/>
            <a:ext cx="90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000" b="1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July 2023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7CB3C7-3597-5515-35C2-D0DABE32AB42}"/>
              </a:ext>
            </a:extLst>
          </p:cNvPr>
          <p:cNvSpPr txBox="1"/>
          <p:nvPr/>
        </p:nvSpPr>
        <p:spPr>
          <a:xfrm>
            <a:off x="16106462" y="6596868"/>
            <a:ext cx="906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000" b="1" dirty="0">
                <a:solidFill>
                  <a:srgbClr val="F692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3.5%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E80F3-B4FE-8B60-4414-95DAD4075475}"/>
              </a:ext>
            </a:extLst>
          </p:cNvPr>
          <p:cNvSpPr txBox="1"/>
          <p:nvPr/>
        </p:nvSpPr>
        <p:spPr>
          <a:xfrm>
            <a:off x="16127122" y="7621649"/>
            <a:ext cx="102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000" b="1" dirty="0">
                <a:solidFill>
                  <a:srgbClr val="8FA1A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0.8%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E08064-B32B-B1F6-29F5-BEE6E63785ED}"/>
              </a:ext>
            </a:extLst>
          </p:cNvPr>
          <p:cNvSpPr txBox="1"/>
          <p:nvPr/>
        </p:nvSpPr>
        <p:spPr>
          <a:xfrm>
            <a:off x="16702310" y="4467266"/>
            <a:ext cx="129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000" b="1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Feb. 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FDE56-3D42-6965-7ACA-74E49CF79B29}"/>
              </a:ext>
            </a:extLst>
          </p:cNvPr>
          <p:cNvSpPr txBox="1"/>
          <p:nvPr/>
        </p:nvSpPr>
        <p:spPr>
          <a:xfrm>
            <a:off x="17051225" y="6596867"/>
            <a:ext cx="85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000" b="1" dirty="0">
                <a:solidFill>
                  <a:srgbClr val="F692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715A20-7BB7-1CA0-58F8-0BBE286FCB0D}"/>
              </a:ext>
            </a:extLst>
          </p:cNvPr>
          <p:cNvSpPr txBox="1"/>
          <p:nvPr/>
        </p:nvSpPr>
        <p:spPr>
          <a:xfrm>
            <a:off x="1501106" y="9065387"/>
            <a:ext cx="9215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*Seasonally adjusted (SA)</a:t>
            </a:r>
          </a:p>
          <a:p>
            <a:pPr defTabSz="1371600">
              <a:defRPr/>
            </a:pPr>
            <a:r>
              <a:rPr lang="en-US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**Not seasonally adjusted (BLS does not post SA data for this series)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90F18-572E-9A19-3859-4A196AA61C25}"/>
              </a:ext>
            </a:extLst>
          </p:cNvPr>
          <p:cNvSpPr txBox="1"/>
          <p:nvPr/>
        </p:nvSpPr>
        <p:spPr>
          <a:xfrm>
            <a:off x="13290194" y="5548429"/>
            <a:ext cx="355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AHE for nonresidential building*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2DA07C-2D67-68CE-A773-A41E4067E549}"/>
              </a:ext>
            </a:extLst>
          </p:cNvPr>
          <p:cNvSpPr txBox="1"/>
          <p:nvPr/>
        </p:nvSpPr>
        <p:spPr>
          <a:xfrm>
            <a:off x="16127122" y="5513533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4.6%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EBD4EE-FE5C-0A46-68BA-A9C3D81DC036}"/>
              </a:ext>
            </a:extLst>
          </p:cNvPr>
          <p:cNvSpPr txBox="1"/>
          <p:nvPr/>
        </p:nvSpPr>
        <p:spPr>
          <a:xfrm>
            <a:off x="17051225" y="7621649"/>
            <a:ext cx="124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000" b="1" dirty="0">
                <a:solidFill>
                  <a:srgbClr val="8FA1A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F1B71-39B7-17AE-45D7-B060331B5A52}"/>
              </a:ext>
            </a:extLst>
          </p:cNvPr>
          <p:cNvSpPr txBox="1"/>
          <p:nvPr/>
        </p:nvSpPr>
        <p:spPr>
          <a:xfrm>
            <a:off x="17051225" y="5552320"/>
            <a:ext cx="123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45953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D11B-318E-ABC4-4E85-C261DE6FF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F69ABB-7C5A-6CC5-091F-F9550C08D5F3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349908-EB2B-EA70-E08A-6CB8DE152A6B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96F2893-AD1E-0B9D-75BC-63DAF6E082BC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B27A8C6-379D-BC27-B173-A9F54D3B9FBA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E06F2B4-5136-9C91-3722-55324E117886}"/>
              </a:ext>
            </a:extLst>
          </p:cNvPr>
          <p:cNvSpPr txBox="1"/>
          <p:nvPr/>
        </p:nvSpPr>
        <p:spPr>
          <a:xfrm>
            <a:off x="1028699" y="2362592"/>
            <a:ext cx="1011752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Input and bid price changes, August 2024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939BBE9-145C-3445-8103-F2154230CEC7}"/>
              </a:ext>
            </a:extLst>
          </p:cNvPr>
          <p:cNvSpPr txBox="1"/>
          <p:nvPr/>
        </p:nvSpPr>
        <p:spPr>
          <a:xfrm>
            <a:off x="1028699" y="2947596"/>
            <a:ext cx="11205341" cy="46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28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Producer price indexes, 1 - &amp; 12-mo. change (not seasonally adjusted)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B7CF3F7-B541-10DF-51A5-11510ECEA488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State of the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Industry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5850E3F-34A9-A30C-E70B-78AA9F3A1816}"/>
              </a:ext>
            </a:extLst>
          </p:cNvPr>
          <p:cNvSpPr txBox="1">
            <a:spLocks/>
          </p:cNvSpPr>
          <p:nvPr/>
        </p:nvSpPr>
        <p:spPr>
          <a:xfrm>
            <a:off x="423362" y="9825297"/>
            <a:ext cx="8839919" cy="499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BLS, producer price indexes, </a:t>
            </a:r>
            <a:r>
              <a:rPr lang="en-US" sz="16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www.bls.gov</a:t>
            </a:r>
            <a:r>
              <a:rPr 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16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ppi</a:t>
            </a:r>
            <a:r>
              <a:rPr 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6FC05655-8DFE-AD0A-854C-C821D4C1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9225" y="3548017"/>
            <a:ext cx="4428716" cy="15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45788" fontAlgn="base">
              <a:spcBef>
                <a:spcPct val="0"/>
              </a:spcBef>
              <a:defRPr/>
            </a:pPr>
            <a:endParaRPr lang="en-US" sz="2700" b="1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1645788" fontAlgn="base">
              <a:spcBef>
                <a:spcPct val="0"/>
              </a:spcBef>
              <a:defRPr/>
            </a:pPr>
            <a:r>
              <a:rPr lang="en-US" sz="27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August 2024 change from:</a:t>
            </a:r>
          </a:p>
          <a:p>
            <a:pPr defTabSz="1645788" fontAlgn="base">
              <a:spcBef>
                <a:spcPct val="0"/>
              </a:spcBef>
              <a:defRPr/>
            </a:pPr>
            <a:r>
              <a:rPr lang="en-US" sz="2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July 2024    August 2023</a:t>
            </a:r>
          </a:p>
          <a:p>
            <a:pPr defTabSz="1645788" fontAlgn="base">
              <a:spcBef>
                <a:spcPct val="0"/>
              </a:spcBef>
              <a:defRPr/>
            </a:pPr>
            <a:r>
              <a:rPr lang="en-US" sz="2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US" sz="27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 month)</a:t>
            </a:r>
            <a:r>
              <a:rPr lang="en-US" sz="2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</a:t>
            </a:r>
            <a:r>
              <a:rPr lang="en-US" sz="27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(12 months)</a:t>
            </a:r>
            <a:r>
              <a:rPr lang="en-US" sz="2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</a:t>
            </a:r>
            <a:endParaRPr lang="en-US" sz="2700" b="1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B251899D-C36F-670D-1F28-219B3C1EC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85847"/>
              </p:ext>
            </p:extLst>
          </p:nvPr>
        </p:nvGraphicFramePr>
        <p:xfrm>
          <a:off x="1046376" y="5416808"/>
          <a:ext cx="14112788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8851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3700130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1269707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1234100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Inputs to new nonresidential construction</a:t>
                      </a:r>
                      <a:endParaRPr lang="en-US" sz="2700" b="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0.1%</a:t>
                      </a:r>
                    </a:p>
                  </a:txBody>
                  <a:tcPr marL="137160" marR="137160" marT="68580" marB="6858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-0.2%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A2A8A0B3-5586-2EB3-E764-24F74E82A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17325"/>
              </p:ext>
            </p:extLst>
          </p:nvPr>
        </p:nvGraphicFramePr>
        <p:xfrm>
          <a:off x="1011024" y="6659275"/>
          <a:ext cx="13289809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4548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1264433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1680828">
                  <a:extLst>
                    <a:ext uri="{9D8B030D-6E8A-4147-A177-3AD203B41FA5}">
                      <a16:colId xmlns:a16="http://schemas.microsoft.com/office/drawing/2014/main" val="940052794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i="0" u="sng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...but some input prices remain volatile</a:t>
                      </a:r>
                      <a:endParaRPr lang="en-US" sz="2700" b="0" u="sng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634C05EB-CCAD-F3CD-AA97-7C0B54036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80660"/>
              </p:ext>
            </p:extLst>
          </p:nvPr>
        </p:nvGraphicFramePr>
        <p:xfrm>
          <a:off x="1046376" y="5933428"/>
          <a:ext cx="14192102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4669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2414312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1269707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1313414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Output (bid price) index for new nonresidential buildings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1.2%</a:t>
                      </a: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7A3B005-CE97-5311-97C4-0ABCE082B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03006"/>
              </p:ext>
            </p:extLst>
          </p:nvPr>
        </p:nvGraphicFramePr>
        <p:xfrm>
          <a:off x="1046377" y="7865213"/>
          <a:ext cx="14186492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8809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2400171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1253759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1323753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Steel mill products</a:t>
                      </a:r>
                    </a:p>
                  </a:txBody>
                  <a:tcPr marL="137160" marR="137160" marT="68580" marB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-2.6%</a:t>
                      </a:r>
                    </a:p>
                  </a:txBody>
                  <a:tcPr marL="137160" marR="137160" marT="68580" marB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-14%</a:t>
                      </a:r>
                    </a:p>
                  </a:txBody>
                  <a:tcPr marL="137160" marR="137160" marT="68580" marB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6B017C98-63DD-FAD1-7183-F0E67D7AC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51600"/>
              </p:ext>
            </p:extLst>
          </p:nvPr>
        </p:nvGraphicFramePr>
        <p:xfrm>
          <a:off x="1046376" y="7316573"/>
          <a:ext cx="1420244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6680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1762301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1301606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1291856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Copper and brass mill shapes</a:t>
                      </a: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-1.9%</a:t>
                      </a: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10%</a:t>
                      </a: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973FE671-4DD3-AD32-2AF5-44E9721FA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88872"/>
              </p:ext>
            </p:extLst>
          </p:nvPr>
        </p:nvGraphicFramePr>
        <p:xfrm>
          <a:off x="1046377" y="8453146"/>
          <a:ext cx="1428688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8851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3700130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1269707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1408197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​Diesel fuel 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-2.0%</a:t>
                      </a: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-22%</a:t>
                      </a:r>
                    </a:p>
                  </a:txBody>
                  <a:tcPr marL="137160" marR="137160" marT="68580" marB="68580">
                    <a:solidFill>
                      <a:srgbClr val="F6921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69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A1B55-4040-7CE6-B322-0A45AC31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BB9141-36FD-E4F5-3B8E-B29E1E596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635211"/>
              </p:ext>
            </p:extLst>
          </p:nvPr>
        </p:nvGraphicFramePr>
        <p:xfrm>
          <a:off x="-6118178" y="3613784"/>
          <a:ext cx="21807135" cy="677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F0D4C854-C6C5-CD64-B66A-57BA5452F627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14680E-005B-3B54-C9CE-66E3EB06A5FE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424E4BA-2BC1-F2C2-7F5D-8E7ECDCCF731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BFEF2F6F-6245-2BA3-0527-E313C92F945C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7CA41EF-1DBF-A05A-699F-7F00652E9694}"/>
              </a:ext>
            </a:extLst>
          </p:cNvPr>
          <p:cNvSpPr txBox="1"/>
          <p:nvPr/>
        </p:nvSpPr>
        <p:spPr>
          <a:xfrm>
            <a:off x="1028699" y="2362592"/>
            <a:ext cx="1011752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Contractors Are Eager to Hire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F5BAC08-B8BC-0855-EEE9-A85DAD77B330}"/>
              </a:ext>
            </a:extLst>
          </p:cNvPr>
          <p:cNvSpPr txBox="1"/>
          <p:nvPr/>
        </p:nvSpPr>
        <p:spPr>
          <a:xfrm>
            <a:off x="1028699" y="2947596"/>
            <a:ext cx="11205341" cy="46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28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% of firms with openings for: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AAAF5C6-000A-9A32-0599-7300CF57E441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State of the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Industry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15797C9-1043-627B-52D9-D78C743F1E73}"/>
              </a:ext>
            </a:extLst>
          </p:cNvPr>
          <p:cNvSpPr txBox="1">
            <a:spLocks/>
          </p:cNvSpPr>
          <p:nvPr/>
        </p:nvSpPr>
        <p:spPr>
          <a:xfrm>
            <a:off x="423362" y="9825297"/>
            <a:ext cx="8839919" cy="499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2024 AGC of America/Autodesk Workforce Survey</a:t>
            </a:r>
          </a:p>
        </p:txBody>
      </p:sp>
    </p:spTree>
    <p:extLst>
      <p:ext uri="{BB962C8B-B14F-4D97-AF65-F5344CB8AC3E}">
        <p14:creationId xmlns:p14="http://schemas.microsoft.com/office/powerpoint/2010/main" val="212280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87C19-165B-C2AE-5960-E9A86C840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A85BC3-B5F2-DDC9-F418-0C37ED0EF4A6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7C54578-EA55-93C3-A165-8EFE28E243D8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7548183-1D59-CE6F-DEC7-84261E868625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6660281C-4A0F-95B1-2E42-B1EC6B228D1E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C2B85C4-D87F-6731-EB68-09787742D026}"/>
              </a:ext>
            </a:extLst>
          </p:cNvPr>
          <p:cNvSpPr txBox="1"/>
          <p:nvPr/>
        </p:nvSpPr>
        <p:spPr>
          <a:xfrm>
            <a:off x="1028700" y="3072048"/>
            <a:ext cx="9754914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 Is Impacting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7688DE1-0B5C-E1AF-C59B-A9CB5FDF0EBC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Our Industry?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79E41F4-3516-FACE-4209-941851738089}"/>
              </a:ext>
            </a:extLst>
          </p:cNvPr>
          <p:cNvSpPr txBox="1"/>
          <p:nvPr/>
        </p:nvSpPr>
        <p:spPr>
          <a:xfrm>
            <a:off x="1028699" y="4636337"/>
            <a:ext cx="7891781" cy="5497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Immigration (Workforce Development)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Estimated 1.5m workers short by 2025</a:t>
            </a: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Political Climate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 GDP (Gross Domestic Product) totaled $29T. Construction contributed $1.3T (4.5%)</a:t>
            </a: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Technology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Potential 30 - 45% increase in productivity by adopting construction technology</a:t>
            </a:r>
          </a:p>
          <a:p>
            <a:pPr marL="114300">
              <a:lnSpc>
                <a:spcPct val="120000"/>
              </a:lnSpc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E2A4EC8-4438-23CB-B3C2-355193E3AE12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State of the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Industry</a:t>
            </a:r>
          </a:p>
        </p:txBody>
      </p:sp>
      <p:pic>
        <p:nvPicPr>
          <p:cNvPr id="8194" name="Picture 2" descr="New Construction Technology Innovations | Construction Technology  Advancements">
            <a:extLst>
              <a:ext uri="{FF2B5EF4-FFF2-40B4-BE49-F238E27FC236}">
                <a16:creationId xmlns:a16="http://schemas.microsoft.com/office/drawing/2014/main" id="{3DD62CD3-CA23-3BCD-B696-FB8CCB40E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8063"/>
          <a:stretch/>
        </p:blipFill>
        <p:spPr bwMode="auto">
          <a:xfrm>
            <a:off x="9155824" y="4186261"/>
            <a:ext cx="8103476" cy="6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0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A802F-40FA-132D-8F03-E26C061FC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C2AA4BB-C08C-C870-ADA5-AB67AE6380A6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4652276-A472-300D-0F45-672630FC1094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0CA8CD6-503D-7BDD-6646-9C2520B6E8A7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5EE88720-C162-B2BE-2F76-F192E3E5B02F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CEE0CFA-91B3-6550-2B81-5385935DE6DA}"/>
              </a:ext>
            </a:extLst>
          </p:cNvPr>
          <p:cNvSpPr txBox="1"/>
          <p:nvPr/>
        </p:nvSpPr>
        <p:spPr>
          <a:xfrm>
            <a:off x="1028700" y="3072048"/>
            <a:ext cx="9754914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How Will </a:t>
            </a:r>
            <a:r>
              <a:rPr lang="en-US" sz="4200" dirty="0" err="1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Precon</a:t>
            </a: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 Be Affected By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2B21B32-4AD3-42E6-A90D-B4131CC205C6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These Challenges?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E584E25-8EC2-D064-873E-2CEA209495EC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The Effect on 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Preconstruction</a:t>
            </a:r>
          </a:p>
        </p:txBody>
      </p:sp>
      <p:pic>
        <p:nvPicPr>
          <p:cNvPr id="5122" name="Picture 2" descr="Fly level - AIR TRAFFIC CONTROLLER">
            <a:extLst>
              <a:ext uri="{FF2B5EF4-FFF2-40B4-BE49-F238E27FC236}">
                <a16:creationId xmlns:a16="http://schemas.microsoft.com/office/drawing/2014/main" id="{D075BF4E-A3AE-2C72-46DC-82D64822E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1"/>
          <a:stretch/>
        </p:blipFill>
        <p:spPr bwMode="auto">
          <a:xfrm>
            <a:off x="1028700" y="4619296"/>
            <a:ext cx="16230600" cy="56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4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09F79-0166-606E-300F-8D2A69327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FEE350-B76B-B05F-BB1C-3EADD6BBA64D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A1A814-128E-DA39-8DFC-031F8033B433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131001-2935-30A6-CFA6-8391A5516E3B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67E35FEF-D655-831E-42AE-8A14515655E6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6243415-C1EE-774D-0DD1-B282856AA0B4}"/>
              </a:ext>
            </a:extLst>
          </p:cNvPr>
          <p:cNvSpPr txBox="1"/>
          <p:nvPr/>
        </p:nvSpPr>
        <p:spPr>
          <a:xfrm>
            <a:off x="1028700" y="3072048"/>
            <a:ext cx="9754914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How Will </a:t>
            </a:r>
            <a:r>
              <a:rPr lang="en-US" sz="4200" dirty="0" err="1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Precon</a:t>
            </a: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 Be Affected By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65A2BBE-76A2-7C91-7299-D0CEDCAE7227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These Challenges?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CE09E78-1183-299B-905D-FF7F4BBB979A}"/>
              </a:ext>
            </a:extLst>
          </p:cNvPr>
          <p:cNvSpPr txBox="1"/>
          <p:nvPr/>
        </p:nvSpPr>
        <p:spPr>
          <a:xfrm>
            <a:off x="1028700" y="4261510"/>
            <a:ext cx="9329245" cy="6294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Shifting Role | Design Services Role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DD’s are now considered CD’s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collaboration with architects &amp; engineers</a:t>
            </a:r>
          </a:p>
          <a:p>
            <a:pPr marL="571500" lvl="1">
              <a:lnSpc>
                <a:spcPct val="150000"/>
              </a:lnSpc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Labor Force / Field Personnel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Can’t sell what you can’t build</a:t>
            </a: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Supply Chain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Everyone needs the same parts</a:t>
            </a:r>
          </a:p>
          <a:p>
            <a:pPr marL="114300">
              <a:lnSpc>
                <a:spcPct val="150000"/>
              </a:lnSpc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DC7F194-23A8-1FBD-02D6-985306618DD9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The Effect on 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Preconstruction</a:t>
            </a:r>
          </a:p>
        </p:txBody>
      </p:sp>
      <p:pic>
        <p:nvPicPr>
          <p:cNvPr id="5" name="Picture 4" descr="A group of men wearing safety vests and hardhats&#10;&#10;Description automatically generated">
            <a:extLst>
              <a:ext uri="{FF2B5EF4-FFF2-40B4-BE49-F238E27FC236}">
                <a16:creationId xmlns:a16="http://schemas.microsoft.com/office/drawing/2014/main" id="{632DA76A-DEBE-6920-3B48-CD81C05E5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11668"/>
          <a:stretch/>
        </p:blipFill>
        <p:spPr>
          <a:xfrm>
            <a:off x="10066341" y="4521200"/>
            <a:ext cx="7192959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7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09F79-0166-606E-300F-8D2A69327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FEE350-B76B-B05F-BB1C-3EADD6BBA64D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A1A814-128E-DA39-8DFC-031F8033B433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131001-2935-30A6-CFA6-8391A5516E3B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67E35FEF-D655-831E-42AE-8A14515655E6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6243415-C1EE-774D-0DD1-B282856AA0B4}"/>
              </a:ext>
            </a:extLst>
          </p:cNvPr>
          <p:cNvSpPr txBox="1"/>
          <p:nvPr/>
        </p:nvSpPr>
        <p:spPr>
          <a:xfrm>
            <a:off x="1028700" y="3072048"/>
            <a:ext cx="9754914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How Will </a:t>
            </a:r>
            <a:r>
              <a:rPr lang="en-US" sz="4200" dirty="0" err="1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Precon</a:t>
            </a: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 Be Affected By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65A2BBE-76A2-7C91-7299-D0CEDCAE7227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These Challenges?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CE09E78-1183-299B-905D-FF7F4BBB979A}"/>
              </a:ext>
            </a:extLst>
          </p:cNvPr>
          <p:cNvSpPr txBox="1"/>
          <p:nvPr/>
        </p:nvSpPr>
        <p:spPr>
          <a:xfrm>
            <a:off x="1028700" y="4261510"/>
            <a:ext cx="9329245" cy="6744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Time Constraints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 out of 10 jobs are over budget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2022 – 23 inflation is greater than previous 10 years</a:t>
            </a:r>
          </a:p>
          <a:p>
            <a:pPr marL="114300">
              <a:lnSpc>
                <a:spcPct val="150000"/>
              </a:lnSpc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Competition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400 markets in the country | 12 receive majority of funding</a:t>
            </a:r>
          </a:p>
          <a:p>
            <a:pPr marL="571500" lvl="1">
              <a:lnSpc>
                <a:spcPct val="150000"/>
              </a:lnSpc>
            </a:pPr>
            <a:endParaRPr lang="en-US" sz="24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Technology</a:t>
            </a:r>
          </a:p>
          <a:p>
            <a:pPr marL="9144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biggest disruptor | Resource to compliment workflows</a:t>
            </a:r>
          </a:p>
          <a:p>
            <a:pPr marL="114300">
              <a:lnSpc>
                <a:spcPct val="150000"/>
              </a:lnSpc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">
              <a:lnSpc>
                <a:spcPct val="120000"/>
              </a:lnSpc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DC7F194-23A8-1FBD-02D6-985306618DD9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The Effect on 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Preconstruction</a:t>
            </a:r>
          </a:p>
        </p:txBody>
      </p:sp>
      <p:pic>
        <p:nvPicPr>
          <p:cNvPr id="6" name="Picture 5" descr="A group of men wearing safety vests and hardhats&#10;&#10;Description automatically generated">
            <a:extLst>
              <a:ext uri="{FF2B5EF4-FFF2-40B4-BE49-F238E27FC236}">
                <a16:creationId xmlns:a16="http://schemas.microsoft.com/office/drawing/2014/main" id="{3FF15573-5AC5-0736-97A8-69DD83F09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11668"/>
          <a:stretch/>
        </p:blipFill>
        <p:spPr>
          <a:xfrm>
            <a:off x="10066341" y="4521200"/>
            <a:ext cx="7192959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9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598869" y="452178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67029" y="1011319"/>
            <a:ext cx="6448950" cy="56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6000" b="1" dirty="0" err="1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Meloni’s</a:t>
            </a:r>
            <a:r>
              <a:rPr lang="en-US" sz="60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 Story 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7029" y="1821971"/>
            <a:ext cx="6448950" cy="56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60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Construction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4C93DDA-15C1-959D-4B1B-419D718E53D7}"/>
              </a:ext>
            </a:extLst>
          </p:cNvPr>
          <p:cNvGrpSpPr/>
          <p:nvPr/>
        </p:nvGrpSpPr>
        <p:grpSpPr>
          <a:xfrm>
            <a:off x="1692035" y="2900626"/>
            <a:ext cx="2994951" cy="3964004"/>
            <a:chOff x="692900" y="3556203"/>
            <a:chExt cx="2670695" cy="353483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42F2F7A9-69A7-19E4-7C9F-7DA83FE87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1250" t="16467" r="11479" b="36453"/>
            <a:stretch/>
          </p:blipFill>
          <p:spPr>
            <a:xfrm rot="5400000">
              <a:off x="260832" y="3988271"/>
              <a:ext cx="3534832" cy="267069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0E27DB-2212-B4B9-6C44-89857A41B33E}"/>
                </a:ext>
              </a:extLst>
            </p:cNvPr>
            <p:cNvSpPr txBox="1"/>
            <p:nvPr/>
          </p:nvSpPr>
          <p:spPr>
            <a:xfrm rot="18914094">
              <a:off x="744673" y="4374275"/>
              <a:ext cx="2181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Oklahoma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E37671-D0E3-9268-85CF-BA8CE4E58110}"/>
              </a:ext>
            </a:extLst>
          </p:cNvPr>
          <p:cNvGrpSpPr/>
          <p:nvPr/>
        </p:nvGrpSpPr>
        <p:grpSpPr>
          <a:xfrm>
            <a:off x="4703948" y="2904119"/>
            <a:ext cx="3964006" cy="3002324"/>
            <a:chOff x="3378721" y="3559318"/>
            <a:chExt cx="3534833" cy="267727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607E182-EB02-7FBC-F84A-8428EFF88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1414" t="16446" r="11415" b="36417"/>
            <a:stretch/>
          </p:blipFill>
          <p:spPr>
            <a:xfrm rot="10800000">
              <a:off x="3378721" y="3559318"/>
              <a:ext cx="3534833" cy="267727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8F15FE-28E3-F20D-053F-E3EEA5012721}"/>
                </a:ext>
              </a:extLst>
            </p:cNvPr>
            <p:cNvSpPr txBox="1"/>
            <p:nvPr/>
          </p:nvSpPr>
          <p:spPr>
            <a:xfrm>
              <a:off x="4702123" y="4086239"/>
              <a:ext cx="13813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Math Nerd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A46091-7E4B-B7CE-2683-2BA3C7F0AA1B}"/>
              </a:ext>
            </a:extLst>
          </p:cNvPr>
          <p:cNvGrpSpPr/>
          <p:nvPr/>
        </p:nvGrpSpPr>
        <p:grpSpPr>
          <a:xfrm>
            <a:off x="8667954" y="2900165"/>
            <a:ext cx="3964006" cy="3002324"/>
            <a:chOff x="6913554" y="3555792"/>
            <a:chExt cx="3534833" cy="2677270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3AEE2A1E-B345-3EB5-EDF8-50C36147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1414" t="16446" r="11415" b="36417"/>
            <a:stretch/>
          </p:blipFill>
          <p:spPr>
            <a:xfrm rot="10800000">
              <a:off x="6913554" y="3555792"/>
              <a:ext cx="3534833" cy="267727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8F8FB1-4ED0-7E39-3CC8-E7EAF0C772A7}"/>
                </a:ext>
              </a:extLst>
            </p:cNvPr>
            <p:cNvSpPr txBox="1"/>
            <p:nvPr/>
          </p:nvSpPr>
          <p:spPr>
            <a:xfrm rot="18937637">
              <a:off x="7595731" y="4295324"/>
              <a:ext cx="248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Architecture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3B2EF9-F07C-D4C9-AE0A-51880AB612AA}"/>
              </a:ext>
            </a:extLst>
          </p:cNvPr>
          <p:cNvGrpSpPr/>
          <p:nvPr/>
        </p:nvGrpSpPr>
        <p:grpSpPr>
          <a:xfrm>
            <a:off x="12631959" y="2904119"/>
            <a:ext cx="3964005" cy="2994950"/>
            <a:chOff x="10448387" y="3559318"/>
            <a:chExt cx="3534832" cy="2670695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07EFC6F-5B5F-1DED-BEB1-AF22B2960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1250" t="16467" r="11479" b="36453"/>
            <a:stretch/>
          </p:blipFill>
          <p:spPr>
            <a:xfrm rot="10800000">
              <a:off x="10448387" y="3559318"/>
              <a:ext cx="3534832" cy="267069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72E56B-680A-10ED-1101-A5C9DA7FB730}"/>
                </a:ext>
              </a:extLst>
            </p:cNvPr>
            <p:cNvSpPr txBox="1"/>
            <p:nvPr/>
          </p:nvSpPr>
          <p:spPr>
            <a:xfrm rot="18925475">
              <a:off x="11208510" y="4374274"/>
              <a:ext cx="267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Construction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D87E87-737A-5650-FA2B-375133571EA7}"/>
              </a:ext>
            </a:extLst>
          </p:cNvPr>
          <p:cNvGrpSpPr/>
          <p:nvPr/>
        </p:nvGrpSpPr>
        <p:grpSpPr>
          <a:xfrm>
            <a:off x="13601013" y="5865932"/>
            <a:ext cx="2994951" cy="3964004"/>
            <a:chOff x="11312524" y="6200463"/>
            <a:chExt cx="2670695" cy="3534832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4035952-9A4D-07D3-132D-9ADC038BD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1250" t="16467" r="11479" b="36453"/>
            <a:stretch/>
          </p:blipFill>
          <p:spPr>
            <a:xfrm rot="16200000">
              <a:off x="10880456" y="6632531"/>
              <a:ext cx="3534832" cy="267069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312D4C-ECD8-DAAD-101A-B924A154F515}"/>
                </a:ext>
              </a:extLst>
            </p:cNvPr>
            <p:cNvSpPr txBox="1"/>
            <p:nvPr/>
          </p:nvSpPr>
          <p:spPr>
            <a:xfrm>
              <a:off x="12419024" y="7591849"/>
              <a:ext cx="13813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 Beck Group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1B1568F-525A-4581-C5BC-DFB44629420B}"/>
              </a:ext>
            </a:extLst>
          </p:cNvPr>
          <p:cNvGrpSpPr/>
          <p:nvPr/>
        </p:nvGrpSpPr>
        <p:grpSpPr>
          <a:xfrm>
            <a:off x="9594972" y="5865932"/>
            <a:ext cx="3967764" cy="3964002"/>
            <a:chOff x="7740206" y="6200463"/>
            <a:chExt cx="3538184" cy="353483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C7BD744-5531-32FC-6755-D6C95D38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1275" t="9152" r="11722" b="28808"/>
            <a:stretch/>
          </p:blipFill>
          <p:spPr>
            <a:xfrm>
              <a:off x="7740206" y="6200463"/>
              <a:ext cx="3538184" cy="353483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2DE5D3-BBF3-F608-84C4-7AEED9859C80}"/>
                </a:ext>
              </a:extLst>
            </p:cNvPr>
            <p:cNvSpPr txBox="1"/>
            <p:nvPr/>
          </p:nvSpPr>
          <p:spPr>
            <a:xfrm>
              <a:off x="8834987" y="8058597"/>
              <a:ext cx="1613400" cy="96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Design-Build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B242D4-3497-494C-5375-EF43F8A850BE}"/>
              </a:ext>
            </a:extLst>
          </p:cNvPr>
          <p:cNvGrpSpPr/>
          <p:nvPr/>
        </p:nvGrpSpPr>
        <p:grpSpPr>
          <a:xfrm>
            <a:off x="5614066" y="5865932"/>
            <a:ext cx="3967764" cy="3964002"/>
            <a:chOff x="4190303" y="6200463"/>
            <a:chExt cx="3538184" cy="353483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C6A5C9D-1437-8E38-7DA1-E3C8B6A72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1275" t="9152" r="11722" b="28808"/>
            <a:stretch/>
          </p:blipFill>
          <p:spPr>
            <a:xfrm>
              <a:off x="4190303" y="6200463"/>
              <a:ext cx="3538184" cy="353483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E6242C-E024-251F-4030-EE0E41AB43C6}"/>
                </a:ext>
              </a:extLst>
            </p:cNvPr>
            <p:cNvSpPr txBox="1"/>
            <p:nvPr/>
          </p:nvSpPr>
          <p:spPr>
            <a:xfrm>
              <a:off x="5375021" y="8058597"/>
              <a:ext cx="13813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TEXO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9A84E6-7289-9FF8-2DEE-010D9C3B4F2A}"/>
              </a:ext>
            </a:extLst>
          </p:cNvPr>
          <p:cNvGrpSpPr/>
          <p:nvPr/>
        </p:nvGrpSpPr>
        <p:grpSpPr>
          <a:xfrm>
            <a:off x="1692035" y="6839872"/>
            <a:ext cx="3964005" cy="2994950"/>
            <a:chOff x="692900" y="7068957"/>
            <a:chExt cx="3534832" cy="267069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18D9FF3-8BE3-0664-A485-3C2BC2645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11250" t="16467" r="11479" b="36453"/>
            <a:stretch/>
          </p:blipFill>
          <p:spPr>
            <a:xfrm>
              <a:off x="692900" y="7068957"/>
              <a:ext cx="3534832" cy="267069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202C3E-86C8-B351-119A-B703CAA59C8C}"/>
                </a:ext>
              </a:extLst>
            </p:cNvPr>
            <p:cNvSpPr txBox="1"/>
            <p:nvPr/>
          </p:nvSpPr>
          <p:spPr>
            <a:xfrm>
              <a:off x="771554" y="8194832"/>
              <a:ext cx="27080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National AGC ELC Chair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3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F83E5-210C-9F92-65AF-030E6C90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BA0549-9349-D989-06F4-3C76B52CFF50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619CC53-9C2C-26F2-5BA3-D65FB9B45AE9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E4966F0-0492-31FC-835D-CF8ABB4F9585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7772573-A2EF-9C9D-8956-2EFC21769FC9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2E516DD-31A6-B017-53C3-DA42EF970C8A}"/>
              </a:ext>
            </a:extLst>
          </p:cNvPr>
          <p:cNvSpPr txBox="1"/>
          <p:nvPr/>
        </p:nvSpPr>
        <p:spPr>
          <a:xfrm>
            <a:off x="1028700" y="3072048"/>
            <a:ext cx="9754914" cy="1009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How can </a:t>
            </a:r>
            <a:r>
              <a:rPr lang="en-US" sz="4200" dirty="0" err="1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Precon</a:t>
            </a: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 help solve some of these industry challenges?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26904F3-DD6E-1BB8-3546-CDFA13CD51DC}"/>
              </a:ext>
            </a:extLst>
          </p:cNvPr>
          <p:cNvSpPr txBox="1"/>
          <p:nvPr/>
        </p:nvSpPr>
        <p:spPr>
          <a:xfrm>
            <a:off x="1028699" y="4636337"/>
            <a:ext cx="9329245" cy="4389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 Phase Services Role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Collaborative mindset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 Assist and Design Build more popular</a:t>
            </a: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Technology Implementation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is a tool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Pre-fab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Interaction with the field / Data collection</a:t>
            </a: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3192022-6F5A-70B8-B22C-CB41005F7757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The Effect on 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Preconstruction</a:t>
            </a:r>
          </a:p>
        </p:txBody>
      </p:sp>
      <p:pic>
        <p:nvPicPr>
          <p:cNvPr id="9218" name="Picture 2" descr="243,500+ Business Handshake Stock Photos, Pictures &amp; Royalty-Free Images -  iStock | Business meeting, Handshake, Business">
            <a:extLst>
              <a:ext uri="{FF2B5EF4-FFF2-40B4-BE49-F238E27FC236}">
                <a16:creationId xmlns:a16="http://schemas.microsoft.com/office/drawing/2014/main" id="{DF3CE4BE-8A12-CBBC-7C17-9D1CCF7A3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/>
          <a:stretch/>
        </p:blipFill>
        <p:spPr bwMode="auto">
          <a:xfrm>
            <a:off x="10216054" y="4183117"/>
            <a:ext cx="7043245" cy="61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53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F83E5-210C-9F92-65AF-030E6C90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BA0549-9349-D989-06F4-3C76B52CFF50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619CC53-9C2C-26F2-5BA3-D65FB9B45AE9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E4966F0-0492-31FC-835D-CF8ABB4F9585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7772573-A2EF-9C9D-8956-2EFC21769FC9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2E516DD-31A6-B017-53C3-DA42EF970C8A}"/>
              </a:ext>
            </a:extLst>
          </p:cNvPr>
          <p:cNvSpPr txBox="1"/>
          <p:nvPr/>
        </p:nvSpPr>
        <p:spPr>
          <a:xfrm>
            <a:off x="1028700" y="3072048"/>
            <a:ext cx="9754914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Internal Company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629B3A5-B7E5-C785-2D41-FB5736C449C4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Assistance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26904F3-DD6E-1BB8-3546-CDFA13CD51DC}"/>
              </a:ext>
            </a:extLst>
          </p:cNvPr>
          <p:cNvSpPr txBox="1"/>
          <p:nvPr/>
        </p:nvSpPr>
        <p:spPr>
          <a:xfrm>
            <a:off x="1028699" y="4636337"/>
            <a:ext cx="9329245" cy="405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Help hire or recruit from within for this role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Collaborative approach</a:t>
            </a: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Training in the field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you haven’t physically seen it, it’s hard to really understand it.</a:t>
            </a: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3192022-6F5A-70B8-B22C-CB41005F7757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The Effect on 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Preconstruction</a:t>
            </a:r>
          </a:p>
        </p:txBody>
      </p:sp>
      <p:pic>
        <p:nvPicPr>
          <p:cNvPr id="9218" name="Picture 2" descr="243,500+ Business Handshake Stock Photos, Pictures &amp; Royalty-Free Images -  iStock | Business meeting, Handshake, Business">
            <a:extLst>
              <a:ext uri="{FF2B5EF4-FFF2-40B4-BE49-F238E27FC236}">
                <a16:creationId xmlns:a16="http://schemas.microsoft.com/office/drawing/2014/main" id="{DF3CE4BE-8A12-CBBC-7C17-9D1CCF7A3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/>
          <a:stretch/>
        </p:blipFill>
        <p:spPr bwMode="auto">
          <a:xfrm>
            <a:off x="10216054" y="4183117"/>
            <a:ext cx="7043245" cy="61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0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F83E5-210C-9F92-65AF-030E6C90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BA0549-9349-D989-06F4-3C76B52CFF50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619CC53-9C2C-26F2-5BA3-D65FB9B45AE9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E4966F0-0492-31FC-835D-CF8ABB4F9585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7772573-A2EF-9C9D-8956-2EFC21769FC9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2E516DD-31A6-B017-53C3-DA42EF970C8A}"/>
              </a:ext>
            </a:extLst>
          </p:cNvPr>
          <p:cNvSpPr txBox="1"/>
          <p:nvPr/>
        </p:nvSpPr>
        <p:spPr>
          <a:xfrm>
            <a:off x="1028700" y="3072048"/>
            <a:ext cx="9754914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Internal Company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629B3A5-B7E5-C785-2D41-FB5736C449C4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Assistance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26904F3-DD6E-1BB8-3546-CDFA13CD51DC}"/>
              </a:ext>
            </a:extLst>
          </p:cNvPr>
          <p:cNvSpPr txBox="1"/>
          <p:nvPr/>
        </p:nvSpPr>
        <p:spPr>
          <a:xfrm>
            <a:off x="1028699" y="4636337"/>
            <a:ext cx="9329245" cy="3503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Business Development personality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Face of the company</a:t>
            </a: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Handoff meetings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Transition meeting to the field</a:t>
            </a:r>
          </a:p>
          <a:p>
            <a:pPr marL="9144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Exhibit 1 negotiating</a:t>
            </a: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3192022-6F5A-70B8-B22C-CB41005F7757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The Effect on 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Preconstruction</a:t>
            </a:r>
          </a:p>
        </p:txBody>
      </p:sp>
      <p:pic>
        <p:nvPicPr>
          <p:cNvPr id="9218" name="Picture 2" descr="243,500+ Business Handshake Stock Photos, Pictures &amp; Royalty-Free Images -  iStock | Business meeting, Handshake, Business">
            <a:extLst>
              <a:ext uri="{FF2B5EF4-FFF2-40B4-BE49-F238E27FC236}">
                <a16:creationId xmlns:a16="http://schemas.microsoft.com/office/drawing/2014/main" id="{DF3CE4BE-8A12-CBBC-7C17-9D1CCF7A3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/>
          <a:stretch/>
        </p:blipFill>
        <p:spPr bwMode="auto">
          <a:xfrm>
            <a:off x="10216054" y="4183117"/>
            <a:ext cx="7043245" cy="61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5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D4FDF-A065-FBD2-26BC-C3A7760A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83DF1C6-DC64-0131-04EF-EC2A8645FE67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78F10C0-B7D4-32DE-335B-0FEF5E1368CD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49D2884-C548-F1D6-7E6D-B4CF521B8F80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BD7AAC15-C81F-73D0-3EF7-F156B9D89466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CE5AF37-D6EF-D38E-3E72-1B5D3DCD28BF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The Effect on 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Preconstruction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656A2B1-D8F6-8A1F-FA05-91DD90A6CCE6}"/>
              </a:ext>
            </a:extLst>
          </p:cNvPr>
          <p:cNvSpPr txBox="1"/>
          <p:nvPr/>
        </p:nvSpPr>
        <p:spPr>
          <a:xfrm>
            <a:off x="1028700" y="3786769"/>
            <a:ext cx="7799990" cy="631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8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The </a:t>
            </a:r>
            <a:r>
              <a:rPr lang="en-US" sz="8000" dirty="0" err="1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Precon</a:t>
            </a:r>
            <a:r>
              <a:rPr lang="en-US" sz="8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 Role: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6A1D3A5-E061-7111-CF0E-8E292E5C54A5}"/>
              </a:ext>
            </a:extLst>
          </p:cNvPr>
          <p:cNvSpPr txBox="1"/>
          <p:nvPr/>
        </p:nvSpPr>
        <p:spPr>
          <a:xfrm>
            <a:off x="1028699" y="4781676"/>
            <a:ext cx="8399080" cy="3135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54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“Always playing defense so the Operations Managers can play good offense.”</a:t>
            </a:r>
          </a:p>
        </p:txBody>
      </p:sp>
      <p:pic>
        <p:nvPicPr>
          <p:cNvPr id="6148" name="Picture 4" descr="The Dallas defense is in trouble - Mavs Moneyball">
            <a:extLst>
              <a:ext uri="{FF2B5EF4-FFF2-40B4-BE49-F238E27FC236}">
                <a16:creationId xmlns:a16="http://schemas.microsoft.com/office/drawing/2014/main" id="{548E7AD8-C605-56F5-1800-2FCD3ED02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r="20829"/>
          <a:stretch/>
        </p:blipFill>
        <p:spPr bwMode="auto">
          <a:xfrm>
            <a:off x="10527423" y="4234904"/>
            <a:ext cx="6731877" cy="60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3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73384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94627" y="4105507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QUESTIONS?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669055" y="7212327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4627" y="6470351"/>
            <a:ext cx="9288593" cy="1965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MELONI RANEY, PRESIDENT &amp; CEO</a:t>
            </a:r>
          </a:p>
          <a:p>
            <a:pPr algn="l">
              <a:lnSpc>
                <a:spcPts val="3920"/>
              </a:lnSpc>
            </a:pPr>
            <a:endParaRPr lang="en-US" sz="2800" spc="963" dirty="0">
              <a:solidFill>
                <a:srgbClr val="101010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MELONI@TEXOASSOCIATION.ORG</a:t>
            </a:r>
          </a:p>
          <a:p>
            <a:pPr algn="l">
              <a:lnSpc>
                <a:spcPts val="3920"/>
              </a:lnSpc>
            </a:pPr>
            <a:endParaRPr lang="en-US" sz="2800" spc="963" dirty="0">
              <a:solidFill>
                <a:srgbClr val="101010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77C067-76AD-1F18-2122-0C43259C27CE}"/>
              </a:ext>
            </a:extLst>
          </p:cNvPr>
          <p:cNvSpPr txBox="1">
            <a:spLocks/>
          </p:cNvSpPr>
          <p:nvPr/>
        </p:nvSpPr>
        <p:spPr>
          <a:xfrm>
            <a:off x="12959842" y="3580614"/>
            <a:ext cx="4752534" cy="204955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F692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Let’s Connect on LinkedIn!</a:t>
            </a: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C3F2112-1971-EB2D-1F79-99AFEED6B38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3180488" y="5420499"/>
            <a:ext cx="4311243" cy="43112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4950C-F87A-1E0F-6DC6-45BBAA515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F35602D-F199-15DA-A2A1-AB348794CE9C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78AA39-58C7-BA9C-B9AE-5CE57CE85E5F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C36209B-415C-90F3-0765-F3D70B958273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D7B1508A-F75E-648E-B6FF-352FD4025F8C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A068C45-16DC-EC20-FE9F-745B155DAF66}"/>
              </a:ext>
            </a:extLst>
          </p:cNvPr>
          <p:cNvSpPr txBox="1"/>
          <p:nvPr/>
        </p:nvSpPr>
        <p:spPr>
          <a:xfrm>
            <a:off x="1028700" y="3072048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TEXO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A90553D-A1B8-9A9E-4934-4A5F3AB4E9BD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101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9736BBD-0492-9402-2BF7-8FAA9C4CABB9}"/>
              </a:ext>
            </a:extLst>
          </p:cNvPr>
          <p:cNvSpPr txBox="1"/>
          <p:nvPr/>
        </p:nvSpPr>
        <p:spPr>
          <a:xfrm>
            <a:off x="1028700" y="4504756"/>
            <a:ext cx="8115300" cy="547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Unify. Advocate. Advance.</a:t>
            </a:r>
            <a:b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</a:b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TEXO is working together to build the best construction community through unity and leadership.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Over 375 members 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who do more than </a:t>
            </a: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$20B in work 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annually in North &amp; East Texas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Focus Areas: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Governmental Affairs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Training &amp; Development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Safety Services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Workforce Development (TEXO Foundation)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F986D79-93F2-C390-A888-D64FBBA71E1A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About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TEXO</a:t>
            </a:r>
          </a:p>
        </p:txBody>
      </p:sp>
      <p:pic>
        <p:nvPicPr>
          <p:cNvPr id="5" name="Picture 4" descr="A black screen with red text and logos&#10;&#10;Description automatically generated">
            <a:extLst>
              <a:ext uri="{FF2B5EF4-FFF2-40B4-BE49-F238E27FC236}">
                <a16:creationId xmlns:a16="http://schemas.microsoft.com/office/drawing/2014/main" id="{9A6FB354-7190-4D8E-121A-61BD813F2A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2" t="14342" r="19835"/>
          <a:stretch/>
        </p:blipFill>
        <p:spPr>
          <a:xfrm>
            <a:off x="8986529" y="3216165"/>
            <a:ext cx="8477723" cy="66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6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3072048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TEXO By The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Numbers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898894"/>
            <a:ext cx="8115300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378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 Total Members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98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 General Contractors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125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 Specialty Contractors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155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 Industry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60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 Counties in North &amp; East Texas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Estimated Population: Almost </a:t>
            </a: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10 Million 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(as of 2020 Census)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Land Area: Over </a:t>
            </a: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45,000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 sq mi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15</a:t>
            </a: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 Staff Members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About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TEXO</a:t>
            </a:r>
          </a:p>
        </p:txBody>
      </p:sp>
      <p:pic>
        <p:nvPicPr>
          <p:cNvPr id="14" name="Picture 13" descr="A map of texas with a blue and red logo&#10;&#10;Description automatically generated">
            <a:extLst>
              <a:ext uri="{FF2B5EF4-FFF2-40B4-BE49-F238E27FC236}">
                <a16:creationId xmlns:a16="http://schemas.microsoft.com/office/drawing/2014/main" id="{996F8135-9F64-6CB8-B30A-AA04D69EB6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799" y="3072048"/>
            <a:ext cx="7113501" cy="68011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094D3-3F45-4CA9-74C5-E8CF4F0D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22C6EAA-8F87-DBBE-496A-341CA0328661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20E4057-0F82-7BDE-390F-3764E9B7AC98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09EE172-887F-9C0B-C0D5-939CAB029681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2BFC45AE-F7B3-F5A7-EBC6-D284CB71C786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4C2F047-ED24-AE65-7CFF-FFBBBA5D2EF3}"/>
              </a:ext>
            </a:extLst>
          </p:cNvPr>
          <p:cNvSpPr txBox="1"/>
          <p:nvPr/>
        </p:nvSpPr>
        <p:spPr>
          <a:xfrm>
            <a:off x="1028700" y="2488720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The Journey to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0D6655F-60C1-B562-DCA5-BC5E633B800E}"/>
              </a:ext>
            </a:extLst>
          </p:cNvPr>
          <p:cNvSpPr txBox="1"/>
          <p:nvPr/>
        </p:nvSpPr>
        <p:spPr>
          <a:xfrm>
            <a:off x="1028700" y="3073724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Becoming TEXO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655A4BC-2D44-22F0-7C75-F4396D9A9150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About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TEXO</a:t>
            </a:r>
          </a:p>
        </p:txBody>
      </p:sp>
      <p:pic>
        <p:nvPicPr>
          <p:cNvPr id="6" name="Picture 5" descr="A blue and red timeline with white text&#10;&#10;Description automatically generated">
            <a:extLst>
              <a:ext uri="{FF2B5EF4-FFF2-40B4-BE49-F238E27FC236}">
                <a16:creationId xmlns:a16="http://schemas.microsoft.com/office/drawing/2014/main" id="{FBB92C91-2925-C2AD-4317-713BCC81B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5681"/>
          <a:stretch/>
        </p:blipFill>
        <p:spPr>
          <a:xfrm>
            <a:off x="1028699" y="3885494"/>
            <a:ext cx="14610694" cy="59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5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EE80-4CB5-C262-9EEF-92FA30E26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D031C3-18B8-523E-5504-B2AC6FF98807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D2D27F-F045-FD79-05FF-0B323663ACBF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23D6669-DE6B-6DAA-DE02-A0262E9F9646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45A98BAB-23B4-47A3-391C-2DD6F18FA702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08A75CA-21A9-75AA-4567-A1319D5712B7}"/>
              </a:ext>
            </a:extLst>
          </p:cNvPr>
          <p:cNvSpPr txBox="1"/>
          <p:nvPr/>
        </p:nvSpPr>
        <p:spPr>
          <a:xfrm>
            <a:off x="1028700" y="3072048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Happening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A97BE1-6ED2-3B64-2748-E28313D03D56}"/>
              </a:ext>
            </a:extLst>
          </p:cNvPr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 Texas?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CE9B80D-F8B2-42E4-02E1-6CF5B3A5E71D}"/>
              </a:ext>
            </a:extLst>
          </p:cNvPr>
          <p:cNvSpPr txBox="1"/>
          <p:nvPr/>
        </p:nvSpPr>
        <p:spPr>
          <a:xfrm>
            <a:off x="1028700" y="4636337"/>
            <a:ext cx="9771380" cy="5155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Crown jewel of construction industry in the U.S.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400 metropolitan areas in the U.S., 3 of the Top 6 are in Texas</a:t>
            </a:r>
          </a:p>
          <a:p>
            <a:pPr marL="8001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DFW = #2</a:t>
            </a:r>
          </a:p>
          <a:p>
            <a:pPr marL="8001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Houston = #4</a:t>
            </a:r>
          </a:p>
          <a:p>
            <a:pPr marL="8001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Austin/Georgetown/Round Rock = #6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Continued acceleration is expected for the next 2 years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7AE82F9-C8FA-477A-72B4-5785BCFF1636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Texas Is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Growing</a:t>
            </a:r>
          </a:p>
        </p:txBody>
      </p:sp>
      <p:pic>
        <p:nvPicPr>
          <p:cNvPr id="1026" name="Picture 2" descr="Best Things About Living in Dallas, Texas - Best City in TX">
            <a:extLst>
              <a:ext uri="{FF2B5EF4-FFF2-40B4-BE49-F238E27FC236}">
                <a16:creationId xmlns:a16="http://schemas.microsoft.com/office/drawing/2014/main" id="{8FC5A98A-C74C-3FA8-3BA0-17C6D913F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r="17565"/>
          <a:stretch/>
        </p:blipFill>
        <p:spPr bwMode="auto">
          <a:xfrm>
            <a:off x="11146221" y="4173922"/>
            <a:ext cx="6113078" cy="61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7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9FC36-A196-A291-16C9-E89080F79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002D69B-6D78-629C-63F3-CCE52EC1DCB4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2625E0F-DD4B-318B-7396-040C887E1DCD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70ADFA2-4E77-9073-C2C9-6D082488825C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04A87E3-FAB6-BEFF-6006-5CC7986A8120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3FA0B14-A5BE-C5D1-08FF-9497015F4EE3}"/>
              </a:ext>
            </a:extLst>
          </p:cNvPr>
          <p:cNvSpPr txBox="1"/>
          <p:nvPr/>
        </p:nvSpPr>
        <p:spPr>
          <a:xfrm>
            <a:off x="1028699" y="2362592"/>
            <a:ext cx="1011752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Texas Metro Construction Employment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1201C11-1399-3DB6-9FD2-E6AB2BE92AD3}"/>
              </a:ext>
            </a:extLst>
          </p:cNvPr>
          <p:cNvSpPr txBox="1"/>
          <p:nvPr/>
        </p:nvSpPr>
        <p:spPr>
          <a:xfrm>
            <a:off x="1028699" y="2947596"/>
            <a:ext cx="11205341" cy="477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28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Aug. 2023 – Aug. 2024, not seasonally adjusted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AD9794E-88E3-1A28-E120-D22261D6D0CC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Texas Is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Growing</a:t>
            </a: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B4C0B0F7-E209-5ED2-EA98-B19193115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16142"/>
              </p:ext>
            </p:extLst>
          </p:nvPr>
        </p:nvGraphicFramePr>
        <p:xfrm>
          <a:off x="8812924" y="4319751"/>
          <a:ext cx="7855521" cy="528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F7FFE4-CC29-91B3-5538-1B6DFB40E5BD}"/>
              </a:ext>
            </a:extLst>
          </p:cNvPr>
          <p:cNvSpPr txBox="1"/>
          <p:nvPr/>
        </p:nvSpPr>
        <p:spPr>
          <a:xfrm>
            <a:off x="9407246" y="3596347"/>
            <a:ext cx="50937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change from Aug. 2023: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4795B8-898F-57B4-0CC9-474022690B3F}"/>
              </a:ext>
            </a:extLst>
          </p:cNvPr>
          <p:cNvSpPr txBox="1"/>
          <p:nvPr/>
        </p:nvSpPr>
        <p:spPr>
          <a:xfrm>
            <a:off x="5934591" y="3631358"/>
            <a:ext cx="22478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Aug. 2024: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D36EE9C-6807-C796-06CE-F1B4648B1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36829"/>
              </p:ext>
            </p:extLst>
          </p:nvPr>
        </p:nvGraphicFramePr>
        <p:xfrm>
          <a:off x="1012174" y="4319752"/>
          <a:ext cx="6744459" cy="4788371"/>
        </p:xfrm>
        <a:graphic>
          <a:graphicData uri="http://schemas.openxmlformats.org/drawingml/2006/table">
            <a:tbl>
              <a:tblPr/>
              <a:tblGrid>
                <a:gridCol w="4873830">
                  <a:extLst>
                    <a:ext uri="{9D8B030D-6E8A-4147-A177-3AD203B41FA5}">
                      <a16:colId xmlns:a16="http://schemas.microsoft.com/office/drawing/2014/main" val="2818585667"/>
                    </a:ext>
                  </a:extLst>
                </a:gridCol>
                <a:gridCol w="1870629">
                  <a:extLst>
                    <a:ext uri="{9D8B030D-6E8A-4147-A177-3AD203B41FA5}">
                      <a16:colId xmlns:a16="http://schemas.microsoft.com/office/drawing/2014/main" val="4092004299"/>
                    </a:ext>
                  </a:extLst>
                </a:gridCol>
              </a:tblGrid>
              <a:tr h="6840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Houston-The Woodlands-Sugar 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41306"/>
                  </a:ext>
                </a:extLst>
              </a:tr>
              <a:tr h="6840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Dallas-Plano-Irving Metro Division*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9914"/>
                  </a:ext>
                </a:extLst>
              </a:tr>
              <a:tr h="6840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Worth-Arlington Metro Division*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14760"/>
                  </a:ext>
                </a:extLst>
              </a:tr>
              <a:tr h="6840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Austin-Round Rock*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558296"/>
                  </a:ext>
                </a:extLst>
              </a:tr>
              <a:tr h="6840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Antonio-New Braunfels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309375"/>
                  </a:ext>
                </a:extLst>
              </a:tr>
              <a:tr h="6840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Corpus Christi*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05034"/>
                  </a:ext>
                </a:extLst>
              </a:tr>
              <a:tr h="6840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Beaumont-Port Arthur*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42161"/>
                  </a:ext>
                </a:extLst>
              </a:tr>
            </a:tbl>
          </a:graphicData>
        </a:graphic>
      </p:graphicFrame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52E1ED6-AE92-F127-1E8A-7857DA1038D7}"/>
              </a:ext>
            </a:extLst>
          </p:cNvPr>
          <p:cNvSpPr txBox="1">
            <a:spLocks/>
          </p:cNvSpPr>
          <p:nvPr/>
        </p:nvSpPr>
        <p:spPr>
          <a:xfrm>
            <a:off x="516668" y="9649155"/>
            <a:ext cx="12038748" cy="55399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BLS </a:t>
            </a:r>
            <a:r>
              <a:rPr lang="en-US" sz="15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*The Bureau of Labor Statistics reports employment for construction, mining and logging combined for metro areas in which mining and logging have few employers. Construction-only employment change is shown for a metro if BLS posts that data.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40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5D066-F71B-5536-1FF1-61190F0E0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79552E-1FC9-D6DA-28F8-D088CF493872}"/>
              </a:ext>
            </a:extLst>
          </p:cNvPr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04523D-F936-17EE-C996-F386F5BCBB15}"/>
                </a:ext>
              </a:extLst>
            </p:cNvPr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A2C58A4-3974-F8E6-C318-217B20887470}"/>
                </a:ext>
              </a:extLst>
            </p:cNvPr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4D7A0E56-1EF9-B0FD-A745-F61068DBBC22}"/>
              </a:ext>
            </a:extLst>
          </p:cNvPr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291FF28-0A63-6014-E05D-0D77E7A9FB0F}"/>
              </a:ext>
            </a:extLst>
          </p:cNvPr>
          <p:cNvSpPr txBox="1"/>
          <p:nvPr/>
        </p:nvSpPr>
        <p:spPr>
          <a:xfrm>
            <a:off x="1028699" y="2362592"/>
            <a:ext cx="1011752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Population Change by State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39E75BA-965F-BA0C-7A84-007A4103F92D}"/>
              </a:ext>
            </a:extLst>
          </p:cNvPr>
          <p:cNvSpPr txBox="1"/>
          <p:nvPr/>
        </p:nvSpPr>
        <p:spPr>
          <a:xfrm>
            <a:off x="1028699" y="2947596"/>
            <a:ext cx="11205341" cy="460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  <a:defRPr/>
            </a:pPr>
            <a:r>
              <a:rPr lang="en-US" sz="28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 2022 – July 2023; </a:t>
            </a:r>
            <a:r>
              <a:rPr lang="en-US" sz="28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US: 0.49%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9310593-1DE0-59B3-D49D-4B28D863517C}"/>
              </a:ext>
            </a:extLst>
          </p:cNvPr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Texas Is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Growing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1B4398D-1296-FBE8-2C3D-2791319D385F}"/>
              </a:ext>
            </a:extLst>
          </p:cNvPr>
          <p:cNvSpPr txBox="1">
            <a:spLocks/>
          </p:cNvSpPr>
          <p:nvPr/>
        </p:nvSpPr>
        <p:spPr>
          <a:xfrm>
            <a:off x="423362" y="9825297"/>
            <a:ext cx="8839919" cy="499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U.S. Census Bureau, Dec. 2023 population estimates, </a:t>
            </a:r>
            <a:r>
              <a:rPr lang="en-US" altLang="en-US" sz="16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www.census.gov</a:t>
            </a:r>
            <a:r>
              <a:rPr lang="en-US" alt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altLang="en-US" sz="16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popest</a:t>
            </a:r>
            <a:r>
              <a:rPr lang="en-US" altLang="en-US" sz="16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07B9ED-EF6D-06FC-5ADF-B9D490FF6237}"/>
              </a:ext>
            </a:extLst>
          </p:cNvPr>
          <p:cNvGrpSpPr/>
          <p:nvPr/>
        </p:nvGrpSpPr>
        <p:grpSpPr>
          <a:xfrm>
            <a:off x="6463862" y="3311388"/>
            <a:ext cx="10795438" cy="6407244"/>
            <a:chOff x="990600" y="1752600"/>
            <a:chExt cx="7395637" cy="4297680"/>
          </a:xfrm>
        </p:grpSpPr>
        <p:grpSp>
          <p:nvGrpSpPr>
            <p:cNvPr id="17" name="Group 164">
              <a:extLst>
                <a:ext uri="{FF2B5EF4-FFF2-40B4-BE49-F238E27FC236}">
                  <a16:creationId xmlns:a16="http://schemas.microsoft.com/office/drawing/2014/main" id="{FF5CBC6A-CAAC-2982-48BF-6DE3D1324E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6800" y="4953000"/>
              <a:ext cx="1441999" cy="925856"/>
              <a:chOff x="-377855" y="5841157"/>
              <a:chExt cx="3352490" cy="2232898"/>
            </a:xfrm>
            <a:solidFill>
              <a:srgbClr val="C0504D">
                <a:lumMod val="60000"/>
                <a:lumOff val="40000"/>
              </a:srgbClr>
            </a:solidFill>
          </p:grpSpPr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BC7A9531-CC34-3CB3-04A2-67E26C6ED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76" y="5841157"/>
                <a:ext cx="2349259" cy="1993883"/>
              </a:xfrm>
              <a:custGeom>
                <a:avLst/>
                <a:gdLst/>
                <a:ahLst/>
                <a:cxnLst>
                  <a:cxn ang="0">
                    <a:pos x="342" y="720"/>
                  </a:cxn>
                  <a:cxn ang="0">
                    <a:pos x="608" y="951"/>
                  </a:cxn>
                  <a:cxn ang="0">
                    <a:pos x="419" y="1181"/>
                  </a:cxn>
                  <a:cxn ang="0">
                    <a:pos x="383" y="1027"/>
                  </a:cxn>
                  <a:cxn ang="0">
                    <a:pos x="117" y="1293"/>
                  </a:cxn>
                  <a:cxn ang="0">
                    <a:pos x="266" y="1524"/>
                  </a:cxn>
                  <a:cxn ang="0">
                    <a:pos x="644" y="1446"/>
                  </a:cxn>
                  <a:cxn ang="0">
                    <a:pos x="531" y="1748"/>
                  </a:cxn>
                  <a:cxn ang="0">
                    <a:pos x="419" y="1861"/>
                  </a:cxn>
                  <a:cxn ang="0">
                    <a:pos x="230" y="1937"/>
                  </a:cxn>
                  <a:cxn ang="0">
                    <a:pos x="153" y="2321"/>
                  </a:cxn>
                  <a:cxn ang="0">
                    <a:pos x="266" y="2546"/>
                  </a:cxn>
                  <a:cxn ang="0">
                    <a:pos x="531" y="2663"/>
                  </a:cxn>
                  <a:cxn ang="0">
                    <a:pos x="531" y="2853"/>
                  </a:cxn>
                  <a:cxn ang="0">
                    <a:pos x="839" y="2929"/>
                  </a:cxn>
                  <a:cxn ang="0">
                    <a:pos x="992" y="2965"/>
                  </a:cxn>
                  <a:cxn ang="0">
                    <a:pos x="685" y="3349"/>
                  </a:cxn>
                  <a:cxn ang="0">
                    <a:pos x="454" y="3497"/>
                  </a:cxn>
                  <a:cxn ang="0">
                    <a:pos x="76" y="3685"/>
                  </a:cxn>
                  <a:cxn ang="0">
                    <a:pos x="76" y="3804"/>
                  </a:cxn>
                  <a:cxn ang="0">
                    <a:pos x="685" y="3538"/>
                  </a:cxn>
                  <a:cxn ang="0">
                    <a:pos x="1482" y="2853"/>
                  </a:cxn>
                  <a:cxn ang="0">
                    <a:pos x="1412" y="2776"/>
                  </a:cxn>
                  <a:cxn ang="0">
                    <a:pos x="1826" y="2244"/>
                  </a:cxn>
                  <a:cxn ang="0">
                    <a:pos x="1712" y="2398"/>
                  </a:cxn>
                  <a:cxn ang="0">
                    <a:pos x="1748" y="2587"/>
                  </a:cxn>
                  <a:cxn ang="0">
                    <a:pos x="1712" y="2699"/>
                  </a:cxn>
                  <a:cxn ang="0">
                    <a:pos x="2055" y="2510"/>
                  </a:cxn>
                  <a:cxn ang="0">
                    <a:pos x="2055" y="2321"/>
                  </a:cxn>
                  <a:cxn ang="0">
                    <a:pos x="2546" y="2434"/>
                  </a:cxn>
                  <a:cxn ang="0">
                    <a:pos x="2889" y="2398"/>
                  </a:cxn>
                  <a:cxn ang="0">
                    <a:pos x="3462" y="2587"/>
                  </a:cxn>
                  <a:cxn ang="0">
                    <a:pos x="3650" y="2812"/>
                  </a:cxn>
                  <a:cxn ang="0">
                    <a:pos x="3957" y="3041"/>
                  </a:cxn>
                  <a:cxn ang="0">
                    <a:pos x="4484" y="3077"/>
                  </a:cxn>
                  <a:cxn ang="0">
                    <a:pos x="4413" y="2776"/>
                  </a:cxn>
                  <a:cxn ang="0">
                    <a:pos x="4182" y="2734"/>
                  </a:cxn>
                  <a:cxn ang="0">
                    <a:pos x="3875" y="2510"/>
                  </a:cxn>
                  <a:cxn ang="0">
                    <a:pos x="3497" y="2244"/>
                  </a:cxn>
                  <a:cxn ang="0">
                    <a:pos x="3343" y="2434"/>
                  </a:cxn>
                  <a:cxn ang="0">
                    <a:pos x="3077" y="2203"/>
                  </a:cxn>
                  <a:cxn ang="0">
                    <a:pos x="2777" y="1902"/>
                  </a:cxn>
                  <a:cxn ang="0">
                    <a:pos x="2434" y="495"/>
                  </a:cxn>
                  <a:cxn ang="0">
                    <a:pos x="2133" y="117"/>
                  </a:cxn>
                  <a:cxn ang="0">
                    <a:pos x="1636" y="117"/>
                  </a:cxn>
                  <a:cxn ang="0">
                    <a:pos x="1412" y="117"/>
                  </a:cxn>
                  <a:cxn ang="0">
                    <a:pos x="1063" y="0"/>
                  </a:cxn>
                  <a:cxn ang="0">
                    <a:pos x="839" y="76"/>
                  </a:cxn>
                  <a:cxn ang="0">
                    <a:pos x="573" y="307"/>
                  </a:cxn>
                  <a:cxn ang="0">
                    <a:pos x="454" y="495"/>
                  </a:cxn>
                  <a:cxn ang="0">
                    <a:pos x="230" y="608"/>
                  </a:cxn>
                </a:cxnLst>
                <a:rect l="0" t="0" r="r" b="b"/>
                <a:pathLst>
                  <a:path w="4484" h="3804">
                    <a:moveTo>
                      <a:pt x="230" y="608"/>
                    </a:moveTo>
                    <a:lnTo>
                      <a:pt x="342" y="720"/>
                    </a:lnTo>
                    <a:lnTo>
                      <a:pt x="454" y="915"/>
                    </a:lnTo>
                    <a:lnTo>
                      <a:pt x="608" y="951"/>
                    </a:lnTo>
                    <a:lnTo>
                      <a:pt x="608" y="1181"/>
                    </a:lnTo>
                    <a:lnTo>
                      <a:pt x="419" y="1181"/>
                    </a:lnTo>
                    <a:lnTo>
                      <a:pt x="419" y="1027"/>
                    </a:lnTo>
                    <a:lnTo>
                      <a:pt x="383" y="1027"/>
                    </a:lnTo>
                    <a:lnTo>
                      <a:pt x="0" y="1181"/>
                    </a:lnTo>
                    <a:lnTo>
                      <a:pt x="117" y="1293"/>
                    </a:lnTo>
                    <a:lnTo>
                      <a:pt x="117" y="1446"/>
                    </a:lnTo>
                    <a:lnTo>
                      <a:pt x="266" y="1524"/>
                    </a:lnTo>
                    <a:lnTo>
                      <a:pt x="495" y="1559"/>
                    </a:lnTo>
                    <a:lnTo>
                      <a:pt x="644" y="1446"/>
                    </a:lnTo>
                    <a:lnTo>
                      <a:pt x="685" y="1712"/>
                    </a:lnTo>
                    <a:lnTo>
                      <a:pt x="531" y="1748"/>
                    </a:lnTo>
                    <a:lnTo>
                      <a:pt x="495" y="1825"/>
                    </a:lnTo>
                    <a:lnTo>
                      <a:pt x="419" y="1861"/>
                    </a:lnTo>
                    <a:lnTo>
                      <a:pt x="307" y="1790"/>
                    </a:lnTo>
                    <a:lnTo>
                      <a:pt x="230" y="1937"/>
                    </a:lnTo>
                    <a:lnTo>
                      <a:pt x="41" y="2132"/>
                    </a:lnTo>
                    <a:lnTo>
                      <a:pt x="153" y="2321"/>
                    </a:lnTo>
                    <a:lnTo>
                      <a:pt x="117" y="2398"/>
                    </a:lnTo>
                    <a:lnTo>
                      <a:pt x="266" y="2546"/>
                    </a:lnTo>
                    <a:lnTo>
                      <a:pt x="454" y="2546"/>
                    </a:lnTo>
                    <a:lnTo>
                      <a:pt x="531" y="2663"/>
                    </a:lnTo>
                    <a:lnTo>
                      <a:pt x="495" y="2734"/>
                    </a:lnTo>
                    <a:lnTo>
                      <a:pt x="531" y="2853"/>
                    </a:lnTo>
                    <a:lnTo>
                      <a:pt x="685" y="2776"/>
                    </a:lnTo>
                    <a:lnTo>
                      <a:pt x="839" y="2929"/>
                    </a:lnTo>
                    <a:lnTo>
                      <a:pt x="1063" y="2812"/>
                    </a:lnTo>
                    <a:lnTo>
                      <a:pt x="992" y="2965"/>
                    </a:lnTo>
                    <a:lnTo>
                      <a:pt x="992" y="3119"/>
                    </a:lnTo>
                    <a:lnTo>
                      <a:pt x="685" y="3349"/>
                    </a:lnTo>
                    <a:lnTo>
                      <a:pt x="573" y="3497"/>
                    </a:lnTo>
                    <a:lnTo>
                      <a:pt x="454" y="3497"/>
                    </a:lnTo>
                    <a:lnTo>
                      <a:pt x="266" y="3650"/>
                    </a:lnTo>
                    <a:lnTo>
                      <a:pt x="76" y="3685"/>
                    </a:lnTo>
                    <a:lnTo>
                      <a:pt x="0" y="3763"/>
                    </a:lnTo>
                    <a:lnTo>
                      <a:pt x="76" y="3804"/>
                    </a:lnTo>
                    <a:lnTo>
                      <a:pt x="454" y="3650"/>
                    </a:lnTo>
                    <a:lnTo>
                      <a:pt x="685" y="3538"/>
                    </a:lnTo>
                    <a:lnTo>
                      <a:pt x="1139" y="3231"/>
                    </a:lnTo>
                    <a:lnTo>
                      <a:pt x="1482" y="2853"/>
                    </a:lnTo>
                    <a:lnTo>
                      <a:pt x="1517" y="2776"/>
                    </a:lnTo>
                    <a:lnTo>
                      <a:pt x="1412" y="2776"/>
                    </a:lnTo>
                    <a:lnTo>
                      <a:pt x="1748" y="2280"/>
                    </a:lnTo>
                    <a:lnTo>
                      <a:pt x="1826" y="2244"/>
                    </a:lnTo>
                    <a:lnTo>
                      <a:pt x="1826" y="2321"/>
                    </a:lnTo>
                    <a:lnTo>
                      <a:pt x="1712" y="2398"/>
                    </a:lnTo>
                    <a:lnTo>
                      <a:pt x="1671" y="2622"/>
                    </a:lnTo>
                    <a:lnTo>
                      <a:pt x="1748" y="2587"/>
                    </a:lnTo>
                    <a:lnTo>
                      <a:pt x="1671" y="2663"/>
                    </a:lnTo>
                    <a:lnTo>
                      <a:pt x="1712" y="2699"/>
                    </a:lnTo>
                    <a:lnTo>
                      <a:pt x="1943" y="2546"/>
                    </a:lnTo>
                    <a:lnTo>
                      <a:pt x="2055" y="2510"/>
                    </a:lnTo>
                    <a:lnTo>
                      <a:pt x="2090" y="2398"/>
                    </a:lnTo>
                    <a:lnTo>
                      <a:pt x="2055" y="2321"/>
                    </a:lnTo>
                    <a:lnTo>
                      <a:pt x="2280" y="2280"/>
                    </a:lnTo>
                    <a:lnTo>
                      <a:pt x="2546" y="2434"/>
                    </a:lnTo>
                    <a:lnTo>
                      <a:pt x="2777" y="2356"/>
                    </a:lnTo>
                    <a:lnTo>
                      <a:pt x="2889" y="2398"/>
                    </a:lnTo>
                    <a:lnTo>
                      <a:pt x="3042" y="2398"/>
                    </a:lnTo>
                    <a:lnTo>
                      <a:pt x="3462" y="2587"/>
                    </a:lnTo>
                    <a:lnTo>
                      <a:pt x="3538" y="2663"/>
                    </a:lnTo>
                    <a:lnTo>
                      <a:pt x="3650" y="2812"/>
                    </a:lnTo>
                    <a:lnTo>
                      <a:pt x="3875" y="2965"/>
                    </a:lnTo>
                    <a:lnTo>
                      <a:pt x="3957" y="3041"/>
                    </a:lnTo>
                    <a:lnTo>
                      <a:pt x="4223" y="3195"/>
                    </a:lnTo>
                    <a:lnTo>
                      <a:pt x="4484" y="3077"/>
                    </a:lnTo>
                    <a:lnTo>
                      <a:pt x="4484" y="2929"/>
                    </a:lnTo>
                    <a:lnTo>
                      <a:pt x="4413" y="2776"/>
                    </a:lnTo>
                    <a:lnTo>
                      <a:pt x="4294" y="2734"/>
                    </a:lnTo>
                    <a:lnTo>
                      <a:pt x="4182" y="2734"/>
                    </a:lnTo>
                    <a:lnTo>
                      <a:pt x="4028" y="2622"/>
                    </a:lnTo>
                    <a:lnTo>
                      <a:pt x="3875" y="2510"/>
                    </a:lnTo>
                    <a:lnTo>
                      <a:pt x="3574" y="2203"/>
                    </a:lnTo>
                    <a:lnTo>
                      <a:pt x="3497" y="2244"/>
                    </a:lnTo>
                    <a:lnTo>
                      <a:pt x="3421" y="2356"/>
                    </a:lnTo>
                    <a:lnTo>
                      <a:pt x="3343" y="2434"/>
                    </a:lnTo>
                    <a:lnTo>
                      <a:pt x="3077" y="2280"/>
                    </a:lnTo>
                    <a:lnTo>
                      <a:pt x="3077" y="2203"/>
                    </a:lnTo>
                    <a:lnTo>
                      <a:pt x="2853" y="2280"/>
                    </a:lnTo>
                    <a:lnTo>
                      <a:pt x="2777" y="1902"/>
                    </a:lnTo>
                    <a:lnTo>
                      <a:pt x="2587" y="1063"/>
                    </a:lnTo>
                    <a:lnTo>
                      <a:pt x="2434" y="495"/>
                    </a:lnTo>
                    <a:lnTo>
                      <a:pt x="2356" y="230"/>
                    </a:lnTo>
                    <a:lnTo>
                      <a:pt x="2133" y="117"/>
                    </a:lnTo>
                    <a:lnTo>
                      <a:pt x="2014" y="188"/>
                    </a:lnTo>
                    <a:lnTo>
                      <a:pt x="1636" y="117"/>
                    </a:lnTo>
                    <a:lnTo>
                      <a:pt x="1517" y="153"/>
                    </a:lnTo>
                    <a:lnTo>
                      <a:pt x="1412" y="117"/>
                    </a:lnTo>
                    <a:lnTo>
                      <a:pt x="1412" y="76"/>
                    </a:lnTo>
                    <a:lnTo>
                      <a:pt x="1063" y="0"/>
                    </a:lnTo>
                    <a:lnTo>
                      <a:pt x="1027" y="76"/>
                    </a:lnTo>
                    <a:lnTo>
                      <a:pt x="839" y="76"/>
                    </a:lnTo>
                    <a:lnTo>
                      <a:pt x="685" y="188"/>
                    </a:lnTo>
                    <a:lnTo>
                      <a:pt x="573" y="307"/>
                    </a:lnTo>
                    <a:lnTo>
                      <a:pt x="531" y="419"/>
                    </a:lnTo>
                    <a:lnTo>
                      <a:pt x="454" y="495"/>
                    </a:lnTo>
                    <a:lnTo>
                      <a:pt x="307" y="495"/>
                    </a:lnTo>
                    <a:lnTo>
                      <a:pt x="230" y="608"/>
                    </a:lnTo>
                  </a:path>
                </a:pathLst>
              </a:custGeom>
              <a:solidFill>
                <a:srgbClr val="DA9694"/>
              </a:solidFill>
              <a:ln w="1270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defTabSz="816356">
                  <a:defRPr/>
                </a:pPr>
                <a:r>
                  <a:rPr lang="en-US" b="1" kern="0">
                    <a:cs typeface="Arial" pitchFamily="34" charset="0"/>
                  </a:rPr>
                  <a:t>    AK </a:t>
                </a:r>
              </a:p>
              <a:p>
                <a:pPr defTabSz="816356">
                  <a:defRPr/>
                </a:pPr>
                <a:r>
                  <a:rPr lang="en-US" b="1" kern="0">
                    <a:cs typeface="Arial" pitchFamily="34" charset="0"/>
                  </a:rPr>
                  <a:t>   0.02%</a:t>
                </a:r>
              </a:p>
              <a:p>
                <a:pPr algn="ctr" defTabSz="816356">
                  <a:defRPr/>
                </a:pPr>
                <a:endParaRPr lang="en-US" b="1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108" name="Group 162">
                <a:extLst>
                  <a:ext uri="{FF2B5EF4-FFF2-40B4-BE49-F238E27FC236}">
                    <a16:creationId xmlns:a16="http://schemas.microsoft.com/office/drawing/2014/main" id="{45885196-2EF7-4193-FC21-9DF274E73C79}"/>
                  </a:ext>
                </a:extLst>
              </p:cNvPr>
              <p:cNvGrpSpPr/>
              <p:nvPr/>
            </p:nvGrpSpPr>
            <p:grpSpPr>
              <a:xfrm>
                <a:off x="-377855" y="7838186"/>
                <a:ext cx="912028" cy="235869"/>
                <a:chOff x="-377855" y="7838186"/>
                <a:chExt cx="912028" cy="235869"/>
              </a:xfrm>
              <a:grpFill/>
            </p:grpSpPr>
            <p:sp>
              <p:nvSpPr>
                <p:cNvPr id="109" name="Freeform 120">
                  <a:extLst>
                    <a:ext uri="{FF2B5EF4-FFF2-40B4-BE49-F238E27FC236}">
                      <a16:creationId xmlns:a16="http://schemas.microsoft.com/office/drawing/2014/main" id="{732230E3-413A-0158-A255-9AFA09569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956" y="7847620"/>
                  <a:ext cx="113217" cy="75478"/>
                </a:xfrm>
                <a:custGeom>
                  <a:avLst/>
                  <a:gdLst/>
                  <a:ahLst/>
                  <a:cxnLst>
                    <a:cxn ang="0">
                      <a:pos x="187" y="8"/>
                    </a:cxn>
                    <a:cxn ang="0">
                      <a:pos x="157" y="6"/>
                    </a:cxn>
                    <a:cxn ang="0">
                      <a:pos x="126" y="5"/>
                    </a:cxn>
                    <a:cxn ang="0">
                      <a:pos x="104" y="6"/>
                    </a:cxn>
                    <a:cxn ang="0">
                      <a:pos x="89" y="9"/>
                    </a:cxn>
                    <a:cxn ang="0">
                      <a:pos x="77" y="17"/>
                    </a:cxn>
                    <a:cxn ang="0">
                      <a:pos x="72" y="28"/>
                    </a:cxn>
                    <a:cxn ang="0">
                      <a:pos x="73" y="47"/>
                    </a:cxn>
                    <a:cxn ang="0">
                      <a:pos x="69" y="57"/>
                    </a:cxn>
                    <a:cxn ang="0">
                      <a:pos x="57" y="56"/>
                    </a:cxn>
                    <a:cxn ang="0">
                      <a:pos x="45" y="61"/>
                    </a:cxn>
                    <a:cxn ang="0">
                      <a:pos x="34" y="71"/>
                    </a:cxn>
                    <a:cxn ang="0">
                      <a:pos x="26" y="90"/>
                    </a:cxn>
                    <a:cxn ang="0">
                      <a:pos x="22" y="111"/>
                    </a:cxn>
                    <a:cxn ang="0">
                      <a:pos x="16" y="114"/>
                    </a:cxn>
                    <a:cxn ang="0">
                      <a:pos x="7" y="119"/>
                    </a:cxn>
                    <a:cxn ang="0">
                      <a:pos x="1" y="124"/>
                    </a:cxn>
                    <a:cxn ang="0">
                      <a:pos x="3" y="131"/>
                    </a:cxn>
                    <a:cxn ang="0">
                      <a:pos x="6" y="132"/>
                    </a:cxn>
                    <a:cxn ang="0">
                      <a:pos x="6" y="135"/>
                    </a:cxn>
                    <a:cxn ang="0">
                      <a:pos x="12" y="137"/>
                    </a:cxn>
                    <a:cxn ang="0">
                      <a:pos x="14" y="137"/>
                    </a:cxn>
                    <a:cxn ang="0">
                      <a:pos x="12" y="139"/>
                    </a:cxn>
                    <a:cxn ang="0">
                      <a:pos x="21" y="142"/>
                    </a:cxn>
                    <a:cxn ang="0">
                      <a:pos x="36" y="141"/>
                    </a:cxn>
                    <a:cxn ang="0">
                      <a:pos x="44" y="139"/>
                    </a:cxn>
                    <a:cxn ang="0">
                      <a:pos x="56" y="128"/>
                    </a:cxn>
                    <a:cxn ang="0">
                      <a:pos x="75" y="114"/>
                    </a:cxn>
                    <a:cxn ang="0">
                      <a:pos x="105" y="95"/>
                    </a:cxn>
                    <a:cxn ang="0">
                      <a:pos x="130" y="80"/>
                    </a:cxn>
                    <a:cxn ang="0">
                      <a:pos x="142" y="72"/>
                    </a:cxn>
                    <a:cxn ang="0">
                      <a:pos x="156" y="58"/>
                    </a:cxn>
                    <a:cxn ang="0">
                      <a:pos x="174" y="45"/>
                    </a:cxn>
                    <a:cxn ang="0">
                      <a:pos x="191" y="39"/>
                    </a:cxn>
                    <a:cxn ang="0">
                      <a:pos x="205" y="33"/>
                    </a:cxn>
                    <a:cxn ang="0">
                      <a:pos x="211" y="28"/>
                    </a:cxn>
                    <a:cxn ang="0">
                      <a:pos x="215" y="21"/>
                    </a:cxn>
                    <a:cxn ang="0">
                      <a:pos x="214" y="15"/>
                    </a:cxn>
                    <a:cxn ang="0">
                      <a:pos x="212" y="8"/>
                    </a:cxn>
                    <a:cxn ang="0">
                      <a:pos x="209" y="2"/>
                    </a:cxn>
                    <a:cxn ang="0">
                      <a:pos x="205" y="1"/>
                    </a:cxn>
                    <a:cxn ang="0">
                      <a:pos x="200" y="3"/>
                    </a:cxn>
                  </a:cxnLst>
                  <a:rect l="0" t="0" r="r" b="b"/>
                  <a:pathLst>
                    <a:path w="215" h="142">
                      <a:moveTo>
                        <a:pt x="200" y="7"/>
                      </a:moveTo>
                      <a:lnTo>
                        <a:pt x="187" y="8"/>
                      </a:lnTo>
                      <a:lnTo>
                        <a:pt x="173" y="7"/>
                      </a:lnTo>
                      <a:lnTo>
                        <a:pt x="157" y="6"/>
                      </a:lnTo>
                      <a:lnTo>
                        <a:pt x="142" y="5"/>
                      </a:lnTo>
                      <a:lnTo>
                        <a:pt x="126" y="5"/>
                      </a:lnTo>
                      <a:lnTo>
                        <a:pt x="110" y="5"/>
                      </a:lnTo>
                      <a:lnTo>
                        <a:pt x="104" y="6"/>
                      </a:lnTo>
                      <a:lnTo>
                        <a:pt x="96" y="7"/>
                      </a:lnTo>
                      <a:lnTo>
                        <a:pt x="89" y="9"/>
                      </a:lnTo>
                      <a:lnTo>
                        <a:pt x="83" y="12"/>
                      </a:lnTo>
                      <a:lnTo>
                        <a:pt x="77" y="17"/>
                      </a:lnTo>
                      <a:lnTo>
                        <a:pt x="73" y="22"/>
                      </a:lnTo>
                      <a:lnTo>
                        <a:pt x="72" y="28"/>
                      </a:lnTo>
                      <a:lnTo>
                        <a:pt x="71" y="33"/>
                      </a:lnTo>
                      <a:lnTo>
                        <a:pt x="73" y="47"/>
                      </a:lnTo>
                      <a:lnTo>
                        <a:pt x="76" y="60"/>
                      </a:lnTo>
                      <a:lnTo>
                        <a:pt x="69" y="57"/>
                      </a:lnTo>
                      <a:lnTo>
                        <a:pt x="63" y="54"/>
                      </a:lnTo>
                      <a:lnTo>
                        <a:pt x="57" y="56"/>
                      </a:lnTo>
                      <a:lnTo>
                        <a:pt x="51" y="58"/>
                      </a:lnTo>
                      <a:lnTo>
                        <a:pt x="45" y="61"/>
                      </a:lnTo>
                      <a:lnTo>
                        <a:pt x="40" y="66"/>
                      </a:lnTo>
                      <a:lnTo>
                        <a:pt x="34" y="71"/>
                      </a:lnTo>
                      <a:lnTo>
                        <a:pt x="30" y="78"/>
                      </a:lnTo>
                      <a:lnTo>
                        <a:pt x="26" y="90"/>
                      </a:lnTo>
                      <a:lnTo>
                        <a:pt x="23" y="107"/>
                      </a:lnTo>
                      <a:lnTo>
                        <a:pt x="22" y="111"/>
                      </a:lnTo>
                      <a:lnTo>
                        <a:pt x="20" y="113"/>
                      </a:lnTo>
                      <a:lnTo>
                        <a:pt x="16" y="114"/>
                      </a:lnTo>
                      <a:lnTo>
                        <a:pt x="12" y="117"/>
                      </a:lnTo>
                      <a:lnTo>
                        <a:pt x="7" y="119"/>
                      </a:lnTo>
                      <a:lnTo>
                        <a:pt x="3" y="121"/>
                      </a:lnTo>
                      <a:lnTo>
                        <a:pt x="1" y="124"/>
                      </a:lnTo>
                      <a:lnTo>
                        <a:pt x="0" y="131"/>
                      </a:lnTo>
                      <a:lnTo>
                        <a:pt x="3" y="131"/>
                      </a:lnTo>
                      <a:lnTo>
                        <a:pt x="5" y="131"/>
                      </a:lnTo>
                      <a:lnTo>
                        <a:pt x="6" y="132"/>
                      </a:lnTo>
                      <a:lnTo>
                        <a:pt x="7" y="133"/>
                      </a:lnTo>
                      <a:lnTo>
                        <a:pt x="6" y="135"/>
                      </a:lnTo>
                      <a:lnTo>
                        <a:pt x="5" y="137"/>
                      </a:lnTo>
                      <a:lnTo>
                        <a:pt x="12" y="137"/>
                      </a:lnTo>
                      <a:lnTo>
                        <a:pt x="17" y="137"/>
                      </a:lnTo>
                      <a:lnTo>
                        <a:pt x="14" y="137"/>
                      </a:lnTo>
                      <a:lnTo>
                        <a:pt x="12" y="138"/>
                      </a:lnTo>
                      <a:lnTo>
                        <a:pt x="12" y="139"/>
                      </a:lnTo>
                      <a:lnTo>
                        <a:pt x="12" y="142"/>
                      </a:lnTo>
                      <a:lnTo>
                        <a:pt x="21" y="142"/>
                      </a:lnTo>
                      <a:lnTo>
                        <a:pt x="32" y="142"/>
                      </a:lnTo>
                      <a:lnTo>
                        <a:pt x="36" y="141"/>
                      </a:lnTo>
                      <a:lnTo>
                        <a:pt x="41" y="140"/>
                      </a:lnTo>
                      <a:lnTo>
                        <a:pt x="44" y="139"/>
                      </a:lnTo>
                      <a:lnTo>
                        <a:pt x="47" y="137"/>
                      </a:lnTo>
                      <a:lnTo>
                        <a:pt x="56" y="128"/>
                      </a:lnTo>
                      <a:lnTo>
                        <a:pt x="66" y="121"/>
                      </a:lnTo>
                      <a:lnTo>
                        <a:pt x="75" y="114"/>
                      </a:lnTo>
                      <a:lnTo>
                        <a:pt x="85" y="108"/>
                      </a:lnTo>
                      <a:lnTo>
                        <a:pt x="105" y="95"/>
                      </a:lnTo>
                      <a:lnTo>
                        <a:pt x="124" y="83"/>
                      </a:lnTo>
                      <a:lnTo>
                        <a:pt x="130" y="80"/>
                      </a:lnTo>
                      <a:lnTo>
                        <a:pt x="136" y="77"/>
                      </a:lnTo>
                      <a:lnTo>
                        <a:pt x="142" y="72"/>
                      </a:lnTo>
                      <a:lnTo>
                        <a:pt x="147" y="68"/>
                      </a:lnTo>
                      <a:lnTo>
                        <a:pt x="156" y="58"/>
                      </a:lnTo>
                      <a:lnTo>
                        <a:pt x="165" y="48"/>
                      </a:lnTo>
                      <a:lnTo>
                        <a:pt x="174" y="45"/>
                      </a:lnTo>
                      <a:lnTo>
                        <a:pt x="183" y="42"/>
                      </a:lnTo>
                      <a:lnTo>
                        <a:pt x="191" y="39"/>
                      </a:lnTo>
                      <a:lnTo>
                        <a:pt x="200" y="36"/>
                      </a:lnTo>
                      <a:lnTo>
                        <a:pt x="205" y="33"/>
                      </a:lnTo>
                      <a:lnTo>
                        <a:pt x="208" y="30"/>
                      </a:lnTo>
                      <a:lnTo>
                        <a:pt x="211" y="28"/>
                      </a:lnTo>
                      <a:lnTo>
                        <a:pt x="214" y="25"/>
                      </a:lnTo>
                      <a:lnTo>
                        <a:pt x="215" y="21"/>
                      </a:lnTo>
                      <a:lnTo>
                        <a:pt x="215" y="18"/>
                      </a:lnTo>
                      <a:lnTo>
                        <a:pt x="214" y="15"/>
                      </a:lnTo>
                      <a:lnTo>
                        <a:pt x="212" y="12"/>
                      </a:lnTo>
                      <a:lnTo>
                        <a:pt x="212" y="8"/>
                      </a:lnTo>
                      <a:lnTo>
                        <a:pt x="211" y="5"/>
                      </a:lnTo>
                      <a:lnTo>
                        <a:pt x="209" y="2"/>
                      </a:lnTo>
                      <a:lnTo>
                        <a:pt x="207" y="1"/>
                      </a:lnTo>
                      <a:lnTo>
                        <a:pt x="205" y="1"/>
                      </a:lnTo>
                      <a:lnTo>
                        <a:pt x="200" y="0"/>
                      </a:lnTo>
                      <a:lnTo>
                        <a:pt x="200" y="3"/>
                      </a:lnTo>
                      <a:lnTo>
                        <a:pt x="200" y="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" name="Freeform 122">
                  <a:extLst>
                    <a:ext uri="{FF2B5EF4-FFF2-40B4-BE49-F238E27FC236}">
                      <a16:creationId xmlns:a16="http://schemas.microsoft.com/office/drawing/2014/main" id="{08E4571A-5A64-52C7-C741-FF2B3B026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73" y="7891649"/>
                  <a:ext cx="100638" cy="75478"/>
                </a:xfrm>
                <a:custGeom>
                  <a:avLst/>
                  <a:gdLst/>
                  <a:ahLst/>
                  <a:cxnLst>
                    <a:cxn ang="0">
                      <a:pos x="178" y="44"/>
                    </a:cxn>
                    <a:cxn ang="0">
                      <a:pos x="187" y="31"/>
                    </a:cxn>
                    <a:cxn ang="0">
                      <a:pos x="192" y="17"/>
                    </a:cxn>
                    <a:cxn ang="0">
                      <a:pos x="191" y="8"/>
                    </a:cxn>
                    <a:cxn ang="0">
                      <a:pos x="188" y="3"/>
                    </a:cxn>
                    <a:cxn ang="0">
                      <a:pos x="178" y="0"/>
                    </a:cxn>
                    <a:cxn ang="0">
                      <a:pos x="166" y="0"/>
                    </a:cxn>
                    <a:cxn ang="0">
                      <a:pos x="153" y="2"/>
                    </a:cxn>
                    <a:cxn ang="0">
                      <a:pos x="142" y="7"/>
                    </a:cxn>
                    <a:cxn ang="0">
                      <a:pos x="127" y="17"/>
                    </a:cxn>
                    <a:cxn ang="0">
                      <a:pos x="109" y="34"/>
                    </a:cxn>
                    <a:cxn ang="0">
                      <a:pos x="99" y="49"/>
                    </a:cxn>
                    <a:cxn ang="0">
                      <a:pos x="97" y="64"/>
                    </a:cxn>
                    <a:cxn ang="0">
                      <a:pos x="91" y="78"/>
                    </a:cxn>
                    <a:cxn ang="0">
                      <a:pos x="80" y="87"/>
                    </a:cxn>
                    <a:cxn ang="0">
                      <a:pos x="68" y="94"/>
                    </a:cxn>
                    <a:cxn ang="0">
                      <a:pos x="57" y="97"/>
                    </a:cxn>
                    <a:cxn ang="0">
                      <a:pos x="44" y="99"/>
                    </a:cxn>
                    <a:cxn ang="0">
                      <a:pos x="35" y="105"/>
                    </a:cxn>
                    <a:cxn ang="0">
                      <a:pos x="27" y="115"/>
                    </a:cxn>
                    <a:cxn ang="0">
                      <a:pos x="14" y="125"/>
                    </a:cxn>
                    <a:cxn ang="0">
                      <a:pos x="3" y="132"/>
                    </a:cxn>
                    <a:cxn ang="0">
                      <a:pos x="0" y="135"/>
                    </a:cxn>
                    <a:cxn ang="0">
                      <a:pos x="5" y="142"/>
                    </a:cxn>
                    <a:cxn ang="0">
                      <a:pos x="13" y="145"/>
                    </a:cxn>
                    <a:cxn ang="0">
                      <a:pos x="20" y="144"/>
                    </a:cxn>
                    <a:cxn ang="0">
                      <a:pos x="28" y="140"/>
                    </a:cxn>
                    <a:cxn ang="0">
                      <a:pos x="38" y="135"/>
                    </a:cxn>
                    <a:cxn ang="0">
                      <a:pos x="49" y="128"/>
                    </a:cxn>
                    <a:cxn ang="0">
                      <a:pos x="64" y="115"/>
                    </a:cxn>
                    <a:cxn ang="0">
                      <a:pos x="89" y="101"/>
                    </a:cxn>
                    <a:cxn ang="0">
                      <a:pos x="112" y="93"/>
                    </a:cxn>
                    <a:cxn ang="0">
                      <a:pos x="129" y="85"/>
                    </a:cxn>
                    <a:cxn ang="0">
                      <a:pos x="143" y="77"/>
                    </a:cxn>
                    <a:cxn ang="0">
                      <a:pos x="153" y="69"/>
                    </a:cxn>
                    <a:cxn ang="0">
                      <a:pos x="162" y="60"/>
                    </a:cxn>
                    <a:cxn ang="0">
                      <a:pos x="173" y="52"/>
                    </a:cxn>
                    <a:cxn ang="0">
                      <a:pos x="176" y="50"/>
                    </a:cxn>
                  </a:cxnLst>
                  <a:rect l="0" t="0" r="r" b="b"/>
                  <a:pathLst>
                    <a:path w="192" h="145">
                      <a:moveTo>
                        <a:pt x="173" y="50"/>
                      </a:moveTo>
                      <a:lnTo>
                        <a:pt x="178" y="44"/>
                      </a:lnTo>
                      <a:lnTo>
                        <a:pt x="182" y="38"/>
                      </a:lnTo>
                      <a:lnTo>
                        <a:pt x="187" y="31"/>
                      </a:lnTo>
                      <a:lnTo>
                        <a:pt x="190" y="23"/>
                      </a:lnTo>
                      <a:lnTo>
                        <a:pt x="192" y="17"/>
                      </a:lnTo>
                      <a:lnTo>
                        <a:pt x="192" y="10"/>
                      </a:lnTo>
                      <a:lnTo>
                        <a:pt x="191" y="8"/>
                      </a:lnTo>
                      <a:lnTo>
                        <a:pt x="190" y="6"/>
                      </a:lnTo>
                      <a:lnTo>
                        <a:pt x="188" y="3"/>
                      </a:lnTo>
                      <a:lnTo>
                        <a:pt x="184" y="2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3" y="2"/>
                      </a:lnTo>
                      <a:lnTo>
                        <a:pt x="148" y="3"/>
                      </a:lnTo>
                      <a:lnTo>
                        <a:pt x="142" y="7"/>
                      </a:lnTo>
                      <a:lnTo>
                        <a:pt x="137" y="10"/>
                      </a:lnTo>
                      <a:lnTo>
                        <a:pt x="127" y="17"/>
                      </a:lnTo>
                      <a:lnTo>
                        <a:pt x="118" y="26"/>
                      </a:lnTo>
                      <a:lnTo>
                        <a:pt x="109" y="34"/>
                      </a:lnTo>
                      <a:lnTo>
                        <a:pt x="102" y="43"/>
                      </a:lnTo>
                      <a:lnTo>
                        <a:pt x="99" y="49"/>
                      </a:lnTo>
                      <a:lnTo>
                        <a:pt x="97" y="57"/>
                      </a:lnTo>
                      <a:lnTo>
                        <a:pt x="97" y="64"/>
                      </a:lnTo>
                      <a:lnTo>
                        <a:pt x="96" y="73"/>
                      </a:lnTo>
                      <a:lnTo>
                        <a:pt x="91" y="78"/>
                      </a:lnTo>
                      <a:lnTo>
                        <a:pt x="87" y="82"/>
                      </a:lnTo>
                      <a:lnTo>
                        <a:pt x="80" y="87"/>
                      </a:lnTo>
                      <a:lnTo>
                        <a:pt x="72" y="91"/>
                      </a:lnTo>
                      <a:lnTo>
                        <a:pt x="68" y="94"/>
                      </a:lnTo>
                      <a:lnTo>
                        <a:pt x="62" y="97"/>
                      </a:lnTo>
                      <a:lnTo>
                        <a:pt x="57" y="97"/>
                      </a:lnTo>
                      <a:lnTo>
                        <a:pt x="49" y="97"/>
                      </a:lnTo>
                      <a:lnTo>
                        <a:pt x="44" y="99"/>
                      </a:lnTo>
                      <a:lnTo>
                        <a:pt x="38" y="102"/>
                      </a:lnTo>
                      <a:lnTo>
                        <a:pt x="35" y="105"/>
                      </a:lnTo>
                      <a:lnTo>
                        <a:pt x="33" y="109"/>
                      </a:lnTo>
                      <a:lnTo>
                        <a:pt x="27" y="115"/>
                      </a:lnTo>
                      <a:lnTo>
                        <a:pt x="19" y="120"/>
                      </a:lnTo>
                      <a:lnTo>
                        <a:pt x="14" y="125"/>
                      </a:lnTo>
                      <a:lnTo>
                        <a:pt x="6" y="129"/>
                      </a:lnTo>
                      <a:lnTo>
                        <a:pt x="3" y="132"/>
                      </a:lnTo>
                      <a:lnTo>
                        <a:pt x="2" y="134"/>
                      </a:lnTo>
                      <a:lnTo>
                        <a:pt x="0" y="135"/>
                      </a:lnTo>
                      <a:lnTo>
                        <a:pt x="2" y="138"/>
                      </a:lnTo>
                      <a:lnTo>
                        <a:pt x="5" y="142"/>
                      </a:lnTo>
                      <a:lnTo>
                        <a:pt x="8" y="144"/>
                      </a:lnTo>
                      <a:lnTo>
                        <a:pt x="13" y="145"/>
                      </a:lnTo>
                      <a:lnTo>
                        <a:pt x="17" y="144"/>
                      </a:lnTo>
                      <a:lnTo>
                        <a:pt x="20" y="144"/>
                      </a:lnTo>
                      <a:lnTo>
                        <a:pt x="25" y="142"/>
                      </a:lnTo>
                      <a:lnTo>
                        <a:pt x="28" y="140"/>
                      </a:lnTo>
                      <a:lnTo>
                        <a:pt x="31" y="138"/>
                      </a:lnTo>
                      <a:lnTo>
                        <a:pt x="38" y="135"/>
                      </a:lnTo>
                      <a:lnTo>
                        <a:pt x="44" y="132"/>
                      </a:lnTo>
                      <a:lnTo>
                        <a:pt x="49" y="128"/>
                      </a:lnTo>
                      <a:lnTo>
                        <a:pt x="55" y="123"/>
                      </a:lnTo>
                      <a:lnTo>
                        <a:pt x="64" y="115"/>
                      </a:lnTo>
                      <a:lnTo>
                        <a:pt x="72" y="109"/>
                      </a:lnTo>
                      <a:lnTo>
                        <a:pt x="89" y="101"/>
                      </a:lnTo>
                      <a:lnTo>
                        <a:pt x="105" y="97"/>
                      </a:lnTo>
                      <a:lnTo>
                        <a:pt x="112" y="93"/>
                      </a:lnTo>
                      <a:lnTo>
                        <a:pt x="121" y="90"/>
                      </a:lnTo>
                      <a:lnTo>
                        <a:pt x="129" y="85"/>
                      </a:lnTo>
                      <a:lnTo>
                        <a:pt x="138" y="79"/>
                      </a:lnTo>
                      <a:lnTo>
                        <a:pt x="143" y="77"/>
                      </a:lnTo>
                      <a:lnTo>
                        <a:pt x="149" y="73"/>
                      </a:lnTo>
                      <a:lnTo>
                        <a:pt x="153" y="69"/>
                      </a:lnTo>
                      <a:lnTo>
                        <a:pt x="158" y="64"/>
                      </a:lnTo>
                      <a:lnTo>
                        <a:pt x="162" y="60"/>
                      </a:lnTo>
                      <a:lnTo>
                        <a:pt x="168" y="56"/>
                      </a:lnTo>
                      <a:lnTo>
                        <a:pt x="173" y="52"/>
                      </a:lnTo>
                      <a:lnTo>
                        <a:pt x="179" y="50"/>
                      </a:lnTo>
                      <a:lnTo>
                        <a:pt x="176" y="50"/>
                      </a:lnTo>
                      <a:lnTo>
                        <a:pt x="173" y="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1" name="Freeform 123">
                  <a:extLst>
                    <a:ext uri="{FF2B5EF4-FFF2-40B4-BE49-F238E27FC236}">
                      <a16:creationId xmlns:a16="http://schemas.microsoft.com/office/drawing/2014/main" id="{2D8A181C-27FE-C532-1D2E-54833B0AD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73" y="7891649"/>
                  <a:ext cx="100638" cy="75478"/>
                </a:xfrm>
                <a:custGeom>
                  <a:avLst/>
                  <a:gdLst/>
                  <a:ahLst/>
                  <a:cxnLst>
                    <a:cxn ang="0">
                      <a:pos x="178" y="44"/>
                    </a:cxn>
                    <a:cxn ang="0">
                      <a:pos x="187" y="31"/>
                    </a:cxn>
                    <a:cxn ang="0">
                      <a:pos x="192" y="17"/>
                    </a:cxn>
                    <a:cxn ang="0">
                      <a:pos x="191" y="8"/>
                    </a:cxn>
                    <a:cxn ang="0">
                      <a:pos x="188" y="3"/>
                    </a:cxn>
                    <a:cxn ang="0">
                      <a:pos x="178" y="0"/>
                    </a:cxn>
                    <a:cxn ang="0">
                      <a:pos x="166" y="0"/>
                    </a:cxn>
                    <a:cxn ang="0">
                      <a:pos x="153" y="2"/>
                    </a:cxn>
                    <a:cxn ang="0">
                      <a:pos x="142" y="7"/>
                    </a:cxn>
                    <a:cxn ang="0">
                      <a:pos x="127" y="17"/>
                    </a:cxn>
                    <a:cxn ang="0">
                      <a:pos x="109" y="34"/>
                    </a:cxn>
                    <a:cxn ang="0">
                      <a:pos x="99" y="49"/>
                    </a:cxn>
                    <a:cxn ang="0">
                      <a:pos x="97" y="64"/>
                    </a:cxn>
                    <a:cxn ang="0">
                      <a:pos x="91" y="78"/>
                    </a:cxn>
                    <a:cxn ang="0">
                      <a:pos x="80" y="87"/>
                    </a:cxn>
                    <a:cxn ang="0">
                      <a:pos x="68" y="94"/>
                    </a:cxn>
                    <a:cxn ang="0">
                      <a:pos x="57" y="97"/>
                    </a:cxn>
                    <a:cxn ang="0">
                      <a:pos x="44" y="99"/>
                    </a:cxn>
                    <a:cxn ang="0">
                      <a:pos x="35" y="105"/>
                    </a:cxn>
                    <a:cxn ang="0">
                      <a:pos x="27" y="115"/>
                    </a:cxn>
                    <a:cxn ang="0">
                      <a:pos x="14" y="125"/>
                    </a:cxn>
                    <a:cxn ang="0">
                      <a:pos x="3" y="132"/>
                    </a:cxn>
                    <a:cxn ang="0">
                      <a:pos x="0" y="135"/>
                    </a:cxn>
                    <a:cxn ang="0">
                      <a:pos x="5" y="142"/>
                    </a:cxn>
                    <a:cxn ang="0">
                      <a:pos x="13" y="145"/>
                    </a:cxn>
                    <a:cxn ang="0">
                      <a:pos x="20" y="144"/>
                    </a:cxn>
                    <a:cxn ang="0">
                      <a:pos x="28" y="140"/>
                    </a:cxn>
                    <a:cxn ang="0">
                      <a:pos x="38" y="135"/>
                    </a:cxn>
                    <a:cxn ang="0">
                      <a:pos x="49" y="128"/>
                    </a:cxn>
                    <a:cxn ang="0">
                      <a:pos x="64" y="115"/>
                    </a:cxn>
                    <a:cxn ang="0">
                      <a:pos x="89" y="101"/>
                    </a:cxn>
                    <a:cxn ang="0">
                      <a:pos x="112" y="93"/>
                    </a:cxn>
                    <a:cxn ang="0">
                      <a:pos x="129" y="85"/>
                    </a:cxn>
                    <a:cxn ang="0">
                      <a:pos x="143" y="77"/>
                    </a:cxn>
                    <a:cxn ang="0">
                      <a:pos x="153" y="69"/>
                    </a:cxn>
                    <a:cxn ang="0">
                      <a:pos x="162" y="60"/>
                    </a:cxn>
                    <a:cxn ang="0">
                      <a:pos x="173" y="52"/>
                    </a:cxn>
                    <a:cxn ang="0">
                      <a:pos x="176" y="50"/>
                    </a:cxn>
                  </a:cxnLst>
                  <a:rect l="0" t="0" r="r" b="b"/>
                  <a:pathLst>
                    <a:path w="192" h="145">
                      <a:moveTo>
                        <a:pt x="173" y="50"/>
                      </a:moveTo>
                      <a:lnTo>
                        <a:pt x="178" y="44"/>
                      </a:lnTo>
                      <a:lnTo>
                        <a:pt x="182" y="38"/>
                      </a:lnTo>
                      <a:lnTo>
                        <a:pt x="187" y="31"/>
                      </a:lnTo>
                      <a:lnTo>
                        <a:pt x="190" y="23"/>
                      </a:lnTo>
                      <a:lnTo>
                        <a:pt x="192" y="17"/>
                      </a:lnTo>
                      <a:lnTo>
                        <a:pt x="192" y="10"/>
                      </a:lnTo>
                      <a:lnTo>
                        <a:pt x="191" y="8"/>
                      </a:lnTo>
                      <a:lnTo>
                        <a:pt x="190" y="6"/>
                      </a:lnTo>
                      <a:lnTo>
                        <a:pt x="188" y="3"/>
                      </a:lnTo>
                      <a:lnTo>
                        <a:pt x="184" y="2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3" y="2"/>
                      </a:lnTo>
                      <a:lnTo>
                        <a:pt x="148" y="3"/>
                      </a:lnTo>
                      <a:lnTo>
                        <a:pt x="142" y="7"/>
                      </a:lnTo>
                      <a:lnTo>
                        <a:pt x="137" y="10"/>
                      </a:lnTo>
                      <a:lnTo>
                        <a:pt x="127" y="17"/>
                      </a:lnTo>
                      <a:lnTo>
                        <a:pt x="118" y="26"/>
                      </a:lnTo>
                      <a:lnTo>
                        <a:pt x="109" y="34"/>
                      </a:lnTo>
                      <a:lnTo>
                        <a:pt x="102" y="43"/>
                      </a:lnTo>
                      <a:lnTo>
                        <a:pt x="99" y="49"/>
                      </a:lnTo>
                      <a:lnTo>
                        <a:pt x="97" y="57"/>
                      </a:lnTo>
                      <a:lnTo>
                        <a:pt x="97" y="64"/>
                      </a:lnTo>
                      <a:lnTo>
                        <a:pt x="96" y="73"/>
                      </a:lnTo>
                      <a:lnTo>
                        <a:pt x="91" y="78"/>
                      </a:lnTo>
                      <a:lnTo>
                        <a:pt x="87" y="82"/>
                      </a:lnTo>
                      <a:lnTo>
                        <a:pt x="80" y="87"/>
                      </a:lnTo>
                      <a:lnTo>
                        <a:pt x="72" y="91"/>
                      </a:lnTo>
                      <a:lnTo>
                        <a:pt x="68" y="94"/>
                      </a:lnTo>
                      <a:lnTo>
                        <a:pt x="62" y="97"/>
                      </a:lnTo>
                      <a:lnTo>
                        <a:pt x="57" y="97"/>
                      </a:lnTo>
                      <a:lnTo>
                        <a:pt x="49" y="97"/>
                      </a:lnTo>
                      <a:lnTo>
                        <a:pt x="44" y="99"/>
                      </a:lnTo>
                      <a:lnTo>
                        <a:pt x="38" y="102"/>
                      </a:lnTo>
                      <a:lnTo>
                        <a:pt x="35" y="105"/>
                      </a:lnTo>
                      <a:lnTo>
                        <a:pt x="33" y="109"/>
                      </a:lnTo>
                      <a:lnTo>
                        <a:pt x="27" y="115"/>
                      </a:lnTo>
                      <a:lnTo>
                        <a:pt x="19" y="120"/>
                      </a:lnTo>
                      <a:lnTo>
                        <a:pt x="14" y="125"/>
                      </a:lnTo>
                      <a:lnTo>
                        <a:pt x="6" y="129"/>
                      </a:lnTo>
                      <a:lnTo>
                        <a:pt x="3" y="132"/>
                      </a:lnTo>
                      <a:lnTo>
                        <a:pt x="2" y="134"/>
                      </a:lnTo>
                      <a:lnTo>
                        <a:pt x="0" y="135"/>
                      </a:lnTo>
                      <a:lnTo>
                        <a:pt x="2" y="138"/>
                      </a:lnTo>
                      <a:lnTo>
                        <a:pt x="5" y="142"/>
                      </a:lnTo>
                      <a:lnTo>
                        <a:pt x="8" y="144"/>
                      </a:lnTo>
                      <a:lnTo>
                        <a:pt x="13" y="145"/>
                      </a:lnTo>
                      <a:lnTo>
                        <a:pt x="17" y="144"/>
                      </a:lnTo>
                      <a:lnTo>
                        <a:pt x="20" y="144"/>
                      </a:lnTo>
                      <a:lnTo>
                        <a:pt x="25" y="142"/>
                      </a:lnTo>
                      <a:lnTo>
                        <a:pt x="28" y="140"/>
                      </a:lnTo>
                      <a:lnTo>
                        <a:pt x="31" y="138"/>
                      </a:lnTo>
                      <a:lnTo>
                        <a:pt x="38" y="135"/>
                      </a:lnTo>
                      <a:lnTo>
                        <a:pt x="44" y="132"/>
                      </a:lnTo>
                      <a:lnTo>
                        <a:pt x="49" y="128"/>
                      </a:lnTo>
                      <a:lnTo>
                        <a:pt x="55" y="123"/>
                      </a:lnTo>
                      <a:lnTo>
                        <a:pt x="64" y="115"/>
                      </a:lnTo>
                      <a:lnTo>
                        <a:pt x="72" y="109"/>
                      </a:lnTo>
                      <a:lnTo>
                        <a:pt x="89" y="101"/>
                      </a:lnTo>
                      <a:lnTo>
                        <a:pt x="105" y="97"/>
                      </a:lnTo>
                      <a:lnTo>
                        <a:pt x="112" y="93"/>
                      </a:lnTo>
                      <a:lnTo>
                        <a:pt x="121" y="90"/>
                      </a:lnTo>
                      <a:lnTo>
                        <a:pt x="129" y="85"/>
                      </a:lnTo>
                      <a:lnTo>
                        <a:pt x="138" y="79"/>
                      </a:lnTo>
                      <a:lnTo>
                        <a:pt x="143" y="77"/>
                      </a:lnTo>
                      <a:lnTo>
                        <a:pt x="149" y="73"/>
                      </a:lnTo>
                      <a:lnTo>
                        <a:pt x="153" y="69"/>
                      </a:lnTo>
                      <a:lnTo>
                        <a:pt x="158" y="64"/>
                      </a:lnTo>
                      <a:lnTo>
                        <a:pt x="162" y="60"/>
                      </a:lnTo>
                      <a:lnTo>
                        <a:pt x="168" y="56"/>
                      </a:lnTo>
                      <a:lnTo>
                        <a:pt x="173" y="52"/>
                      </a:lnTo>
                      <a:lnTo>
                        <a:pt x="179" y="50"/>
                      </a:lnTo>
                      <a:lnTo>
                        <a:pt x="176" y="50"/>
                      </a:lnTo>
                      <a:lnTo>
                        <a:pt x="173" y="5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Freeform 124">
                  <a:extLst>
                    <a:ext uri="{FF2B5EF4-FFF2-40B4-BE49-F238E27FC236}">
                      <a16:creationId xmlns:a16="http://schemas.microsoft.com/office/drawing/2014/main" id="{E2EB9845-8C5E-3E33-7078-11169A817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89" y="7973417"/>
                  <a:ext cx="22014" cy="94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5" y="2"/>
                    </a:cxn>
                    <a:cxn ang="0">
                      <a:pos x="14" y="4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26" y="18"/>
                    </a:cxn>
                    <a:cxn ang="0">
                      <a:pos x="32" y="18"/>
                    </a:cxn>
                    <a:cxn ang="0">
                      <a:pos x="37" y="15"/>
                    </a:cxn>
                    <a:cxn ang="0">
                      <a:pos x="43" y="11"/>
                    </a:cxn>
                    <a:cxn ang="0">
                      <a:pos x="47" y="5"/>
                    </a:cxn>
                    <a:cxn ang="0">
                      <a:pos x="45" y="2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7" h="18">
                      <a:moveTo>
                        <a:pt x="36" y="0"/>
                      </a:moveTo>
                      <a:lnTo>
                        <a:pt x="25" y="2"/>
                      </a:lnTo>
                      <a:lnTo>
                        <a:pt x="14" y="4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3" y="18"/>
                      </a:lnTo>
                      <a:lnTo>
                        <a:pt x="26" y="18"/>
                      </a:lnTo>
                      <a:lnTo>
                        <a:pt x="32" y="18"/>
                      </a:lnTo>
                      <a:lnTo>
                        <a:pt x="37" y="15"/>
                      </a:lnTo>
                      <a:lnTo>
                        <a:pt x="43" y="11"/>
                      </a:lnTo>
                      <a:lnTo>
                        <a:pt x="47" y="5"/>
                      </a:lnTo>
                      <a:lnTo>
                        <a:pt x="45" y="2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3" name="Freeform 125">
                  <a:extLst>
                    <a:ext uri="{FF2B5EF4-FFF2-40B4-BE49-F238E27FC236}">
                      <a16:creationId xmlns:a16="http://schemas.microsoft.com/office/drawing/2014/main" id="{CDECD245-F272-8D96-D2CF-C49957696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89" y="7973417"/>
                  <a:ext cx="22014" cy="94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5" y="2"/>
                    </a:cxn>
                    <a:cxn ang="0">
                      <a:pos x="14" y="4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26" y="18"/>
                    </a:cxn>
                    <a:cxn ang="0">
                      <a:pos x="32" y="18"/>
                    </a:cxn>
                    <a:cxn ang="0">
                      <a:pos x="37" y="15"/>
                    </a:cxn>
                    <a:cxn ang="0">
                      <a:pos x="43" y="11"/>
                    </a:cxn>
                    <a:cxn ang="0">
                      <a:pos x="47" y="5"/>
                    </a:cxn>
                    <a:cxn ang="0">
                      <a:pos x="45" y="2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7" h="18">
                      <a:moveTo>
                        <a:pt x="36" y="0"/>
                      </a:moveTo>
                      <a:lnTo>
                        <a:pt x="25" y="2"/>
                      </a:lnTo>
                      <a:lnTo>
                        <a:pt x="14" y="4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3" y="18"/>
                      </a:lnTo>
                      <a:lnTo>
                        <a:pt x="26" y="18"/>
                      </a:lnTo>
                      <a:lnTo>
                        <a:pt x="32" y="18"/>
                      </a:lnTo>
                      <a:lnTo>
                        <a:pt x="37" y="15"/>
                      </a:lnTo>
                      <a:lnTo>
                        <a:pt x="43" y="11"/>
                      </a:lnTo>
                      <a:lnTo>
                        <a:pt x="47" y="5"/>
                      </a:lnTo>
                      <a:lnTo>
                        <a:pt x="45" y="2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6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4" name="Freeform 126">
                  <a:extLst>
                    <a:ext uri="{FF2B5EF4-FFF2-40B4-BE49-F238E27FC236}">
                      <a16:creationId xmlns:a16="http://schemas.microsoft.com/office/drawing/2014/main" id="{63356D50-BB62-4CBA-DACE-A67A418F4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30" y="7995432"/>
                  <a:ext cx="12580" cy="6290"/>
                </a:xfrm>
                <a:custGeom>
                  <a:avLst/>
                  <a:gdLst/>
                  <a:ahLst/>
                  <a:cxnLst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8" y="2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19" y="15"/>
                    </a:cxn>
                    <a:cxn ang="0">
                      <a:pos x="22" y="14"/>
                    </a:cxn>
                    <a:cxn ang="0">
                      <a:pos x="24" y="12"/>
                    </a:cxn>
                    <a:cxn ang="0">
                      <a:pos x="24" y="9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24" h="17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9" y="15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5" name="Freeform 127">
                  <a:extLst>
                    <a:ext uri="{FF2B5EF4-FFF2-40B4-BE49-F238E27FC236}">
                      <a16:creationId xmlns:a16="http://schemas.microsoft.com/office/drawing/2014/main" id="{CBF51142-FCF9-B6A7-B67B-F10FD5C4D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30" y="7995432"/>
                  <a:ext cx="12580" cy="6290"/>
                </a:xfrm>
                <a:custGeom>
                  <a:avLst/>
                  <a:gdLst/>
                  <a:ahLst/>
                  <a:cxnLst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8" y="2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19" y="15"/>
                    </a:cxn>
                    <a:cxn ang="0">
                      <a:pos x="22" y="14"/>
                    </a:cxn>
                    <a:cxn ang="0">
                      <a:pos x="24" y="12"/>
                    </a:cxn>
                    <a:cxn ang="0">
                      <a:pos x="24" y="9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24" h="17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9" y="15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6" name="Freeform 128">
                  <a:extLst>
                    <a:ext uri="{FF2B5EF4-FFF2-40B4-BE49-F238E27FC236}">
                      <a16:creationId xmlns:a16="http://schemas.microsoft.com/office/drawing/2014/main" id="{5C63259E-439E-A964-854E-502AC8253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71" y="8011157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7" y="5"/>
                    </a:cxn>
                    <a:cxn ang="0">
                      <a:pos x="7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7" name="Freeform 129">
                  <a:extLst>
                    <a:ext uri="{FF2B5EF4-FFF2-40B4-BE49-F238E27FC236}">
                      <a16:creationId xmlns:a16="http://schemas.microsoft.com/office/drawing/2014/main" id="{ED4C7E69-EC01-EE06-3171-02D33F238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71" y="8011157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7" y="5"/>
                    </a:cxn>
                    <a:cxn ang="0">
                      <a:pos x="7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8" name="Freeform 130">
                  <a:extLst>
                    <a:ext uri="{FF2B5EF4-FFF2-40B4-BE49-F238E27FC236}">
                      <a16:creationId xmlns:a16="http://schemas.microsoft.com/office/drawing/2014/main" id="{ADDCE033-B362-ECFB-B361-7648E352C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46" y="8017446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1" y="12"/>
                    </a:cxn>
                    <a:cxn ang="0">
                      <a:pos x="11" y="8"/>
                    </a:cxn>
                    <a:cxn ang="0">
                      <a:pos x="11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1" y="8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9" name="Freeform 131">
                  <a:extLst>
                    <a:ext uri="{FF2B5EF4-FFF2-40B4-BE49-F238E27FC236}">
                      <a16:creationId xmlns:a16="http://schemas.microsoft.com/office/drawing/2014/main" id="{18C71D6F-87FB-E58D-7562-03DE0D0D9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46" y="8017446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1" y="12"/>
                    </a:cxn>
                    <a:cxn ang="0">
                      <a:pos x="11" y="8"/>
                    </a:cxn>
                    <a:cxn ang="0">
                      <a:pos x="11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1" y="8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0" name="Freeform 132">
                  <a:extLst>
                    <a:ext uri="{FF2B5EF4-FFF2-40B4-BE49-F238E27FC236}">
                      <a16:creationId xmlns:a16="http://schemas.microsoft.com/office/drawing/2014/main" id="{1C2342BA-2307-D711-50A4-204193A10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362" y="8023736"/>
                  <a:ext cx="22014" cy="62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4" y="8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0" y="12"/>
                    </a:cxn>
                    <a:cxn ang="0">
                      <a:pos x="21" y="12"/>
                    </a:cxn>
                    <a:cxn ang="0">
                      <a:pos x="32" y="12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6"/>
                    </a:cxn>
                    <a:cxn ang="0">
                      <a:pos x="39" y="8"/>
                    </a:cxn>
                    <a:cxn ang="0">
                      <a:pos x="36" y="8"/>
                    </a:cxn>
                    <a:cxn ang="0">
                      <a:pos x="33" y="7"/>
                    </a:cxn>
                    <a:cxn ang="0">
                      <a:pos x="30" y="6"/>
                    </a:cxn>
                    <a:cxn ang="0">
                      <a:pos x="2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42" h="12">
                      <a:moveTo>
                        <a:pt x="17" y="0"/>
                      </a:move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1" y="12"/>
                      </a:lnTo>
                      <a:lnTo>
                        <a:pt x="32" y="12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6"/>
                      </a:lnTo>
                      <a:lnTo>
                        <a:pt x="39" y="8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0" y="6"/>
                      </a:lnTo>
                      <a:lnTo>
                        <a:pt x="23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1" name="Freeform 133">
                  <a:extLst>
                    <a:ext uri="{FF2B5EF4-FFF2-40B4-BE49-F238E27FC236}">
                      <a16:creationId xmlns:a16="http://schemas.microsoft.com/office/drawing/2014/main" id="{BCAC5E3A-B513-EAC8-3CB3-725E72F37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362" y="8023736"/>
                  <a:ext cx="22014" cy="62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4" y="8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0" y="12"/>
                    </a:cxn>
                    <a:cxn ang="0">
                      <a:pos x="21" y="12"/>
                    </a:cxn>
                    <a:cxn ang="0">
                      <a:pos x="32" y="12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6"/>
                    </a:cxn>
                    <a:cxn ang="0">
                      <a:pos x="39" y="8"/>
                    </a:cxn>
                    <a:cxn ang="0">
                      <a:pos x="36" y="8"/>
                    </a:cxn>
                    <a:cxn ang="0">
                      <a:pos x="33" y="7"/>
                    </a:cxn>
                    <a:cxn ang="0">
                      <a:pos x="30" y="6"/>
                    </a:cxn>
                    <a:cxn ang="0">
                      <a:pos x="2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42" h="12">
                      <a:moveTo>
                        <a:pt x="17" y="0"/>
                      </a:move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1" y="12"/>
                      </a:lnTo>
                      <a:lnTo>
                        <a:pt x="32" y="12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6"/>
                      </a:lnTo>
                      <a:lnTo>
                        <a:pt x="39" y="8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0" y="6"/>
                      </a:lnTo>
                      <a:lnTo>
                        <a:pt x="23" y="2"/>
                      </a:lnTo>
                      <a:lnTo>
                        <a:pt x="17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2" name="Freeform 134">
                  <a:extLst>
                    <a:ext uri="{FF2B5EF4-FFF2-40B4-BE49-F238E27FC236}">
                      <a16:creationId xmlns:a16="http://schemas.microsoft.com/office/drawing/2014/main" id="{BBEDF5B9-3353-F29D-C7D5-97F8FDC2C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333" y="8014301"/>
                  <a:ext cx="37739" cy="28304"/>
                </a:xfrm>
                <a:custGeom>
                  <a:avLst/>
                  <a:gdLst/>
                  <a:ahLst/>
                  <a:cxnLst>
                    <a:cxn ang="0">
                      <a:pos x="35" y="7"/>
                    </a:cxn>
                    <a:cxn ang="0">
                      <a:pos x="40" y="4"/>
                    </a:cxn>
                    <a:cxn ang="0">
                      <a:pos x="46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3"/>
                    </a:cxn>
                    <a:cxn ang="0">
                      <a:pos x="67" y="4"/>
                    </a:cxn>
                    <a:cxn ang="0">
                      <a:pos x="68" y="6"/>
                    </a:cxn>
                    <a:cxn ang="0">
                      <a:pos x="71" y="8"/>
                    </a:cxn>
                    <a:cxn ang="0">
                      <a:pos x="71" y="11"/>
                    </a:cxn>
                    <a:cxn ang="0">
                      <a:pos x="71" y="15"/>
                    </a:cxn>
                    <a:cxn ang="0">
                      <a:pos x="71" y="19"/>
                    </a:cxn>
                    <a:cxn ang="0">
                      <a:pos x="62" y="19"/>
                    </a:cxn>
                    <a:cxn ang="0">
                      <a:pos x="53" y="19"/>
                    </a:cxn>
                    <a:cxn ang="0">
                      <a:pos x="61" y="25"/>
                    </a:cxn>
                    <a:cxn ang="0">
                      <a:pos x="64" y="25"/>
                    </a:cxn>
                    <a:cxn ang="0">
                      <a:pos x="64" y="27"/>
                    </a:cxn>
                    <a:cxn ang="0">
                      <a:pos x="63" y="29"/>
                    </a:cxn>
                    <a:cxn ang="0">
                      <a:pos x="61" y="30"/>
                    </a:cxn>
                    <a:cxn ang="0">
                      <a:pos x="57" y="31"/>
                    </a:cxn>
                    <a:cxn ang="0">
                      <a:pos x="52" y="34"/>
                    </a:cxn>
                    <a:cxn ang="0">
                      <a:pos x="46" y="37"/>
                    </a:cxn>
                    <a:cxn ang="0">
                      <a:pos x="42" y="38"/>
                    </a:cxn>
                    <a:cxn ang="0">
                      <a:pos x="39" y="40"/>
                    </a:cxn>
                    <a:cxn ang="0">
                      <a:pos x="36" y="45"/>
                    </a:cxn>
                    <a:cxn ang="0">
                      <a:pos x="35" y="49"/>
                    </a:cxn>
                    <a:cxn ang="0">
                      <a:pos x="26" y="52"/>
                    </a:cxn>
                    <a:cxn ang="0">
                      <a:pos x="17" y="53"/>
                    </a:cxn>
                    <a:cxn ang="0">
                      <a:pos x="9" y="55"/>
                    </a:cxn>
                    <a:cxn ang="0">
                      <a:pos x="0" y="55"/>
                    </a:cxn>
                    <a:cxn ang="0">
                      <a:pos x="2" y="49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5" y="35"/>
                    </a:cxn>
                    <a:cxn ang="0">
                      <a:pos x="25" y="27"/>
                    </a:cxn>
                    <a:cxn ang="0">
                      <a:pos x="35" y="19"/>
                    </a:cxn>
                    <a:cxn ang="0">
                      <a:pos x="36" y="18"/>
                    </a:cxn>
                    <a:cxn ang="0">
                      <a:pos x="40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39" y="9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71" h="55">
                      <a:moveTo>
                        <a:pt x="35" y="7"/>
                      </a:moveTo>
                      <a:lnTo>
                        <a:pt x="40" y="4"/>
                      </a:lnTo>
                      <a:lnTo>
                        <a:pt x="46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1" y="11"/>
                      </a:lnTo>
                      <a:lnTo>
                        <a:pt x="71" y="15"/>
                      </a:lnTo>
                      <a:lnTo>
                        <a:pt x="71" y="19"/>
                      </a:lnTo>
                      <a:lnTo>
                        <a:pt x="62" y="19"/>
                      </a:lnTo>
                      <a:lnTo>
                        <a:pt x="53" y="19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4" y="27"/>
                      </a:lnTo>
                      <a:lnTo>
                        <a:pt x="63" y="29"/>
                      </a:lnTo>
                      <a:lnTo>
                        <a:pt x="61" y="30"/>
                      </a:lnTo>
                      <a:lnTo>
                        <a:pt x="57" y="31"/>
                      </a:lnTo>
                      <a:lnTo>
                        <a:pt x="52" y="34"/>
                      </a:lnTo>
                      <a:lnTo>
                        <a:pt x="46" y="37"/>
                      </a:lnTo>
                      <a:lnTo>
                        <a:pt x="42" y="38"/>
                      </a:lnTo>
                      <a:lnTo>
                        <a:pt x="39" y="40"/>
                      </a:lnTo>
                      <a:lnTo>
                        <a:pt x="36" y="45"/>
                      </a:lnTo>
                      <a:lnTo>
                        <a:pt x="35" y="49"/>
                      </a:lnTo>
                      <a:lnTo>
                        <a:pt x="26" y="52"/>
                      </a:lnTo>
                      <a:lnTo>
                        <a:pt x="17" y="53"/>
                      </a:lnTo>
                      <a:lnTo>
                        <a:pt x="9" y="55"/>
                      </a:lnTo>
                      <a:lnTo>
                        <a:pt x="0" y="55"/>
                      </a:lnTo>
                      <a:lnTo>
                        <a:pt x="2" y="49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5" y="35"/>
                      </a:lnTo>
                      <a:lnTo>
                        <a:pt x="25" y="27"/>
                      </a:ln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3" name="Freeform 135">
                  <a:extLst>
                    <a:ext uri="{FF2B5EF4-FFF2-40B4-BE49-F238E27FC236}">
                      <a16:creationId xmlns:a16="http://schemas.microsoft.com/office/drawing/2014/main" id="{89289F8D-E3DB-B475-EAC3-2FCC0F11D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333" y="8014301"/>
                  <a:ext cx="37739" cy="28304"/>
                </a:xfrm>
                <a:custGeom>
                  <a:avLst/>
                  <a:gdLst/>
                  <a:ahLst/>
                  <a:cxnLst>
                    <a:cxn ang="0">
                      <a:pos x="35" y="7"/>
                    </a:cxn>
                    <a:cxn ang="0">
                      <a:pos x="40" y="4"/>
                    </a:cxn>
                    <a:cxn ang="0">
                      <a:pos x="46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3"/>
                    </a:cxn>
                    <a:cxn ang="0">
                      <a:pos x="67" y="4"/>
                    </a:cxn>
                    <a:cxn ang="0">
                      <a:pos x="68" y="6"/>
                    </a:cxn>
                    <a:cxn ang="0">
                      <a:pos x="71" y="8"/>
                    </a:cxn>
                    <a:cxn ang="0">
                      <a:pos x="71" y="11"/>
                    </a:cxn>
                    <a:cxn ang="0">
                      <a:pos x="71" y="15"/>
                    </a:cxn>
                    <a:cxn ang="0">
                      <a:pos x="71" y="19"/>
                    </a:cxn>
                    <a:cxn ang="0">
                      <a:pos x="62" y="19"/>
                    </a:cxn>
                    <a:cxn ang="0">
                      <a:pos x="53" y="19"/>
                    </a:cxn>
                    <a:cxn ang="0">
                      <a:pos x="61" y="25"/>
                    </a:cxn>
                    <a:cxn ang="0">
                      <a:pos x="64" y="25"/>
                    </a:cxn>
                    <a:cxn ang="0">
                      <a:pos x="64" y="27"/>
                    </a:cxn>
                    <a:cxn ang="0">
                      <a:pos x="63" y="29"/>
                    </a:cxn>
                    <a:cxn ang="0">
                      <a:pos x="61" y="30"/>
                    </a:cxn>
                    <a:cxn ang="0">
                      <a:pos x="57" y="31"/>
                    </a:cxn>
                    <a:cxn ang="0">
                      <a:pos x="52" y="34"/>
                    </a:cxn>
                    <a:cxn ang="0">
                      <a:pos x="46" y="37"/>
                    </a:cxn>
                    <a:cxn ang="0">
                      <a:pos x="42" y="38"/>
                    </a:cxn>
                    <a:cxn ang="0">
                      <a:pos x="39" y="40"/>
                    </a:cxn>
                    <a:cxn ang="0">
                      <a:pos x="36" y="45"/>
                    </a:cxn>
                    <a:cxn ang="0">
                      <a:pos x="35" y="49"/>
                    </a:cxn>
                    <a:cxn ang="0">
                      <a:pos x="26" y="52"/>
                    </a:cxn>
                    <a:cxn ang="0">
                      <a:pos x="17" y="53"/>
                    </a:cxn>
                    <a:cxn ang="0">
                      <a:pos x="9" y="55"/>
                    </a:cxn>
                    <a:cxn ang="0">
                      <a:pos x="0" y="55"/>
                    </a:cxn>
                    <a:cxn ang="0">
                      <a:pos x="2" y="49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5" y="35"/>
                    </a:cxn>
                    <a:cxn ang="0">
                      <a:pos x="25" y="27"/>
                    </a:cxn>
                    <a:cxn ang="0">
                      <a:pos x="35" y="19"/>
                    </a:cxn>
                    <a:cxn ang="0">
                      <a:pos x="36" y="18"/>
                    </a:cxn>
                    <a:cxn ang="0">
                      <a:pos x="40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39" y="9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71" h="55">
                      <a:moveTo>
                        <a:pt x="35" y="7"/>
                      </a:moveTo>
                      <a:lnTo>
                        <a:pt x="40" y="4"/>
                      </a:lnTo>
                      <a:lnTo>
                        <a:pt x="46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1" y="11"/>
                      </a:lnTo>
                      <a:lnTo>
                        <a:pt x="71" y="15"/>
                      </a:lnTo>
                      <a:lnTo>
                        <a:pt x="71" y="19"/>
                      </a:lnTo>
                      <a:lnTo>
                        <a:pt x="62" y="19"/>
                      </a:lnTo>
                      <a:lnTo>
                        <a:pt x="53" y="19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4" y="27"/>
                      </a:lnTo>
                      <a:lnTo>
                        <a:pt x="63" y="29"/>
                      </a:lnTo>
                      <a:lnTo>
                        <a:pt x="61" y="30"/>
                      </a:lnTo>
                      <a:lnTo>
                        <a:pt x="57" y="31"/>
                      </a:lnTo>
                      <a:lnTo>
                        <a:pt x="52" y="34"/>
                      </a:lnTo>
                      <a:lnTo>
                        <a:pt x="46" y="37"/>
                      </a:lnTo>
                      <a:lnTo>
                        <a:pt x="42" y="38"/>
                      </a:lnTo>
                      <a:lnTo>
                        <a:pt x="39" y="40"/>
                      </a:lnTo>
                      <a:lnTo>
                        <a:pt x="36" y="45"/>
                      </a:lnTo>
                      <a:lnTo>
                        <a:pt x="35" y="49"/>
                      </a:lnTo>
                      <a:lnTo>
                        <a:pt x="26" y="52"/>
                      </a:lnTo>
                      <a:lnTo>
                        <a:pt x="17" y="53"/>
                      </a:lnTo>
                      <a:lnTo>
                        <a:pt x="9" y="55"/>
                      </a:lnTo>
                      <a:lnTo>
                        <a:pt x="0" y="55"/>
                      </a:lnTo>
                      <a:lnTo>
                        <a:pt x="2" y="49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5" y="35"/>
                      </a:lnTo>
                      <a:lnTo>
                        <a:pt x="25" y="27"/>
                      </a:ln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5" y="7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4" name="Freeform 136">
                  <a:extLst>
                    <a:ext uri="{FF2B5EF4-FFF2-40B4-BE49-F238E27FC236}">
                      <a16:creationId xmlns:a16="http://schemas.microsoft.com/office/drawing/2014/main" id="{B3C18477-052B-16B7-7D43-73141CBD4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59" y="8026881"/>
                  <a:ext cx="28304" cy="34594"/>
                </a:xfrm>
                <a:custGeom>
                  <a:avLst/>
                  <a:gdLst/>
                  <a:ahLst/>
                  <a:cxnLst>
                    <a:cxn ang="0">
                      <a:pos x="42" y="24"/>
                    </a:cxn>
                    <a:cxn ang="0">
                      <a:pos x="38" y="22"/>
                    </a:cxn>
                    <a:cxn ang="0">
                      <a:pos x="35" y="20"/>
                    </a:cxn>
                    <a:cxn ang="0">
                      <a:pos x="34" y="17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7" y="2"/>
                    </a:cxn>
                    <a:cxn ang="0">
                      <a:pos x="24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2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3" y="22"/>
                    </a:cxn>
                    <a:cxn ang="0">
                      <a:pos x="8" y="24"/>
                    </a:cxn>
                    <a:cxn ang="0">
                      <a:pos x="14" y="26"/>
                    </a:cxn>
                    <a:cxn ang="0">
                      <a:pos x="19" y="27"/>
                    </a:cxn>
                    <a:cxn ang="0">
                      <a:pos x="24" y="30"/>
                    </a:cxn>
                    <a:cxn ang="0">
                      <a:pos x="28" y="32"/>
                    </a:cxn>
                    <a:cxn ang="0">
                      <a:pos x="29" y="34"/>
                    </a:cxn>
                    <a:cxn ang="0">
                      <a:pos x="30" y="36"/>
                    </a:cxn>
                    <a:cxn ang="0">
                      <a:pos x="30" y="38"/>
                    </a:cxn>
                    <a:cxn ang="0">
                      <a:pos x="29" y="42"/>
                    </a:cxn>
                    <a:cxn ang="0">
                      <a:pos x="24" y="45"/>
                    </a:cxn>
                    <a:cxn ang="0">
                      <a:pos x="18" y="47"/>
                    </a:cxn>
                    <a:cxn ang="0">
                      <a:pos x="16" y="48"/>
                    </a:cxn>
                    <a:cxn ang="0">
                      <a:pos x="14" y="50"/>
                    </a:cxn>
                    <a:cxn ang="0">
                      <a:pos x="13" y="52"/>
                    </a:cxn>
                    <a:cxn ang="0">
                      <a:pos x="12" y="53"/>
                    </a:cxn>
                    <a:cxn ang="0">
                      <a:pos x="13" y="55"/>
                    </a:cxn>
                    <a:cxn ang="0">
                      <a:pos x="14" y="57"/>
                    </a:cxn>
                    <a:cxn ang="0">
                      <a:pos x="16" y="60"/>
                    </a:cxn>
                    <a:cxn ang="0">
                      <a:pos x="18" y="62"/>
                    </a:cxn>
                    <a:cxn ang="0">
                      <a:pos x="24" y="64"/>
                    </a:cxn>
                    <a:cxn ang="0">
                      <a:pos x="29" y="65"/>
                    </a:cxn>
                    <a:cxn ang="0">
                      <a:pos x="42" y="60"/>
                    </a:cxn>
                    <a:cxn ang="0">
                      <a:pos x="53" y="53"/>
                    </a:cxn>
                    <a:cxn ang="0">
                      <a:pos x="57" y="51"/>
                    </a:cxn>
                    <a:cxn ang="0">
                      <a:pos x="59" y="47"/>
                    </a:cxn>
                    <a:cxn ang="0">
                      <a:pos x="59" y="43"/>
                    </a:cxn>
                    <a:cxn ang="0">
                      <a:pos x="58" y="38"/>
                    </a:cxn>
                    <a:cxn ang="0">
                      <a:pos x="56" y="34"/>
                    </a:cxn>
                    <a:cxn ang="0">
                      <a:pos x="53" y="30"/>
                    </a:cxn>
                    <a:cxn ang="0">
                      <a:pos x="47" y="26"/>
                    </a:cxn>
                    <a:cxn ang="0">
                      <a:pos x="42" y="24"/>
                    </a:cxn>
                  </a:cxnLst>
                  <a:rect l="0" t="0" r="r" b="b"/>
                  <a:pathLst>
                    <a:path w="59" h="65">
                      <a:moveTo>
                        <a:pt x="42" y="24"/>
                      </a:moveTo>
                      <a:lnTo>
                        <a:pt x="38" y="22"/>
                      </a:lnTo>
                      <a:lnTo>
                        <a:pt x="35" y="20"/>
                      </a:lnTo>
                      <a:lnTo>
                        <a:pt x="34" y="17"/>
                      </a:lnTo>
                      <a:lnTo>
                        <a:pt x="33" y="15"/>
                      </a:lnTo>
                      <a:lnTo>
                        <a:pt x="33" y="11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8" y="24"/>
                      </a:lnTo>
                      <a:lnTo>
                        <a:pt x="14" y="26"/>
                      </a:lnTo>
                      <a:lnTo>
                        <a:pt x="19" y="27"/>
                      </a:lnTo>
                      <a:lnTo>
                        <a:pt x="24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2"/>
                      </a:lnTo>
                      <a:lnTo>
                        <a:pt x="24" y="45"/>
                      </a:lnTo>
                      <a:lnTo>
                        <a:pt x="18" y="47"/>
                      </a:lnTo>
                      <a:lnTo>
                        <a:pt x="16" y="48"/>
                      </a:lnTo>
                      <a:lnTo>
                        <a:pt x="14" y="50"/>
                      </a:lnTo>
                      <a:lnTo>
                        <a:pt x="13" y="52"/>
                      </a:lnTo>
                      <a:lnTo>
                        <a:pt x="12" y="53"/>
                      </a:lnTo>
                      <a:lnTo>
                        <a:pt x="13" y="55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4" y="64"/>
                      </a:lnTo>
                      <a:lnTo>
                        <a:pt x="29" y="65"/>
                      </a:lnTo>
                      <a:lnTo>
                        <a:pt x="42" y="60"/>
                      </a:lnTo>
                      <a:lnTo>
                        <a:pt x="53" y="53"/>
                      </a:lnTo>
                      <a:lnTo>
                        <a:pt x="57" y="51"/>
                      </a:lnTo>
                      <a:lnTo>
                        <a:pt x="59" y="47"/>
                      </a:lnTo>
                      <a:lnTo>
                        <a:pt x="59" y="43"/>
                      </a:lnTo>
                      <a:lnTo>
                        <a:pt x="58" y="38"/>
                      </a:lnTo>
                      <a:lnTo>
                        <a:pt x="56" y="34"/>
                      </a:lnTo>
                      <a:lnTo>
                        <a:pt x="53" y="30"/>
                      </a:lnTo>
                      <a:lnTo>
                        <a:pt x="47" y="26"/>
                      </a:lnTo>
                      <a:lnTo>
                        <a:pt x="42" y="24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5" name="Freeform 137">
                  <a:extLst>
                    <a:ext uri="{FF2B5EF4-FFF2-40B4-BE49-F238E27FC236}">
                      <a16:creationId xmlns:a16="http://schemas.microsoft.com/office/drawing/2014/main" id="{79A9725F-B392-A328-6F9D-EDCAFCBED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59" y="8026881"/>
                  <a:ext cx="28304" cy="34594"/>
                </a:xfrm>
                <a:custGeom>
                  <a:avLst/>
                  <a:gdLst/>
                  <a:ahLst/>
                  <a:cxnLst>
                    <a:cxn ang="0">
                      <a:pos x="42" y="24"/>
                    </a:cxn>
                    <a:cxn ang="0">
                      <a:pos x="38" y="22"/>
                    </a:cxn>
                    <a:cxn ang="0">
                      <a:pos x="35" y="20"/>
                    </a:cxn>
                    <a:cxn ang="0">
                      <a:pos x="34" y="17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7" y="2"/>
                    </a:cxn>
                    <a:cxn ang="0">
                      <a:pos x="24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2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3" y="22"/>
                    </a:cxn>
                    <a:cxn ang="0">
                      <a:pos x="8" y="24"/>
                    </a:cxn>
                    <a:cxn ang="0">
                      <a:pos x="14" y="26"/>
                    </a:cxn>
                    <a:cxn ang="0">
                      <a:pos x="19" y="27"/>
                    </a:cxn>
                    <a:cxn ang="0">
                      <a:pos x="24" y="30"/>
                    </a:cxn>
                    <a:cxn ang="0">
                      <a:pos x="28" y="32"/>
                    </a:cxn>
                    <a:cxn ang="0">
                      <a:pos x="29" y="34"/>
                    </a:cxn>
                    <a:cxn ang="0">
                      <a:pos x="30" y="36"/>
                    </a:cxn>
                    <a:cxn ang="0">
                      <a:pos x="30" y="38"/>
                    </a:cxn>
                    <a:cxn ang="0">
                      <a:pos x="29" y="42"/>
                    </a:cxn>
                    <a:cxn ang="0">
                      <a:pos x="24" y="45"/>
                    </a:cxn>
                    <a:cxn ang="0">
                      <a:pos x="18" y="47"/>
                    </a:cxn>
                    <a:cxn ang="0">
                      <a:pos x="16" y="48"/>
                    </a:cxn>
                    <a:cxn ang="0">
                      <a:pos x="14" y="50"/>
                    </a:cxn>
                    <a:cxn ang="0">
                      <a:pos x="13" y="52"/>
                    </a:cxn>
                    <a:cxn ang="0">
                      <a:pos x="12" y="53"/>
                    </a:cxn>
                    <a:cxn ang="0">
                      <a:pos x="13" y="55"/>
                    </a:cxn>
                    <a:cxn ang="0">
                      <a:pos x="14" y="57"/>
                    </a:cxn>
                    <a:cxn ang="0">
                      <a:pos x="16" y="60"/>
                    </a:cxn>
                    <a:cxn ang="0">
                      <a:pos x="18" y="62"/>
                    </a:cxn>
                    <a:cxn ang="0">
                      <a:pos x="24" y="64"/>
                    </a:cxn>
                    <a:cxn ang="0">
                      <a:pos x="29" y="65"/>
                    </a:cxn>
                    <a:cxn ang="0">
                      <a:pos x="42" y="60"/>
                    </a:cxn>
                    <a:cxn ang="0">
                      <a:pos x="53" y="53"/>
                    </a:cxn>
                    <a:cxn ang="0">
                      <a:pos x="57" y="51"/>
                    </a:cxn>
                    <a:cxn ang="0">
                      <a:pos x="59" y="47"/>
                    </a:cxn>
                    <a:cxn ang="0">
                      <a:pos x="59" y="43"/>
                    </a:cxn>
                    <a:cxn ang="0">
                      <a:pos x="58" y="38"/>
                    </a:cxn>
                    <a:cxn ang="0">
                      <a:pos x="56" y="34"/>
                    </a:cxn>
                    <a:cxn ang="0">
                      <a:pos x="53" y="30"/>
                    </a:cxn>
                    <a:cxn ang="0">
                      <a:pos x="47" y="26"/>
                    </a:cxn>
                    <a:cxn ang="0">
                      <a:pos x="42" y="24"/>
                    </a:cxn>
                  </a:cxnLst>
                  <a:rect l="0" t="0" r="r" b="b"/>
                  <a:pathLst>
                    <a:path w="59" h="65">
                      <a:moveTo>
                        <a:pt x="42" y="24"/>
                      </a:moveTo>
                      <a:lnTo>
                        <a:pt x="38" y="22"/>
                      </a:lnTo>
                      <a:lnTo>
                        <a:pt x="35" y="20"/>
                      </a:lnTo>
                      <a:lnTo>
                        <a:pt x="34" y="17"/>
                      </a:lnTo>
                      <a:lnTo>
                        <a:pt x="33" y="15"/>
                      </a:lnTo>
                      <a:lnTo>
                        <a:pt x="33" y="11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8" y="24"/>
                      </a:lnTo>
                      <a:lnTo>
                        <a:pt x="14" y="26"/>
                      </a:lnTo>
                      <a:lnTo>
                        <a:pt x="19" y="27"/>
                      </a:lnTo>
                      <a:lnTo>
                        <a:pt x="24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2"/>
                      </a:lnTo>
                      <a:lnTo>
                        <a:pt x="24" y="45"/>
                      </a:lnTo>
                      <a:lnTo>
                        <a:pt x="18" y="47"/>
                      </a:lnTo>
                      <a:lnTo>
                        <a:pt x="16" y="48"/>
                      </a:lnTo>
                      <a:lnTo>
                        <a:pt x="14" y="50"/>
                      </a:lnTo>
                      <a:lnTo>
                        <a:pt x="13" y="52"/>
                      </a:lnTo>
                      <a:lnTo>
                        <a:pt x="12" y="53"/>
                      </a:lnTo>
                      <a:lnTo>
                        <a:pt x="13" y="55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4" y="64"/>
                      </a:lnTo>
                      <a:lnTo>
                        <a:pt x="29" y="65"/>
                      </a:lnTo>
                      <a:lnTo>
                        <a:pt x="42" y="60"/>
                      </a:lnTo>
                      <a:lnTo>
                        <a:pt x="53" y="53"/>
                      </a:lnTo>
                      <a:lnTo>
                        <a:pt x="57" y="51"/>
                      </a:lnTo>
                      <a:lnTo>
                        <a:pt x="59" y="47"/>
                      </a:lnTo>
                      <a:lnTo>
                        <a:pt x="59" y="43"/>
                      </a:lnTo>
                      <a:lnTo>
                        <a:pt x="58" y="38"/>
                      </a:lnTo>
                      <a:lnTo>
                        <a:pt x="56" y="34"/>
                      </a:lnTo>
                      <a:lnTo>
                        <a:pt x="53" y="30"/>
                      </a:lnTo>
                      <a:lnTo>
                        <a:pt x="47" y="26"/>
                      </a:lnTo>
                      <a:lnTo>
                        <a:pt x="42" y="24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6" name="Freeform 138">
                  <a:extLst>
                    <a:ext uri="{FF2B5EF4-FFF2-40B4-BE49-F238E27FC236}">
                      <a16:creationId xmlns:a16="http://schemas.microsoft.com/office/drawing/2014/main" id="{BD731982-663B-9015-C643-841D6CB40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5" y="8030026"/>
                  <a:ext cx="44029" cy="31449"/>
                </a:xfrm>
                <a:custGeom>
                  <a:avLst/>
                  <a:gdLst/>
                  <a:ahLst/>
                  <a:cxnLst>
                    <a:cxn ang="0">
                      <a:pos x="59" y="23"/>
                    </a:cxn>
                    <a:cxn ang="0">
                      <a:pos x="58" y="17"/>
                    </a:cxn>
                    <a:cxn ang="0">
                      <a:pos x="55" y="12"/>
                    </a:cxn>
                    <a:cxn ang="0">
                      <a:pos x="53" y="9"/>
                    </a:cxn>
                    <a:cxn ang="0">
                      <a:pos x="52" y="7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62" y="2"/>
                    </a:cxn>
                    <a:cxn ang="0">
                      <a:pos x="68" y="0"/>
                    </a:cxn>
                    <a:cxn ang="0">
                      <a:pos x="70" y="0"/>
                    </a:cxn>
                    <a:cxn ang="0">
                      <a:pos x="73" y="2"/>
                    </a:cxn>
                    <a:cxn ang="0">
                      <a:pos x="75" y="3"/>
                    </a:cxn>
                    <a:cxn ang="0">
                      <a:pos x="77" y="5"/>
                    </a:cxn>
                    <a:cxn ang="0">
                      <a:pos x="82" y="15"/>
                    </a:cxn>
                    <a:cxn ang="0">
                      <a:pos x="84" y="24"/>
                    </a:cxn>
                    <a:cxn ang="0">
                      <a:pos x="84" y="28"/>
                    </a:cxn>
                    <a:cxn ang="0">
                      <a:pos x="83" y="31"/>
                    </a:cxn>
                    <a:cxn ang="0">
                      <a:pos x="80" y="34"/>
                    </a:cxn>
                    <a:cxn ang="0">
                      <a:pos x="77" y="35"/>
                    </a:cxn>
                    <a:cxn ang="0">
                      <a:pos x="59" y="44"/>
                    </a:cxn>
                    <a:cxn ang="0">
                      <a:pos x="42" y="50"/>
                    </a:cxn>
                    <a:cxn ang="0">
                      <a:pos x="32" y="54"/>
                    </a:cxn>
                    <a:cxn ang="0">
                      <a:pos x="22" y="56"/>
                    </a:cxn>
                    <a:cxn ang="0">
                      <a:pos x="12" y="58"/>
                    </a:cxn>
                    <a:cxn ang="0">
                      <a:pos x="1" y="58"/>
                    </a:cxn>
                    <a:cxn ang="0">
                      <a:pos x="0" y="54"/>
                    </a:cxn>
                    <a:cxn ang="0">
                      <a:pos x="0" y="50"/>
                    </a:cxn>
                    <a:cxn ang="0">
                      <a:pos x="1" y="48"/>
                    </a:cxn>
                    <a:cxn ang="0">
                      <a:pos x="3" y="45"/>
                    </a:cxn>
                    <a:cxn ang="0">
                      <a:pos x="11" y="41"/>
                    </a:cxn>
                    <a:cxn ang="0">
                      <a:pos x="22" y="38"/>
                    </a:cxn>
                    <a:cxn ang="0">
                      <a:pos x="33" y="36"/>
                    </a:cxn>
                    <a:cxn ang="0">
                      <a:pos x="44" y="33"/>
                    </a:cxn>
                    <a:cxn ang="0">
                      <a:pos x="48" y="30"/>
                    </a:cxn>
                    <a:cxn ang="0">
                      <a:pos x="53" y="28"/>
                    </a:cxn>
                    <a:cxn ang="0">
                      <a:pos x="57" y="26"/>
                    </a:cxn>
                    <a:cxn ang="0">
                      <a:pos x="59" y="23"/>
                    </a:cxn>
                  </a:cxnLst>
                  <a:rect l="0" t="0" r="r" b="b"/>
                  <a:pathLst>
                    <a:path w="84" h="58">
                      <a:moveTo>
                        <a:pt x="59" y="23"/>
                      </a:moveTo>
                      <a:lnTo>
                        <a:pt x="58" y="17"/>
                      </a:lnTo>
                      <a:lnTo>
                        <a:pt x="55" y="12"/>
                      </a:lnTo>
                      <a:lnTo>
                        <a:pt x="53" y="9"/>
                      </a:lnTo>
                      <a:lnTo>
                        <a:pt x="52" y="7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2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82" y="15"/>
                      </a:lnTo>
                      <a:lnTo>
                        <a:pt x="84" y="24"/>
                      </a:lnTo>
                      <a:lnTo>
                        <a:pt x="84" y="28"/>
                      </a:lnTo>
                      <a:lnTo>
                        <a:pt x="83" y="31"/>
                      </a:lnTo>
                      <a:lnTo>
                        <a:pt x="80" y="34"/>
                      </a:lnTo>
                      <a:lnTo>
                        <a:pt x="77" y="35"/>
                      </a:lnTo>
                      <a:lnTo>
                        <a:pt x="59" y="44"/>
                      </a:lnTo>
                      <a:lnTo>
                        <a:pt x="42" y="50"/>
                      </a:lnTo>
                      <a:lnTo>
                        <a:pt x="32" y="54"/>
                      </a:lnTo>
                      <a:lnTo>
                        <a:pt x="22" y="56"/>
                      </a:lnTo>
                      <a:lnTo>
                        <a:pt x="12" y="58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50"/>
                      </a:lnTo>
                      <a:lnTo>
                        <a:pt x="1" y="48"/>
                      </a:lnTo>
                      <a:lnTo>
                        <a:pt x="3" y="45"/>
                      </a:lnTo>
                      <a:lnTo>
                        <a:pt x="11" y="41"/>
                      </a:lnTo>
                      <a:lnTo>
                        <a:pt x="22" y="38"/>
                      </a:lnTo>
                      <a:lnTo>
                        <a:pt x="33" y="36"/>
                      </a:lnTo>
                      <a:lnTo>
                        <a:pt x="44" y="33"/>
                      </a:lnTo>
                      <a:lnTo>
                        <a:pt x="48" y="30"/>
                      </a:lnTo>
                      <a:lnTo>
                        <a:pt x="53" y="28"/>
                      </a:lnTo>
                      <a:lnTo>
                        <a:pt x="57" y="26"/>
                      </a:lnTo>
                      <a:lnTo>
                        <a:pt x="59" y="2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7" name="Freeform 139">
                  <a:extLst>
                    <a:ext uri="{FF2B5EF4-FFF2-40B4-BE49-F238E27FC236}">
                      <a16:creationId xmlns:a16="http://schemas.microsoft.com/office/drawing/2014/main" id="{CAE856C9-F8D2-0EDE-C593-4C3402CB0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5" y="8030026"/>
                  <a:ext cx="44029" cy="31449"/>
                </a:xfrm>
                <a:custGeom>
                  <a:avLst/>
                  <a:gdLst/>
                  <a:ahLst/>
                  <a:cxnLst>
                    <a:cxn ang="0">
                      <a:pos x="59" y="23"/>
                    </a:cxn>
                    <a:cxn ang="0">
                      <a:pos x="58" y="17"/>
                    </a:cxn>
                    <a:cxn ang="0">
                      <a:pos x="55" y="12"/>
                    </a:cxn>
                    <a:cxn ang="0">
                      <a:pos x="53" y="9"/>
                    </a:cxn>
                    <a:cxn ang="0">
                      <a:pos x="52" y="7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62" y="2"/>
                    </a:cxn>
                    <a:cxn ang="0">
                      <a:pos x="68" y="0"/>
                    </a:cxn>
                    <a:cxn ang="0">
                      <a:pos x="70" y="0"/>
                    </a:cxn>
                    <a:cxn ang="0">
                      <a:pos x="73" y="2"/>
                    </a:cxn>
                    <a:cxn ang="0">
                      <a:pos x="75" y="3"/>
                    </a:cxn>
                    <a:cxn ang="0">
                      <a:pos x="77" y="5"/>
                    </a:cxn>
                    <a:cxn ang="0">
                      <a:pos x="82" y="15"/>
                    </a:cxn>
                    <a:cxn ang="0">
                      <a:pos x="84" y="24"/>
                    </a:cxn>
                    <a:cxn ang="0">
                      <a:pos x="84" y="28"/>
                    </a:cxn>
                    <a:cxn ang="0">
                      <a:pos x="83" y="31"/>
                    </a:cxn>
                    <a:cxn ang="0">
                      <a:pos x="80" y="34"/>
                    </a:cxn>
                    <a:cxn ang="0">
                      <a:pos x="77" y="35"/>
                    </a:cxn>
                    <a:cxn ang="0">
                      <a:pos x="59" y="44"/>
                    </a:cxn>
                    <a:cxn ang="0">
                      <a:pos x="42" y="50"/>
                    </a:cxn>
                    <a:cxn ang="0">
                      <a:pos x="32" y="54"/>
                    </a:cxn>
                    <a:cxn ang="0">
                      <a:pos x="22" y="56"/>
                    </a:cxn>
                    <a:cxn ang="0">
                      <a:pos x="12" y="58"/>
                    </a:cxn>
                    <a:cxn ang="0">
                      <a:pos x="1" y="58"/>
                    </a:cxn>
                    <a:cxn ang="0">
                      <a:pos x="0" y="54"/>
                    </a:cxn>
                    <a:cxn ang="0">
                      <a:pos x="0" y="50"/>
                    </a:cxn>
                    <a:cxn ang="0">
                      <a:pos x="1" y="48"/>
                    </a:cxn>
                    <a:cxn ang="0">
                      <a:pos x="3" y="45"/>
                    </a:cxn>
                    <a:cxn ang="0">
                      <a:pos x="11" y="41"/>
                    </a:cxn>
                    <a:cxn ang="0">
                      <a:pos x="22" y="38"/>
                    </a:cxn>
                    <a:cxn ang="0">
                      <a:pos x="33" y="36"/>
                    </a:cxn>
                    <a:cxn ang="0">
                      <a:pos x="44" y="33"/>
                    </a:cxn>
                    <a:cxn ang="0">
                      <a:pos x="48" y="30"/>
                    </a:cxn>
                    <a:cxn ang="0">
                      <a:pos x="53" y="28"/>
                    </a:cxn>
                    <a:cxn ang="0">
                      <a:pos x="57" y="26"/>
                    </a:cxn>
                    <a:cxn ang="0">
                      <a:pos x="59" y="23"/>
                    </a:cxn>
                  </a:cxnLst>
                  <a:rect l="0" t="0" r="r" b="b"/>
                  <a:pathLst>
                    <a:path w="84" h="58">
                      <a:moveTo>
                        <a:pt x="59" y="23"/>
                      </a:moveTo>
                      <a:lnTo>
                        <a:pt x="58" y="17"/>
                      </a:lnTo>
                      <a:lnTo>
                        <a:pt x="55" y="12"/>
                      </a:lnTo>
                      <a:lnTo>
                        <a:pt x="53" y="9"/>
                      </a:lnTo>
                      <a:lnTo>
                        <a:pt x="52" y="7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2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82" y="15"/>
                      </a:lnTo>
                      <a:lnTo>
                        <a:pt x="84" y="24"/>
                      </a:lnTo>
                      <a:lnTo>
                        <a:pt x="84" y="28"/>
                      </a:lnTo>
                      <a:lnTo>
                        <a:pt x="83" y="31"/>
                      </a:lnTo>
                      <a:lnTo>
                        <a:pt x="80" y="34"/>
                      </a:lnTo>
                      <a:lnTo>
                        <a:pt x="77" y="35"/>
                      </a:lnTo>
                      <a:lnTo>
                        <a:pt x="59" y="44"/>
                      </a:lnTo>
                      <a:lnTo>
                        <a:pt x="42" y="50"/>
                      </a:lnTo>
                      <a:lnTo>
                        <a:pt x="32" y="54"/>
                      </a:lnTo>
                      <a:lnTo>
                        <a:pt x="22" y="56"/>
                      </a:lnTo>
                      <a:lnTo>
                        <a:pt x="12" y="58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50"/>
                      </a:lnTo>
                      <a:lnTo>
                        <a:pt x="1" y="48"/>
                      </a:lnTo>
                      <a:lnTo>
                        <a:pt x="3" y="45"/>
                      </a:lnTo>
                      <a:lnTo>
                        <a:pt x="11" y="41"/>
                      </a:lnTo>
                      <a:lnTo>
                        <a:pt x="22" y="38"/>
                      </a:lnTo>
                      <a:lnTo>
                        <a:pt x="33" y="36"/>
                      </a:lnTo>
                      <a:lnTo>
                        <a:pt x="44" y="33"/>
                      </a:lnTo>
                      <a:lnTo>
                        <a:pt x="48" y="30"/>
                      </a:lnTo>
                      <a:lnTo>
                        <a:pt x="53" y="28"/>
                      </a:lnTo>
                      <a:lnTo>
                        <a:pt x="57" y="26"/>
                      </a:lnTo>
                      <a:lnTo>
                        <a:pt x="59" y="23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8" name="Freeform 140">
                  <a:extLst>
                    <a:ext uri="{FF2B5EF4-FFF2-40B4-BE49-F238E27FC236}">
                      <a16:creationId xmlns:a16="http://schemas.microsoft.com/office/drawing/2014/main" id="{850084E7-56FA-C967-35FD-4E470BF0A5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044" y="8030026"/>
                  <a:ext cx="31449" cy="4088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4" y="7"/>
                    </a:cxn>
                    <a:cxn ang="0">
                      <a:pos x="26" y="3"/>
                    </a:cxn>
                    <a:cxn ang="0">
                      <a:pos x="17" y="0"/>
                    </a:cxn>
                    <a:cxn ang="0">
                      <a:pos x="10" y="6"/>
                    </a:cxn>
                    <a:cxn ang="0">
                      <a:pos x="11" y="15"/>
                    </a:cxn>
                    <a:cxn ang="0">
                      <a:pos x="18" y="20"/>
                    </a:cxn>
                    <a:cxn ang="0">
                      <a:pos x="23" y="27"/>
                    </a:cxn>
                    <a:cxn ang="0">
                      <a:pos x="22" y="32"/>
                    </a:cxn>
                    <a:cxn ang="0">
                      <a:pos x="17" y="37"/>
                    </a:cxn>
                    <a:cxn ang="0">
                      <a:pos x="14" y="40"/>
                    </a:cxn>
                    <a:cxn ang="0">
                      <a:pos x="6" y="44"/>
                    </a:cxn>
                    <a:cxn ang="0">
                      <a:pos x="0" y="49"/>
                    </a:cxn>
                    <a:cxn ang="0">
                      <a:pos x="1" y="52"/>
                    </a:cxn>
                    <a:cxn ang="0">
                      <a:pos x="7" y="56"/>
                    </a:cxn>
                    <a:cxn ang="0">
                      <a:pos x="13" y="62"/>
                    </a:cxn>
                    <a:cxn ang="0">
                      <a:pos x="17" y="66"/>
                    </a:cxn>
                    <a:cxn ang="0">
                      <a:pos x="24" y="68"/>
                    </a:cxn>
                    <a:cxn ang="0">
                      <a:pos x="28" y="67"/>
                    </a:cxn>
                    <a:cxn ang="0">
                      <a:pos x="33" y="69"/>
                    </a:cxn>
                    <a:cxn ang="0">
                      <a:pos x="31" y="73"/>
                    </a:cxn>
                    <a:cxn ang="0">
                      <a:pos x="35" y="77"/>
                    </a:cxn>
                    <a:cxn ang="0">
                      <a:pos x="39" y="76"/>
                    </a:cxn>
                    <a:cxn ang="0">
                      <a:pos x="42" y="72"/>
                    </a:cxn>
                    <a:cxn ang="0">
                      <a:pos x="44" y="66"/>
                    </a:cxn>
                    <a:cxn ang="0">
                      <a:pos x="45" y="56"/>
                    </a:cxn>
                    <a:cxn ang="0">
                      <a:pos x="43" y="41"/>
                    </a:cxn>
                    <a:cxn ang="0">
                      <a:pos x="43" y="31"/>
                    </a:cxn>
                    <a:cxn ang="0">
                      <a:pos x="47" y="25"/>
                    </a:cxn>
                    <a:cxn ang="0">
                      <a:pos x="57" y="16"/>
                    </a:cxn>
                    <a:cxn ang="0">
                      <a:pos x="59" y="10"/>
                    </a:cxn>
                    <a:cxn ang="0">
                      <a:pos x="54" y="7"/>
                    </a:cxn>
                    <a:cxn ang="0">
                      <a:pos x="43" y="6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59" h="77">
                      <a:moveTo>
                        <a:pt x="36" y="18"/>
                      </a:moveTo>
                      <a:lnTo>
                        <a:pt x="37" y="14"/>
                      </a:lnTo>
                      <a:lnTo>
                        <a:pt x="36" y="10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11" y="15"/>
                      </a:lnTo>
                      <a:lnTo>
                        <a:pt x="15" y="17"/>
                      </a:lnTo>
                      <a:lnTo>
                        <a:pt x="18" y="20"/>
                      </a:lnTo>
                      <a:lnTo>
                        <a:pt x="22" y="24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2" y="32"/>
                      </a:lnTo>
                      <a:lnTo>
                        <a:pt x="18" y="36"/>
                      </a:lnTo>
                      <a:lnTo>
                        <a:pt x="17" y="37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6" y="44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7" y="56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3" y="65"/>
                      </a:lnTo>
                      <a:lnTo>
                        <a:pt x="17" y="66"/>
                      </a:lnTo>
                      <a:lnTo>
                        <a:pt x="22" y="67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8" y="67"/>
                      </a:lnTo>
                      <a:lnTo>
                        <a:pt x="31" y="65"/>
                      </a:lnTo>
                      <a:lnTo>
                        <a:pt x="33" y="69"/>
                      </a:lnTo>
                      <a:lnTo>
                        <a:pt x="33" y="71"/>
                      </a:lnTo>
                      <a:lnTo>
                        <a:pt x="31" y="73"/>
                      </a:lnTo>
                      <a:lnTo>
                        <a:pt x="31" y="77"/>
                      </a:lnTo>
                      <a:lnTo>
                        <a:pt x="35" y="77"/>
                      </a:lnTo>
                      <a:lnTo>
                        <a:pt x="38" y="76"/>
                      </a:lnTo>
                      <a:lnTo>
                        <a:pt x="39" y="76"/>
                      </a:lnTo>
                      <a:lnTo>
                        <a:pt x="41" y="75"/>
                      </a:lnTo>
                      <a:lnTo>
                        <a:pt x="42" y="72"/>
                      </a:lnTo>
                      <a:lnTo>
                        <a:pt x="42" y="71"/>
                      </a:lnTo>
                      <a:lnTo>
                        <a:pt x="44" y="66"/>
                      </a:lnTo>
                      <a:lnTo>
                        <a:pt x="45" y="61"/>
                      </a:lnTo>
                      <a:lnTo>
                        <a:pt x="45" y="56"/>
                      </a:lnTo>
                      <a:lnTo>
                        <a:pt x="44" y="51"/>
                      </a:lnTo>
                      <a:lnTo>
                        <a:pt x="43" y="41"/>
                      </a:lnTo>
                      <a:lnTo>
                        <a:pt x="42" y="36"/>
                      </a:lnTo>
                      <a:lnTo>
                        <a:pt x="43" y="31"/>
                      </a:lnTo>
                      <a:lnTo>
                        <a:pt x="45" y="28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7" y="16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6" y="11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9" name="Freeform 141">
                  <a:extLst>
                    <a:ext uri="{FF2B5EF4-FFF2-40B4-BE49-F238E27FC236}">
                      <a16:creationId xmlns:a16="http://schemas.microsoft.com/office/drawing/2014/main" id="{F0DA01B7-2F42-854A-EC44-8F341AF46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044" y="8030026"/>
                  <a:ext cx="31449" cy="4088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4" y="7"/>
                    </a:cxn>
                    <a:cxn ang="0">
                      <a:pos x="26" y="3"/>
                    </a:cxn>
                    <a:cxn ang="0">
                      <a:pos x="17" y="0"/>
                    </a:cxn>
                    <a:cxn ang="0">
                      <a:pos x="10" y="6"/>
                    </a:cxn>
                    <a:cxn ang="0">
                      <a:pos x="11" y="15"/>
                    </a:cxn>
                    <a:cxn ang="0">
                      <a:pos x="18" y="20"/>
                    </a:cxn>
                    <a:cxn ang="0">
                      <a:pos x="23" y="27"/>
                    </a:cxn>
                    <a:cxn ang="0">
                      <a:pos x="22" y="32"/>
                    </a:cxn>
                    <a:cxn ang="0">
                      <a:pos x="17" y="37"/>
                    </a:cxn>
                    <a:cxn ang="0">
                      <a:pos x="14" y="40"/>
                    </a:cxn>
                    <a:cxn ang="0">
                      <a:pos x="6" y="44"/>
                    </a:cxn>
                    <a:cxn ang="0">
                      <a:pos x="0" y="49"/>
                    </a:cxn>
                    <a:cxn ang="0">
                      <a:pos x="1" y="52"/>
                    </a:cxn>
                    <a:cxn ang="0">
                      <a:pos x="7" y="56"/>
                    </a:cxn>
                    <a:cxn ang="0">
                      <a:pos x="13" y="62"/>
                    </a:cxn>
                    <a:cxn ang="0">
                      <a:pos x="17" y="66"/>
                    </a:cxn>
                    <a:cxn ang="0">
                      <a:pos x="24" y="68"/>
                    </a:cxn>
                    <a:cxn ang="0">
                      <a:pos x="28" y="67"/>
                    </a:cxn>
                    <a:cxn ang="0">
                      <a:pos x="33" y="69"/>
                    </a:cxn>
                    <a:cxn ang="0">
                      <a:pos x="31" y="73"/>
                    </a:cxn>
                    <a:cxn ang="0">
                      <a:pos x="35" y="77"/>
                    </a:cxn>
                    <a:cxn ang="0">
                      <a:pos x="39" y="76"/>
                    </a:cxn>
                    <a:cxn ang="0">
                      <a:pos x="42" y="72"/>
                    </a:cxn>
                    <a:cxn ang="0">
                      <a:pos x="44" y="66"/>
                    </a:cxn>
                    <a:cxn ang="0">
                      <a:pos x="45" y="56"/>
                    </a:cxn>
                    <a:cxn ang="0">
                      <a:pos x="43" y="41"/>
                    </a:cxn>
                    <a:cxn ang="0">
                      <a:pos x="43" y="31"/>
                    </a:cxn>
                    <a:cxn ang="0">
                      <a:pos x="47" y="25"/>
                    </a:cxn>
                    <a:cxn ang="0">
                      <a:pos x="57" y="16"/>
                    </a:cxn>
                    <a:cxn ang="0">
                      <a:pos x="59" y="10"/>
                    </a:cxn>
                    <a:cxn ang="0">
                      <a:pos x="54" y="7"/>
                    </a:cxn>
                    <a:cxn ang="0">
                      <a:pos x="43" y="6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59" h="77">
                      <a:moveTo>
                        <a:pt x="36" y="18"/>
                      </a:moveTo>
                      <a:lnTo>
                        <a:pt x="37" y="14"/>
                      </a:lnTo>
                      <a:lnTo>
                        <a:pt x="36" y="10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11" y="15"/>
                      </a:lnTo>
                      <a:lnTo>
                        <a:pt x="15" y="17"/>
                      </a:lnTo>
                      <a:lnTo>
                        <a:pt x="18" y="20"/>
                      </a:lnTo>
                      <a:lnTo>
                        <a:pt x="22" y="24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2" y="32"/>
                      </a:lnTo>
                      <a:lnTo>
                        <a:pt x="18" y="36"/>
                      </a:lnTo>
                      <a:lnTo>
                        <a:pt x="17" y="37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6" y="44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7" y="56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3" y="65"/>
                      </a:lnTo>
                      <a:lnTo>
                        <a:pt x="17" y="66"/>
                      </a:lnTo>
                      <a:lnTo>
                        <a:pt x="22" y="67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8" y="67"/>
                      </a:lnTo>
                      <a:lnTo>
                        <a:pt x="31" y="65"/>
                      </a:lnTo>
                      <a:lnTo>
                        <a:pt x="33" y="69"/>
                      </a:lnTo>
                      <a:lnTo>
                        <a:pt x="33" y="71"/>
                      </a:lnTo>
                      <a:lnTo>
                        <a:pt x="31" y="73"/>
                      </a:lnTo>
                      <a:lnTo>
                        <a:pt x="31" y="77"/>
                      </a:lnTo>
                      <a:lnTo>
                        <a:pt x="35" y="77"/>
                      </a:lnTo>
                      <a:lnTo>
                        <a:pt x="38" y="76"/>
                      </a:lnTo>
                      <a:lnTo>
                        <a:pt x="39" y="76"/>
                      </a:lnTo>
                      <a:lnTo>
                        <a:pt x="41" y="75"/>
                      </a:lnTo>
                      <a:lnTo>
                        <a:pt x="42" y="72"/>
                      </a:lnTo>
                      <a:lnTo>
                        <a:pt x="42" y="71"/>
                      </a:lnTo>
                      <a:lnTo>
                        <a:pt x="44" y="66"/>
                      </a:lnTo>
                      <a:lnTo>
                        <a:pt x="45" y="61"/>
                      </a:lnTo>
                      <a:lnTo>
                        <a:pt x="45" y="56"/>
                      </a:lnTo>
                      <a:lnTo>
                        <a:pt x="44" y="51"/>
                      </a:lnTo>
                      <a:lnTo>
                        <a:pt x="43" y="41"/>
                      </a:lnTo>
                      <a:lnTo>
                        <a:pt x="42" y="36"/>
                      </a:lnTo>
                      <a:lnTo>
                        <a:pt x="43" y="31"/>
                      </a:lnTo>
                      <a:lnTo>
                        <a:pt x="45" y="28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7" y="16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6" y="11"/>
                      </a:lnTo>
                      <a:lnTo>
                        <a:pt x="36" y="18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0" name="Freeform 142">
                  <a:extLst>
                    <a:ext uri="{FF2B5EF4-FFF2-40B4-BE49-F238E27FC236}">
                      <a16:creationId xmlns:a16="http://schemas.microsoft.com/office/drawing/2014/main" id="{96A96756-9469-06C5-0CFC-D6D664A5D9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913" y="8045751"/>
                  <a:ext cx="6290" cy="314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7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11" y="7"/>
                      </a:lnTo>
                      <a:lnTo>
                        <a:pt x="11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1" name="Freeform 143">
                  <a:extLst>
                    <a:ext uri="{FF2B5EF4-FFF2-40B4-BE49-F238E27FC236}">
                      <a16:creationId xmlns:a16="http://schemas.microsoft.com/office/drawing/2014/main" id="{93EFCB88-1C29-902C-944D-B056493CA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913" y="8045751"/>
                  <a:ext cx="6290" cy="314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7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11" y="7"/>
                      </a:lnTo>
                      <a:lnTo>
                        <a:pt x="11" y="3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2" name="Freeform 144">
                  <a:extLst>
                    <a:ext uri="{FF2B5EF4-FFF2-40B4-BE49-F238E27FC236}">
                      <a16:creationId xmlns:a16="http://schemas.microsoft.com/office/drawing/2014/main" id="{93FD992C-3057-7C83-93AF-9EA45DA75F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0218" y="8036316"/>
                  <a:ext cx="15725" cy="943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1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0" y="21"/>
                    </a:cxn>
                    <a:cxn ang="0">
                      <a:pos x="15" y="20"/>
                    </a:cxn>
                    <a:cxn ang="0">
                      <a:pos x="19" y="19"/>
                    </a:cxn>
                    <a:cxn ang="0">
                      <a:pos x="23" y="17"/>
                    </a:cxn>
                    <a:cxn ang="0">
                      <a:pos x="27" y="14"/>
                    </a:cxn>
                    <a:cxn ang="0">
                      <a:pos x="29" y="11"/>
                    </a:cxn>
                    <a:cxn ang="0">
                      <a:pos x="30" y="8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0" h="21">
                      <a:moveTo>
                        <a:pt x="29" y="3"/>
                      </a:move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10" y="21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8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3" name="Freeform 145">
                  <a:extLst>
                    <a:ext uri="{FF2B5EF4-FFF2-40B4-BE49-F238E27FC236}">
                      <a16:creationId xmlns:a16="http://schemas.microsoft.com/office/drawing/2014/main" id="{5E55C093-9716-DFA3-015B-EE5C83C93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0218" y="8036316"/>
                  <a:ext cx="15725" cy="943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1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0" y="21"/>
                    </a:cxn>
                    <a:cxn ang="0">
                      <a:pos x="15" y="20"/>
                    </a:cxn>
                    <a:cxn ang="0">
                      <a:pos x="19" y="19"/>
                    </a:cxn>
                    <a:cxn ang="0">
                      <a:pos x="23" y="17"/>
                    </a:cxn>
                    <a:cxn ang="0">
                      <a:pos x="27" y="14"/>
                    </a:cxn>
                    <a:cxn ang="0">
                      <a:pos x="29" y="11"/>
                    </a:cxn>
                    <a:cxn ang="0">
                      <a:pos x="30" y="8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0" h="21">
                      <a:moveTo>
                        <a:pt x="29" y="3"/>
                      </a:move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10" y="21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8"/>
                      </a:lnTo>
                      <a:lnTo>
                        <a:pt x="29" y="3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4" name="Freeform 146">
                  <a:extLst>
                    <a:ext uri="{FF2B5EF4-FFF2-40B4-BE49-F238E27FC236}">
                      <a16:creationId xmlns:a16="http://schemas.microsoft.com/office/drawing/2014/main" id="{232FF7E8-95FA-DE84-2949-38C33DC77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4247" y="8030026"/>
                  <a:ext cx="50319" cy="44029"/>
                </a:xfrm>
                <a:custGeom>
                  <a:avLst/>
                  <a:gdLst/>
                  <a:ahLst/>
                  <a:cxnLst>
                    <a:cxn ang="0">
                      <a:pos x="83" y="83"/>
                    </a:cxn>
                    <a:cxn ang="0">
                      <a:pos x="87" y="80"/>
                    </a:cxn>
                    <a:cxn ang="0">
                      <a:pos x="91" y="79"/>
                    </a:cxn>
                    <a:cxn ang="0">
                      <a:pos x="92" y="78"/>
                    </a:cxn>
                    <a:cxn ang="0">
                      <a:pos x="89" y="78"/>
                    </a:cxn>
                    <a:cxn ang="0">
                      <a:pos x="81" y="72"/>
                    </a:cxn>
                    <a:cxn ang="0">
                      <a:pos x="73" y="66"/>
                    </a:cxn>
                    <a:cxn ang="0">
                      <a:pos x="66" y="59"/>
                    </a:cxn>
                    <a:cxn ang="0">
                      <a:pos x="60" y="50"/>
                    </a:cxn>
                    <a:cxn ang="0">
                      <a:pos x="49" y="33"/>
                    </a:cxn>
                    <a:cxn ang="0">
                      <a:pos x="35" y="19"/>
                    </a:cxn>
                    <a:cxn ang="0">
                      <a:pos x="41" y="25"/>
                    </a:cxn>
                    <a:cxn ang="0">
                      <a:pos x="40" y="23"/>
                    </a:cxn>
                    <a:cxn ang="0">
                      <a:pos x="33" y="18"/>
                    </a:cxn>
                    <a:cxn ang="0">
                      <a:pos x="24" y="10"/>
                    </a:cxn>
                    <a:cxn ang="0">
                      <a:pos x="20" y="6"/>
                    </a:cxn>
                    <a:cxn ang="0">
                      <a:pos x="15" y="4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4" y="25"/>
                    </a:cxn>
                    <a:cxn ang="0">
                      <a:pos x="8" y="27"/>
                    </a:cxn>
                    <a:cxn ang="0">
                      <a:pos x="13" y="30"/>
                    </a:cxn>
                    <a:cxn ang="0">
                      <a:pos x="23" y="37"/>
                    </a:cxn>
                    <a:cxn ang="0">
                      <a:pos x="30" y="42"/>
                    </a:cxn>
                    <a:cxn ang="0">
                      <a:pos x="42" y="57"/>
                    </a:cxn>
                    <a:cxn ang="0">
                      <a:pos x="53" y="72"/>
                    </a:cxn>
                    <a:cxn ang="0">
                      <a:pos x="63" y="76"/>
                    </a:cxn>
                    <a:cxn ang="0">
                      <a:pos x="73" y="78"/>
                    </a:cxn>
                    <a:cxn ang="0">
                      <a:pos x="76" y="79"/>
                    </a:cxn>
                    <a:cxn ang="0">
                      <a:pos x="80" y="80"/>
                    </a:cxn>
                    <a:cxn ang="0">
                      <a:pos x="82" y="82"/>
                    </a:cxn>
                    <a:cxn ang="0">
                      <a:pos x="83" y="83"/>
                    </a:cxn>
                  </a:cxnLst>
                  <a:rect l="0" t="0" r="r" b="b"/>
                  <a:pathLst>
                    <a:path w="92" h="83">
                      <a:moveTo>
                        <a:pt x="83" y="83"/>
                      </a:moveTo>
                      <a:lnTo>
                        <a:pt x="87" y="80"/>
                      </a:lnTo>
                      <a:lnTo>
                        <a:pt x="91" y="79"/>
                      </a:lnTo>
                      <a:lnTo>
                        <a:pt x="92" y="78"/>
                      </a:lnTo>
                      <a:lnTo>
                        <a:pt x="89" y="78"/>
                      </a:lnTo>
                      <a:lnTo>
                        <a:pt x="81" y="72"/>
                      </a:lnTo>
                      <a:lnTo>
                        <a:pt x="73" y="66"/>
                      </a:lnTo>
                      <a:lnTo>
                        <a:pt x="66" y="59"/>
                      </a:lnTo>
                      <a:lnTo>
                        <a:pt x="60" y="50"/>
                      </a:lnTo>
                      <a:lnTo>
                        <a:pt x="49" y="33"/>
                      </a:lnTo>
                      <a:lnTo>
                        <a:pt x="35" y="19"/>
                      </a:lnTo>
                      <a:lnTo>
                        <a:pt x="41" y="25"/>
                      </a:lnTo>
                      <a:lnTo>
                        <a:pt x="40" y="23"/>
                      </a:lnTo>
                      <a:lnTo>
                        <a:pt x="33" y="18"/>
                      </a:lnTo>
                      <a:lnTo>
                        <a:pt x="24" y="10"/>
                      </a:lnTo>
                      <a:lnTo>
                        <a:pt x="20" y="6"/>
                      </a:lnTo>
                      <a:lnTo>
                        <a:pt x="15" y="4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3" y="30"/>
                      </a:lnTo>
                      <a:lnTo>
                        <a:pt x="23" y="37"/>
                      </a:lnTo>
                      <a:lnTo>
                        <a:pt x="30" y="42"/>
                      </a:lnTo>
                      <a:lnTo>
                        <a:pt x="42" y="57"/>
                      </a:lnTo>
                      <a:lnTo>
                        <a:pt x="53" y="72"/>
                      </a:lnTo>
                      <a:lnTo>
                        <a:pt x="63" y="76"/>
                      </a:lnTo>
                      <a:lnTo>
                        <a:pt x="73" y="78"/>
                      </a:lnTo>
                      <a:lnTo>
                        <a:pt x="76" y="79"/>
                      </a:lnTo>
                      <a:lnTo>
                        <a:pt x="80" y="80"/>
                      </a:lnTo>
                      <a:lnTo>
                        <a:pt x="82" y="82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5" name="Freeform 147">
                  <a:extLst>
                    <a:ext uri="{FF2B5EF4-FFF2-40B4-BE49-F238E27FC236}">
                      <a16:creationId xmlns:a16="http://schemas.microsoft.com/office/drawing/2014/main" id="{38EB7D1D-5E11-A79E-45FF-656DB5B03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4247" y="8030026"/>
                  <a:ext cx="50319" cy="44029"/>
                </a:xfrm>
                <a:custGeom>
                  <a:avLst/>
                  <a:gdLst/>
                  <a:ahLst/>
                  <a:cxnLst>
                    <a:cxn ang="0">
                      <a:pos x="83" y="83"/>
                    </a:cxn>
                    <a:cxn ang="0">
                      <a:pos x="87" y="80"/>
                    </a:cxn>
                    <a:cxn ang="0">
                      <a:pos x="91" y="79"/>
                    </a:cxn>
                    <a:cxn ang="0">
                      <a:pos x="92" y="78"/>
                    </a:cxn>
                    <a:cxn ang="0">
                      <a:pos x="89" y="78"/>
                    </a:cxn>
                    <a:cxn ang="0">
                      <a:pos x="81" y="72"/>
                    </a:cxn>
                    <a:cxn ang="0">
                      <a:pos x="73" y="66"/>
                    </a:cxn>
                    <a:cxn ang="0">
                      <a:pos x="66" y="59"/>
                    </a:cxn>
                    <a:cxn ang="0">
                      <a:pos x="60" y="50"/>
                    </a:cxn>
                    <a:cxn ang="0">
                      <a:pos x="49" y="33"/>
                    </a:cxn>
                    <a:cxn ang="0">
                      <a:pos x="35" y="19"/>
                    </a:cxn>
                    <a:cxn ang="0">
                      <a:pos x="41" y="25"/>
                    </a:cxn>
                    <a:cxn ang="0">
                      <a:pos x="40" y="23"/>
                    </a:cxn>
                    <a:cxn ang="0">
                      <a:pos x="33" y="18"/>
                    </a:cxn>
                    <a:cxn ang="0">
                      <a:pos x="24" y="10"/>
                    </a:cxn>
                    <a:cxn ang="0">
                      <a:pos x="20" y="6"/>
                    </a:cxn>
                    <a:cxn ang="0">
                      <a:pos x="15" y="4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4" y="25"/>
                    </a:cxn>
                    <a:cxn ang="0">
                      <a:pos x="8" y="27"/>
                    </a:cxn>
                    <a:cxn ang="0">
                      <a:pos x="13" y="30"/>
                    </a:cxn>
                    <a:cxn ang="0">
                      <a:pos x="23" y="37"/>
                    </a:cxn>
                    <a:cxn ang="0">
                      <a:pos x="30" y="42"/>
                    </a:cxn>
                    <a:cxn ang="0">
                      <a:pos x="42" y="57"/>
                    </a:cxn>
                    <a:cxn ang="0">
                      <a:pos x="53" y="72"/>
                    </a:cxn>
                    <a:cxn ang="0">
                      <a:pos x="63" y="76"/>
                    </a:cxn>
                    <a:cxn ang="0">
                      <a:pos x="73" y="78"/>
                    </a:cxn>
                    <a:cxn ang="0">
                      <a:pos x="76" y="79"/>
                    </a:cxn>
                    <a:cxn ang="0">
                      <a:pos x="80" y="80"/>
                    </a:cxn>
                    <a:cxn ang="0">
                      <a:pos x="82" y="82"/>
                    </a:cxn>
                    <a:cxn ang="0">
                      <a:pos x="83" y="83"/>
                    </a:cxn>
                  </a:cxnLst>
                  <a:rect l="0" t="0" r="r" b="b"/>
                  <a:pathLst>
                    <a:path w="92" h="83">
                      <a:moveTo>
                        <a:pt x="83" y="83"/>
                      </a:moveTo>
                      <a:lnTo>
                        <a:pt x="87" y="80"/>
                      </a:lnTo>
                      <a:lnTo>
                        <a:pt x="91" y="79"/>
                      </a:lnTo>
                      <a:lnTo>
                        <a:pt x="92" y="78"/>
                      </a:lnTo>
                      <a:lnTo>
                        <a:pt x="89" y="78"/>
                      </a:lnTo>
                      <a:lnTo>
                        <a:pt x="81" y="72"/>
                      </a:lnTo>
                      <a:lnTo>
                        <a:pt x="73" y="66"/>
                      </a:lnTo>
                      <a:lnTo>
                        <a:pt x="66" y="59"/>
                      </a:lnTo>
                      <a:lnTo>
                        <a:pt x="60" y="50"/>
                      </a:lnTo>
                      <a:lnTo>
                        <a:pt x="49" y="33"/>
                      </a:lnTo>
                      <a:lnTo>
                        <a:pt x="35" y="19"/>
                      </a:lnTo>
                      <a:lnTo>
                        <a:pt x="41" y="25"/>
                      </a:lnTo>
                      <a:lnTo>
                        <a:pt x="40" y="23"/>
                      </a:lnTo>
                      <a:lnTo>
                        <a:pt x="33" y="18"/>
                      </a:lnTo>
                      <a:lnTo>
                        <a:pt x="24" y="10"/>
                      </a:lnTo>
                      <a:lnTo>
                        <a:pt x="20" y="6"/>
                      </a:lnTo>
                      <a:lnTo>
                        <a:pt x="15" y="4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3" y="30"/>
                      </a:lnTo>
                      <a:lnTo>
                        <a:pt x="23" y="37"/>
                      </a:lnTo>
                      <a:lnTo>
                        <a:pt x="30" y="42"/>
                      </a:lnTo>
                      <a:lnTo>
                        <a:pt x="42" y="57"/>
                      </a:lnTo>
                      <a:lnTo>
                        <a:pt x="53" y="72"/>
                      </a:lnTo>
                      <a:lnTo>
                        <a:pt x="63" y="76"/>
                      </a:lnTo>
                      <a:lnTo>
                        <a:pt x="73" y="78"/>
                      </a:lnTo>
                      <a:lnTo>
                        <a:pt x="76" y="79"/>
                      </a:lnTo>
                      <a:lnTo>
                        <a:pt x="80" y="80"/>
                      </a:lnTo>
                      <a:lnTo>
                        <a:pt x="82" y="82"/>
                      </a:lnTo>
                      <a:lnTo>
                        <a:pt x="83" y="83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6" name="Freeform 148">
                  <a:extLst>
                    <a:ext uri="{FF2B5EF4-FFF2-40B4-BE49-F238E27FC236}">
                      <a16:creationId xmlns:a16="http://schemas.microsoft.com/office/drawing/2014/main" id="{B8A125C2-B675-B9C4-8793-4F6A99057D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6261" y="8030026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7" name="Freeform 149">
                  <a:extLst>
                    <a:ext uri="{FF2B5EF4-FFF2-40B4-BE49-F238E27FC236}">
                      <a16:creationId xmlns:a16="http://schemas.microsoft.com/office/drawing/2014/main" id="{A8A803B6-8427-D31E-DAA0-BCE9538E2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6261" y="8030026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8" name="Freeform 150">
                  <a:extLst>
                    <a:ext uri="{FF2B5EF4-FFF2-40B4-BE49-F238E27FC236}">
                      <a16:creationId xmlns:a16="http://schemas.microsoft.com/office/drawing/2014/main" id="{31D47332-F907-C181-B45C-29D03D643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6580" y="7995432"/>
                  <a:ext cx="31449" cy="37739"/>
                </a:xfrm>
                <a:custGeom>
                  <a:avLst/>
                  <a:gdLst/>
                  <a:ahLst/>
                  <a:cxnLst>
                    <a:cxn ang="0">
                      <a:pos x="23" y="35"/>
                    </a:cxn>
                    <a:cxn ang="0">
                      <a:pos x="29" y="27"/>
                    </a:cxn>
                    <a:cxn ang="0">
                      <a:pos x="37" y="18"/>
                    </a:cxn>
                    <a:cxn ang="0">
                      <a:pos x="47" y="9"/>
                    </a:cxn>
                    <a:cxn ang="0">
                      <a:pos x="59" y="0"/>
                    </a:cxn>
                    <a:cxn ang="0">
                      <a:pos x="60" y="4"/>
                    </a:cxn>
                    <a:cxn ang="0">
                      <a:pos x="61" y="8"/>
                    </a:cxn>
                    <a:cxn ang="0">
                      <a:pos x="61" y="12"/>
                    </a:cxn>
                    <a:cxn ang="0">
                      <a:pos x="61" y="14"/>
                    </a:cxn>
                    <a:cxn ang="0">
                      <a:pos x="58" y="20"/>
                    </a:cxn>
                    <a:cxn ang="0">
                      <a:pos x="53" y="25"/>
                    </a:cxn>
                    <a:cxn ang="0">
                      <a:pos x="43" y="33"/>
                    </a:cxn>
                    <a:cxn ang="0">
                      <a:pos x="34" y="41"/>
                    </a:cxn>
                    <a:cxn ang="0">
                      <a:pos x="38" y="50"/>
                    </a:cxn>
                    <a:cxn ang="0">
                      <a:pos x="41" y="53"/>
                    </a:cxn>
                    <a:cxn ang="0">
                      <a:pos x="39" y="58"/>
                    </a:cxn>
                    <a:cxn ang="0">
                      <a:pos x="36" y="61"/>
                    </a:cxn>
                    <a:cxn ang="0">
                      <a:pos x="32" y="64"/>
                    </a:cxn>
                    <a:cxn ang="0">
                      <a:pos x="29" y="66"/>
                    </a:cxn>
                    <a:cxn ang="0">
                      <a:pos x="22" y="70"/>
                    </a:cxn>
                    <a:cxn ang="0">
                      <a:pos x="18" y="71"/>
                    </a:cxn>
                    <a:cxn ang="0">
                      <a:pos x="12" y="68"/>
                    </a:cxn>
                    <a:cxn ang="0">
                      <a:pos x="9" y="64"/>
                    </a:cxn>
                    <a:cxn ang="0">
                      <a:pos x="3" y="60"/>
                    </a:cxn>
                    <a:cxn ang="0">
                      <a:pos x="0" y="53"/>
                    </a:cxn>
                    <a:cxn ang="0">
                      <a:pos x="6" y="53"/>
                    </a:cxn>
                    <a:cxn ang="0">
                      <a:pos x="9" y="51"/>
                    </a:cxn>
                    <a:cxn ang="0">
                      <a:pos x="11" y="49"/>
                    </a:cxn>
                    <a:cxn ang="0">
                      <a:pos x="13" y="46"/>
                    </a:cxn>
                    <a:cxn ang="0">
                      <a:pos x="16" y="44"/>
                    </a:cxn>
                    <a:cxn ang="0">
                      <a:pos x="17" y="41"/>
                    </a:cxn>
                    <a:cxn ang="0">
                      <a:pos x="19" y="38"/>
                    </a:cxn>
                    <a:cxn ang="0">
                      <a:pos x="23" y="35"/>
                    </a:cxn>
                  </a:cxnLst>
                  <a:rect l="0" t="0" r="r" b="b"/>
                  <a:pathLst>
                    <a:path w="61" h="71">
                      <a:moveTo>
                        <a:pt x="23" y="35"/>
                      </a:moveTo>
                      <a:lnTo>
                        <a:pt x="29" y="27"/>
                      </a:lnTo>
                      <a:lnTo>
                        <a:pt x="37" y="18"/>
                      </a:lnTo>
                      <a:lnTo>
                        <a:pt x="47" y="9"/>
                      </a:lnTo>
                      <a:lnTo>
                        <a:pt x="59" y="0"/>
                      </a:lnTo>
                      <a:lnTo>
                        <a:pt x="60" y="4"/>
                      </a:lnTo>
                      <a:lnTo>
                        <a:pt x="61" y="8"/>
                      </a:lnTo>
                      <a:lnTo>
                        <a:pt x="61" y="12"/>
                      </a:lnTo>
                      <a:lnTo>
                        <a:pt x="61" y="14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3" y="33"/>
                      </a:lnTo>
                      <a:lnTo>
                        <a:pt x="34" y="41"/>
                      </a:lnTo>
                      <a:lnTo>
                        <a:pt x="38" y="50"/>
                      </a:lnTo>
                      <a:lnTo>
                        <a:pt x="41" y="53"/>
                      </a:lnTo>
                      <a:lnTo>
                        <a:pt x="39" y="58"/>
                      </a:lnTo>
                      <a:lnTo>
                        <a:pt x="36" y="61"/>
                      </a:lnTo>
                      <a:lnTo>
                        <a:pt x="32" y="64"/>
                      </a:lnTo>
                      <a:lnTo>
                        <a:pt x="29" y="66"/>
                      </a:lnTo>
                      <a:lnTo>
                        <a:pt x="22" y="70"/>
                      </a:lnTo>
                      <a:lnTo>
                        <a:pt x="18" y="71"/>
                      </a:lnTo>
                      <a:lnTo>
                        <a:pt x="12" y="68"/>
                      </a:lnTo>
                      <a:lnTo>
                        <a:pt x="9" y="64"/>
                      </a:lnTo>
                      <a:lnTo>
                        <a:pt x="3" y="60"/>
                      </a:lnTo>
                      <a:lnTo>
                        <a:pt x="0" y="53"/>
                      </a:lnTo>
                      <a:lnTo>
                        <a:pt x="6" y="53"/>
                      </a:lnTo>
                      <a:lnTo>
                        <a:pt x="9" y="51"/>
                      </a:lnTo>
                      <a:lnTo>
                        <a:pt x="11" y="49"/>
                      </a:lnTo>
                      <a:lnTo>
                        <a:pt x="13" y="46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9" y="38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9" name="Freeform 151">
                  <a:extLst>
                    <a:ext uri="{FF2B5EF4-FFF2-40B4-BE49-F238E27FC236}">
                      <a16:creationId xmlns:a16="http://schemas.microsoft.com/office/drawing/2014/main" id="{4C6B2085-85F8-5512-8D62-09C71EE087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6580" y="7995432"/>
                  <a:ext cx="31449" cy="37739"/>
                </a:xfrm>
                <a:custGeom>
                  <a:avLst/>
                  <a:gdLst/>
                  <a:ahLst/>
                  <a:cxnLst>
                    <a:cxn ang="0">
                      <a:pos x="23" y="35"/>
                    </a:cxn>
                    <a:cxn ang="0">
                      <a:pos x="29" y="27"/>
                    </a:cxn>
                    <a:cxn ang="0">
                      <a:pos x="37" y="18"/>
                    </a:cxn>
                    <a:cxn ang="0">
                      <a:pos x="47" y="9"/>
                    </a:cxn>
                    <a:cxn ang="0">
                      <a:pos x="59" y="0"/>
                    </a:cxn>
                    <a:cxn ang="0">
                      <a:pos x="60" y="4"/>
                    </a:cxn>
                    <a:cxn ang="0">
                      <a:pos x="61" y="8"/>
                    </a:cxn>
                    <a:cxn ang="0">
                      <a:pos x="61" y="12"/>
                    </a:cxn>
                    <a:cxn ang="0">
                      <a:pos x="61" y="14"/>
                    </a:cxn>
                    <a:cxn ang="0">
                      <a:pos x="58" y="20"/>
                    </a:cxn>
                    <a:cxn ang="0">
                      <a:pos x="53" y="25"/>
                    </a:cxn>
                    <a:cxn ang="0">
                      <a:pos x="43" y="33"/>
                    </a:cxn>
                    <a:cxn ang="0">
                      <a:pos x="34" y="41"/>
                    </a:cxn>
                    <a:cxn ang="0">
                      <a:pos x="38" y="50"/>
                    </a:cxn>
                    <a:cxn ang="0">
                      <a:pos x="41" y="53"/>
                    </a:cxn>
                    <a:cxn ang="0">
                      <a:pos x="39" y="58"/>
                    </a:cxn>
                    <a:cxn ang="0">
                      <a:pos x="36" y="61"/>
                    </a:cxn>
                    <a:cxn ang="0">
                      <a:pos x="32" y="64"/>
                    </a:cxn>
                    <a:cxn ang="0">
                      <a:pos x="29" y="66"/>
                    </a:cxn>
                    <a:cxn ang="0">
                      <a:pos x="22" y="70"/>
                    </a:cxn>
                    <a:cxn ang="0">
                      <a:pos x="18" y="71"/>
                    </a:cxn>
                    <a:cxn ang="0">
                      <a:pos x="12" y="68"/>
                    </a:cxn>
                    <a:cxn ang="0">
                      <a:pos x="9" y="64"/>
                    </a:cxn>
                    <a:cxn ang="0">
                      <a:pos x="3" y="60"/>
                    </a:cxn>
                    <a:cxn ang="0">
                      <a:pos x="0" y="53"/>
                    </a:cxn>
                    <a:cxn ang="0">
                      <a:pos x="6" y="53"/>
                    </a:cxn>
                    <a:cxn ang="0">
                      <a:pos x="9" y="51"/>
                    </a:cxn>
                    <a:cxn ang="0">
                      <a:pos x="11" y="49"/>
                    </a:cxn>
                    <a:cxn ang="0">
                      <a:pos x="13" y="46"/>
                    </a:cxn>
                    <a:cxn ang="0">
                      <a:pos x="16" y="44"/>
                    </a:cxn>
                    <a:cxn ang="0">
                      <a:pos x="17" y="41"/>
                    </a:cxn>
                    <a:cxn ang="0">
                      <a:pos x="19" y="38"/>
                    </a:cxn>
                    <a:cxn ang="0">
                      <a:pos x="23" y="35"/>
                    </a:cxn>
                  </a:cxnLst>
                  <a:rect l="0" t="0" r="r" b="b"/>
                  <a:pathLst>
                    <a:path w="61" h="71">
                      <a:moveTo>
                        <a:pt x="23" y="35"/>
                      </a:moveTo>
                      <a:lnTo>
                        <a:pt x="29" y="27"/>
                      </a:lnTo>
                      <a:lnTo>
                        <a:pt x="37" y="18"/>
                      </a:lnTo>
                      <a:lnTo>
                        <a:pt x="47" y="9"/>
                      </a:lnTo>
                      <a:lnTo>
                        <a:pt x="59" y="0"/>
                      </a:lnTo>
                      <a:lnTo>
                        <a:pt x="60" y="4"/>
                      </a:lnTo>
                      <a:lnTo>
                        <a:pt x="61" y="8"/>
                      </a:lnTo>
                      <a:lnTo>
                        <a:pt x="61" y="12"/>
                      </a:lnTo>
                      <a:lnTo>
                        <a:pt x="61" y="14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3" y="33"/>
                      </a:lnTo>
                      <a:lnTo>
                        <a:pt x="34" y="41"/>
                      </a:lnTo>
                      <a:lnTo>
                        <a:pt x="38" y="50"/>
                      </a:lnTo>
                      <a:lnTo>
                        <a:pt x="41" y="53"/>
                      </a:lnTo>
                      <a:lnTo>
                        <a:pt x="39" y="58"/>
                      </a:lnTo>
                      <a:lnTo>
                        <a:pt x="36" y="61"/>
                      </a:lnTo>
                      <a:lnTo>
                        <a:pt x="32" y="64"/>
                      </a:lnTo>
                      <a:lnTo>
                        <a:pt x="29" y="66"/>
                      </a:lnTo>
                      <a:lnTo>
                        <a:pt x="22" y="70"/>
                      </a:lnTo>
                      <a:lnTo>
                        <a:pt x="18" y="71"/>
                      </a:lnTo>
                      <a:lnTo>
                        <a:pt x="12" y="68"/>
                      </a:lnTo>
                      <a:lnTo>
                        <a:pt x="9" y="64"/>
                      </a:lnTo>
                      <a:lnTo>
                        <a:pt x="3" y="60"/>
                      </a:lnTo>
                      <a:lnTo>
                        <a:pt x="0" y="53"/>
                      </a:lnTo>
                      <a:lnTo>
                        <a:pt x="6" y="53"/>
                      </a:lnTo>
                      <a:lnTo>
                        <a:pt x="9" y="51"/>
                      </a:lnTo>
                      <a:lnTo>
                        <a:pt x="11" y="49"/>
                      </a:lnTo>
                      <a:lnTo>
                        <a:pt x="13" y="46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9" y="38"/>
                      </a:lnTo>
                      <a:lnTo>
                        <a:pt x="23" y="35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0" name="Freeform 152">
                  <a:extLst>
                    <a:ext uri="{FF2B5EF4-FFF2-40B4-BE49-F238E27FC236}">
                      <a16:creationId xmlns:a16="http://schemas.microsoft.com/office/drawing/2014/main" id="{A59A0ED9-59EB-4E57-5C3E-61187C5BB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826" y="7888504"/>
                  <a:ext cx="31449" cy="2515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14" y="26"/>
                    </a:cxn>
                    <a:cxn ang="0">
                      <a:pos x="28" y="20"/>
                    </a:cxn>
                    <a:cxn ang="0">
                      <a:pos x="36" y="15"/>
                    </a:cxn>
                    <a:cxn ang="0">
                      <a:pos x="44" y="11"/>
                    </a:cxn>
                    <a:cxn ang="0">
                      <a:pos x="52" y="5"/>
                    </a:cxn>
                    <a:cxn ang="0">
                      <a:pos x="58" y="0"/>
                    </a:cxn>
                    <a:cxn ang="0">
                      <a:pos x="59" y="3"/>
                    </a:cxn>
                    <a:cxn ang="0">
                      <a:pos x="59" y="8"/>
                    </a:cxn>
                    <a:cxn ang="0">
                      <a:pos x="58" y="11"/>
                    </a:cxn>
                    <a:cxn ang="0">
                      <a:pos x="57" y="13"/>
                    </a:cxn>
                    <a:cxn ang="0">
                      <a:pos x="54" y="19"/>
                    </a:cxn>
                    <a:cxn ang="0">
                      <a:pos x="51" y="23"/>
                    </a:cxn>
                    <a:cxn ang="0">
                      <a:pos x="46" y="27"/>
                    </a:cxn>
                    <a:cxn ang="0">
                      <a:pos x="44" y="33"/>
                    </a:cxn>
                    <a:cxn ang="0">
                      <a:pos x="44" y="35"/>
                    </a:cxn>
                    <a:cxn ang="0">
                      <a:pos x="44" y="39"/>
                    </a:cxn>
                    <a:cxn ang="0">
                      <a:pos x="45" y="42"/>
                    </a:cxn>
                    <a:cxn ang="0">
                      <a:pos x="46" y="46"/>
                    </a:cxn>
                    <a:cxn ang="0">
                      <a:pos x="41" y="46"/>
                    </a:cxn>
                    <a:cxn ang="0">
                      <a:pos x="35" y="46"/>
                    </a:cxn>
                    <a:cxn ang="0">
                      <a:pos x="31" y="43"/>
                    </a:cxn>
                    <a:cxn ang="0">
                      <a:pos x="26" y="41"/>
                    </a:cxn>
                    <a:cxn ang="0">
                      <a:pos x="22" y="40"/>
                    </a:cxn>
                    <a:cxn ang="0">
                      <a:pos x="17" y="39"/>
                    </a:cxn>
                    <a:cxn ang="0">
                      <a:pos x="8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9" h="46">
                      <a:moveTo>
                        <a:pt x="0" y="35"/>
                      </a:moveTo>
                      <a:lnTo>
                        <a:pt x="14" y="26"/>
                      </a:lnTo>
                      <a:lnTo>
                        <a:pt x="28" y="20"/>
                      </a:lnTo>
                      <a:lnTo>
                        <a:pt x="36" y="15"/>
                      </a:lnTo>
                      <a:lnTo>
                        <a:pt x="44" y="11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59" y="3"/>
                      </a:lnTo>
                      <a:lnTo>
                        <a:pt x="59" y="8"/>
                      </a:lnTo>
                      <a:lnTo>
                        <a:pt x="58" y="11"/>
                      </a:lnTo>
                      <a:lnTo>
                        <a:pt x="57" y="13"/>
                      </a:lnTo>
                      <a:lnTo>
                        <a:pt x="54" y="19"/>
                      </a:lnTo>
                      <a:lnTo>
                        <a:pt x="51" y="23"/>
                      </a:lnTo>
                      <a:lnTo>
                        <a:pt x="46" y="27"/>
                      </a:lnTo>
                      <a:lnTo>
                        <a:pt x="44" y="33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5" y="42"/>
                      </a:lnTo>
                      <a:lnTo>
                        <a:pt x="46" y="46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1" y="43"/>
                      </a:lnTo>
                      <a:lnTo>
                        <a:pt x="26" y="41"/>
                      </a:lnTo>
                      <a:lnTo>
                        <a:pt x="22" y="40"/>
                      </a:lnTo>
                      <a:lnTo>
                        <a:pt x="17" y="39"/>
                      </a:lnTo>
                      <a:lnTo>
                        <a:pt x="8" y="37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1" name="Freeform 153">
                  <a:extLst>
                    <a:ext uri="{FF2B5EF4-FFF2-40B4-BE49-F238E27FC236}">
                      <a16:creationId xmlns:a16="http://schemas.microsoft.com/office/drawing/2014/main" id="{0ECA1F74-ADF7-B187-E6CD-BD938FE15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826" y="7888504"/>
                  <a:ext cx="31449" cy="2515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14" y="26"/>
                    </a:cxn>
                    <a:cxn ang="0">
                      <a:pos x="28" y="20"/>
                    </a:cxn>
                    <a:cxn ang="0">
                      <a:pos x="36" y="15"/>
                    </a:cxn>
                    <a:cxn ang="0">
                      <a:pos x="44" y="11"/>
                    </a:cxn>
                    <a:cxn ang="0">
                      <a:pos x="52" y="5"/>
                    </a:cxn>
                    <a:cxn ang="0">
                      <a:pos x="58" y="0"/>
                    </a:cxn>
                    <a:cxn ang="0">
                      <a:pos x="59" y="3"/>
                    </a:cxn>
                    <a:cxn ang="0">
                      <a:pos x="59" y="8"/>
                    </a:cxn>
                    <a:cxn ang="0">
                      <a:pos x="58" y="11"/>
                    </a:cxn>
                    <a:cxn ang="0">
                      <a:pos x="57" y="13"/>
                    </a:cxn>
                    <a:cxn ang="0">
                      <a:pos x="54" y="19"/>
                    </a:cxn>
                    <a:cxn ang="0">
                      <a:pos x="51" y="23"/>
                    </a:cxn>
                    <a:cxn ang="0">
                      <a:pos x="46" y="27"/>
                    </a:cxn>
                    <a:cxn ang="0">
                      <a:pos x="44" y="33"/>
                    </a:cxn>
                    <a:cxn ang="0">
                      <a:pos x="44" y="35"/>
                    </a:cxn>
                    <a:cxn ang="0">
                      <a:pos x="44" y="39"/>
                    </a:cxn>
                    <a:cxn ang="0">
                      <a:pos x="45" y="42"/>
                    </a:cxn>
                    <a:cxn ang="0">
                      <a:pos x="46" y="46"/>
                    </a:cxn>
                    <a:cxn ang="0">
                      <a:pos x="41" y="46"/>
                    </a:cxn>
                    <a:cxn ang="0">
                      <a:pos x="35" y="46"/>
                    </a:cxn>
                    <a:cxn ang="0">
                      <a:pos x="31" y="43"/>
                    </a:cxn>
                    <a:cxn ang="0">
                      <a:pos x="26" y="41"/>
                    </a:cxn>
                    <a:cxn ang="0">
                      <a:pos x="22" y="40"/>
                    </a:cxn>
                    <a:cxn ang="0">
                      <a:pos x="17" y="39"/>
                    </a:cxn>
                    <a:cxn ang="0">
                      <a:pos x="8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9" h="46">
                      <a:moveTo>
                        <a:pt x="0" y="35"/>
                      </a:moveTo>
                      <a:lnTo>
                        <a:pt x="14" y="26"/>
                      </a:lnTo>
                      <a:lnTo>
                        <a:pt x="28" y="20"/>
                      </a:lnTo>
                      <a:lnTo>
                        <a:pt x="36" y="15"/>
                      </a:lnTo>
                      <a:lnTo>
                        <a:pt x="44" y="11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59" y="3"/>
                      </a:lnTo>
                      <a:lnTo>
                        <a:pt x="59" y="8"/>
                      </a:lnTo>
                      <a:lnTo>
                        <a:pt x="58" y="11"/>
                      </a:lnTo>
                      <a:lnTo>
                        <a:pt x="57" y="13"/>
                      </a:lnTo>
                      <a:lnTo>
                        <a:pt x="54" y="19"/>
                      </a:lnTo>
                      <a:lnTo>
                        <a:pt x="51" y="23"/>
                      </a:lnTo>
                      <a:lnTo>
                        <a:pt x="46" y="27"/>
                      </a:lnTo>
                      <a:lnTo>
                        <a:pt x="44" y="33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5" y="42"/>
                      </a:lnTo>
                      <a:lnTo>
                        <a:pt x="46" y="46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1" y="43"/>
                      </a:lnTo>
                      <a:lnTo>
                        <a:pt x="26" y="41"/>
                      </a:lnTo>
                      <a:lnTo>
                        <a:pt x="22" y="40"/>
                      </a:lnTo>
                      <a:lnTo>
                        <a:pt x="17" y="39"/>
                      </a:lnTo>
                      <a:lnTo>
                        <a:pt x="8" y="37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2" name="Freeform 154">
                  <a:extLst>
                    <a:ext uri="{FF2B5EF4-FFF2-40B4-BE49-F238E27FC236}">
                      <a16:creationId xmlns:a16="http://schemas.microsoft.com/office/drawing/2014/main" id="{42D7E729-E336-EC12-1BD1-2343582C46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855" y="7838186"/>
                  <a:ext cx="59754" cy="22014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11" y="10"/>
                    </a:cxn>
                    <a:cxn ang="0">
                      <a:pos x="20" y="6"/>
                    </a:cxn>
                    <a:cxn ang="0">
                      <a:pos x="30" y="2"/>
                    </a:cxn>
                    <a:cxn ang="0">
                      <a:pos x="40" y="1"/>
                    </a:cxn>
                    <a:cxn ang="0">
                      <a:pos x="50" y="0"/>
                    </a:cxn>
                    <a:cxn ang="0">
                      <a:pos x="60" y="0"/>
                    </a:cxn>
                    <a:cxn ang="0">
                      <a:pos x="69" y="2"/>
                    </a:cxn>
                    <a:cxn ang="0">
                      <a:pos x="79" y="3"/>
                    </a:cxn>
                    <a:cxn ang="0">
                      <a:pos x="81" y="3"/>
                    </a:cxn>
                    <a:cxn ang="0">
                      <a:pos x="79" y="3"/>
                    </a:cxn>
                    <a:cxn ang="0">
                      <a:pos x="85" y="5"/>
                    </a:cxn>
                    <a:cxn ang="0">
                      <a:pos x="91" y="6"/>
                    </a:cxn>
                    <a:cxn ang="0">
                      <a:pos x="97" y="8"/>
                    </a:cxn>
                    <a:cxn ang="0">
                      <a:pos x="102" y="11"/>
                    </a:cxn>
                    <a:cxn ang="0">
                      <a:pos x="105" y="15"/>
                    </a:cxn>
                    <a:cxn ang="0">
                      <a:pos x="109" y="19"/>
                    </a:cxn>
                    <a:cxn ang="0">
                      <a:pos x="109" y="23"/>
                    </a:cxn>
                    <a:cxn ang="0">
                      <a:pos x="107" y="28"/>
                    </a:cxn>
                    <a:cxn ang="0">
                      <a:pos x="104" y="29"/>
                    </a:cxn>
                    <a:cxn ang="0">
                      <a:pos x="100" y="30"/>
                    </a:cxn>
                    <a:cxn ang="0">
                      <a:pos x="96" y="30"/>
                    </a:cxn>
                    <a:cxn ang="0">
                      <a:pos x="92" y="30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70" y="37"/>
                    </a:cxn>
                    <a:cxn ang="0">
                      <a:pos x="66" y="46"/>
                    </a:cxn>
                    <a:cxn ang="0">
                      <a:pos x="54" y="46"/>
                    </a:cxn>
                    <a:cxn ang="0">
                      <a:pos x="43" y="46"/>
                    </a:cxn>
                    <a:cxn ang="0">
                      <a:pos x="40" y="41"/>
                    </a:cxn>
                    <a:cxn ang="0">
                      <a:pos x="39" y="37"/>
                    </a:cxn>
                    <a:cxn ang="0">
                      <a:pos x="39" y="34"/>
                    </a:cxn>
                    <a:cxn ang="0">
                      <a:pos x="36" y="32"/>
                    </a:cxn>
                    <a:cxn ang="0">
                      <a:pos x="34" y="30"/>
                    </a:cxn>
                    <a:cxn ang="0">
                      <a:pos x="31" y="28"/>
                    </a:cxn>
                    <a:cxn ang="0">
                      <a:pos x="30" y="26"/>
                    </a:cxn>
                    <a:cxn ang="0">
                      <a:pos x="29" y="23"/>
                    </a:cxn>
                    <a:cxn ang="0">
                      <a:pos x="29" y="21"/>
                    </a:cxn>
                    <a:cxn ang="0">
                      <a:pos x="29" y="19"/>
                    </a:cxn>
                    <a:cxn ang="0">
                      <a:pos x="30" y="17"/>
                    </a:cxn>
                    <a:cxn ang="0">
                      <a:pos x="31" y="16"/>
                    </a:cxn>
                    <a:cxn ang="0">
                      <a:pos x="20" y="23"/>
                    </a:cxn>
                    <a:cxn ang="0">
                      <a:pos x="13" y="28"/>
                    </a:cxn>
                    <a:cxn ang="0">
                      <a:pos x="13" y="19"/>
                    </a:cxn>
                    <a:cxn ang="0">
                      <a:pos x="13" y="16"/>
                    </a:cxn>
                    <a:cxn ang="0">
                      <a:pos x="11" y="13"/>
                    </a:cxn>
                    <a:cxn ang="0">
                      <a:pos x="8" y="13"/>
                    </a:cxn>
                    <a:cxn ang="0">
                      <a:pos x="5" y="13"/>
                    </a:cxn>
                    <a:cxn ang="0">
                      <a:pos x="3" y="13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09" h="46">
                      <a:moveTo>
                        <a:pt x="1" y="16"/>
                      </a:moveTo>
                      <a:lnTo>
                        <a:pt x="11" y="10"/>
                      </a:lnTo>
                      <a:lnTo>
                        <a:pt x="20" y="6"/>
                      </a:lnTo>
                      <a:lnTo>
                        <a:pt x="30" y="2"/>
                      </a:lnTo>
                      <a:lnTo>
                        <a:pt x="40" y="1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69" y="2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79" y="3"/>
                      </a:lnTo>
                      <a:lnTo>
                        <a:pt x="85" y="5"/>
                      </a:lnTo>
                      <a:lnTo>
                        <a:pt x="91" y="6"/>
                      </a:lnTo>
                      <a:lnTo>
                        <a:pt x="97" y="8"/>
                      </a:lnTo>
                      <a:lnTo>
                        <a:pt x="102" y="11"/>
                      </a:lnTo>
                      <a:lnTo>
                        <a:pt x="105" y="15"/>
                      </a:lnTo>
                      <a:lnTo>
                        <a:pt x="109" y="19"/>
                      </a:lnTo>
                      <a:lnTo>
                        <a:pt x="109" y="23"/>
                      </a:lnTo>
                      <a:lnTo>
                        <a:pt x="107" y="28"/>
                      </a:lnTo>
                      <a:lnTo>
                        <a:pt x="104" y="29"/>
                      </a:lnTo>
                      <a:lnTo>
                        <a:pt x="100" y="30"/>
                      </a:lnTo>
                      <a:lnTo>
                        <a:pt x="96" y="30"/>
                      </a:lnTo>
                      <a:lnTo>
                        <a:pt x="92" y="30"/>
                      </a:lnTo>
                      <a:lnTo>
                        <a:pt x="84" y="28"/>
                      </a:lnTo>
                      <a:lnTo>
                        <a:pt x="72" y="28"/>
                      </a:lnTo>
                      <a:lnTo>
                        <a:pt x="70" y="37"/>
                      </a:lnTo>
                      <a:lnTo>
                        <a:pt x="66" y="46"/>
                      </a:lnTo>
                      <a:lnTo>
                        <a:pt x="54" y="46"/>
                      </a:lnTo>
                      <a:lnTo>
                        <a:pt x="43" y="46"/>
                      </a:lnTo>
                      <a:lnTo>
                        <a:pt x="40" y="41"/>
                      </a:lnTo>
                      <a:lnTo>
                        <a:pt x="39" y="37"/>
                      </a:lnTo>
                      <a:lnTo>
                        <a:pt x="39" y="34"/>
                      </a:lnTo>
                      <a:lnTo>
                        <a:pt x="36" y="32"/>
                      </a:lnTo>
                      <a:lnTo>
                        <a:pt x="34" y="30"/>
                      </a:lnTo>
                      <a:lnTo>
                        <a:pt x="31" y="28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0" y="17"/>
                      </a:lnTo>
                      <a:lnTo>
                        <a:pt x="31" y="16"/>
                      </a:lnTo>
                      <a:lnTo>
                        <a:pt x="20" y="23"/>
                      </a:lnTo>
                      <a:lnTo>
                        <a:pt x="13" y="28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3" name="Freeform 155">
                  <a:extLst>
                    <a:ext uri="{FF2B5EF4-FFF2-40B4-BE49-F238E27FC236}">
                      <a16:creationId xmlns:a16="http://schemas.microsoft.com/office/drawing/2014/main" id="{C9E150D5-D2D2-03D4-414A-1A5820B58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855" y="7838186"/>
                  <a:ext cx="59754" cy="22014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11" y="10"/>
                    </a:cxn>
                    <a:cxn ang="0">
                      <a:pos x="20" y="6"/>
                    </a:cxn>
                    <a:cxn ang="0">
                      <a:pos x="30" y="2"/>
                    </a:cxn>
                    <a:cxn ang="0">
                      <a:pos x="40" y="1"/>
                    </a:cxn>
                    <a:cxn ang="0">
                      <a:pos x="50" y="0"/>
                    </a:cxn>
                    <a:cxn ang="0">
                      <a:pos x="60" y="0"/>
                    </a:cxn>
                    <a:cxn ang="0">
                      <a:pos x="69" y="2"/>
                    </a:cxn>
                    <a:cxn ang="0">
                      <a:pos x="79" y="3"/>
                    </a:cxn>
                    <a:cxn ang="0">
                      <a:pos x="81" y="3"/>
                    </a:cxn>
                    <a:cxn ang="0">
                      <a:pos x="79" y="3"/>
                    </a:cxn>
                    <a:cxn ang="0">
                      <a:pos x="85" y="5"/>
                    </a:cxn>
                    <a:cxn ang="0">
                      <a:pos x="91" y="6"/>
                    </a:cxn>
                    <a:cxn ang="0">
                      <a:pos x="97" y="8"/>
                    </a:cxn>
                    <a:cxn ang="0">
                      <a:pos x="102" y="11"/>
                    </a:cxn>
                    <a:cxn ang="0">
                      <a:pos x="105" y="15"/>
                    </a:cxn>
                    <a:cxn ang="0">
                      <a:pos x="109" y="19"/>
                    </a:cxn>
                    <a:cxn ang="0">
                      <a:pos x="109" y="23"/>
                    </a:cxn>
                    <a:cxn ang="0">
                      <a:pos x="107" y="28"/>
                    </a:cxn>
                    <a:cxn ang="0">
                      <a:pos x="104" y="29"/>
                    </a:cxn>
                    <a:cxn ang="0">
                      <a:pos x="100" y="30"/>
                    </a:cxn>
                    <a:cxn ang="0">
                      <a:pos x="96" y="30"/>
                    </a:cxn>
                    <a:cxn ang="0">
                      <a:pos x="92" y="30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70" y="37"/>
                    </a:cxn>
                    <a:cxn ang="0">
                      <a:pos x="66" y="46"/>
                    </a:cxn>
                    <a:cxn ang="0">
                      <a:pos x="54" y="46"/>
                    </a:cxn>
                    <a:cxn ang="0">
                      <a:pos x="43" y="46"/>
                    </a:cxn>
                    <a:cxn ang="0">
                      <a:pos x="40" y="41"/>
                    </a:cxn>
                    <a:cxn ang="0">
                      <a:pos x="39" y="37"/>
                    </a:cxn>
                    <a:cxn ang="0">
                      <a:pos x="39" y="34"/>
                    </a:cxn>
                    <a:cxn ang="0">
                      <a:pos x="36" y="32"/>
                    </a:cxn>
                    <a:cxn ang="0">
                      <a:pos x="34" y="30"/>
                    </a:cxn>
                    <a:cxn ang="0">
                      <a:pos x="31" y="28"/>
                    </a:cxn>
                    <a:cxn ang="0">
                      <a:pos x="30" y="26"/>
                    </a:cxn>
                    <a:cxn ang="0">
                      <a:pos x="29" y="23"/>
                    </a:cxn>
                    <a:cxn ang="0">
                      <a:pos x="29" y="21"/>
                    </a:cxn>
                    <a:cxn ang="0">
                      <a:pos x="29" y="19"/>
                    </a:cxn>
                    <a:cxn ang="0">
                      <a:pos x="30" y="17"/>
                    </a:cxn>
                    <a:cxn ang="0">
                      <a:pos x="31" y="16"/>
                    </a:cxn>
                    <a:cxn ang="0">
                      <a:pos x="20" y="23"/>
                    </a:cxn>
                    <a:cxn ang="0">
                      <a:pos x="13" y="28"/>
                    </a:cxn>
                    <a:cxn ang="0">
                      <a:pos x="13" y="19"/>
                    </a:cxn>
                    <a:cxn ang="0">
                      <a:pos x="13" y="16"/>
                    </a:cxn>
                    <a:cxn ang="0">
                      <a:pos x="11" y="13"/>
                    </a:cxn>
                    <a:cxn ang="0">
                      <a:pos x="8" y="13"/>
                    </a:cxn>
                    <a:cxn ang="0">
                      <a:pos x="5" y="13"/>
                    </a:cxn>
                    <a:cxn ang="0">
                      <a:pos x="3" y="13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09" h="46">
                      <a:moveTo>
                        <a:pt x="1" y="16"/>
                      </a:moveTo>
                      <a:lnTo>
                        <a:pt x="11" y="10"/>
                      </a:lnTo>
                      <a:lnTo>
                        <a:pt x="20" y="6"/>
                      </a:lnTo>
                      <a:lnTo>
                        <a:pt x="30" y="2"/>
                      </a:lnTo>
                      <a:lnTo>
                        <a:pt x="40" y="1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69" y="2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79" y="3"/>
                      </a:lnTo>
                      <a:lnTo>
                        <a:pt x="85" y="5"/>
                      </a:lnTo>
                      <a:lnTo>
                        <a:pt x="91" y="6"/>
                      </a:lnTo>
                      <a:lnTo>
                        <a:pt x="97" y="8"/>
                      </a:lnTo>
                      <a:lnTo>
                        <a:pt x="102" y="11"/>
                      </a:lnTo>
                      <a:lnTo>
                        <a:pt x="105" y="15"/>
                      </a:lnTo>
                      <a:lnTo>
                        <a:pt x="109" y="19"/>
                      </a:lnTo>
                      <a:lnTo>
                        <a:pt x="109" y="23"/>
                      </a:lnTo>
                      <a:lnTo>
                        <a:pt x="107" y="28"/>
                      </a:lnTo>
                      <a:lnTo>
                        <a:pt x="104" y="29"/>
                      </a:lnTo>
                      <a:lnTo>
                        <a:pt x="100" y="30"/>
                      </a:lnTo>
                      <a:lnTo>
                        <a:pt x="96" y="30"/>
                      </a:lnTo>
                      <a:lnTo>
                        <a:pt x="92" y="30"/>
                      </a:lnTo>
                      <a:lnTo>
                        <a:pt x="84" y="28"/>
                      </a:lnTo>
                      <a:lnTo>
                        <a:pt x="72" y="28"/>
                      </a:lnTo>
                      <a:lnTo>
                        <a:pt x="70" y="37"/>
                      </a:lnTo>
                      <a:lnTo>
                        <a:pt x="66" y="46"/>
                      </a:lnTo>
                      <a:lnTo>
                        <a:pt x="54" y="46"/>
                      </a:lnTo>
                      <a:lnTo>
                        <a:pt x="43" y="46"/>
                      </a:lnTo>
                      <a:lnTo>
                        <a:pt x="40" y="41"/>
                      </a:lnTo>
                      <a:lnTo>
                        <a:pt x="39" y="37"/>
                      </a:lnTo>
                      <a:lnTo>
                        <a:pt x="39" y="34"/>
                      </a:lnTo>
                      <a:lnTo>
                        <a:pt x="36" y="32"/>
                      </a:lnTo>
                      <a:lnTo>
                        <a:pt x="34" y="30"/>
                      </a:lnTo>
                      <a:lnTo>
                        <a:pt x="31" y="28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0" y="17"/>
                      </a:lnTo>
                      <a:lnTo>
                        <a:pt x="31" y="16"/>
                      </a:lnTo>
                      <a:lnTo>
                        <a:pt x="20" y="23"/>
                      </a:lnTo>
                      <a:lnTo>
                        <a:pt x="13" y="28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4" name="Freeform 156">
                  <a:extLst>
                    <a:ext uri="{FF2B5EF4-FFF2-40B4-BE49-F238E27FC236}">
                      <a16:creationId xmlns:a16="http://schemas.microsoft.com/office/drawing/2014/main" id="{399A9E33-1505-46A3-B8D1-E869B7DF1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5768" y="7951403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12" y="6"/>
                    </a:cxn>
                    <a:cxn ang="0">
                      <a:pos x="12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5" name="Freeform 157">
                  <a:extLst>
                    <a:ext uri="{FF2B5EF4-FFF2-40B4-BE49-F238E27FC236}">
                      <a16:creationId xmlns:a16="http://schemas.microsoft.com/office/drawing/2014/main" id="{1922ECC0-4E67-DA03-1C09-E7AFFFBBC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5768" y="7951403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12" y="6"/>
                    </a:cxn>
                    <a:cxn ang="0">
                      <a:pos x="12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8695667-DCC4-4849-A5DA-98108B52C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23" y="1981200"/>
              <a:ext cx="857001" cy="602207"/>
            </a:xfrm>
            <a:custGeom>
              <a:avLst/>
              <a:gdLst/>
              <a:ahLst/>
              <a:cxnLst>
                <a:cxn ang="0">
                  <a:pos x="30" y="951"/>
                </a:cxn>
                <a:cxn ang="0">
                  <a:pos x="0" y="940"/>
                </a:cxn>
                <a:cxn ang="0">
                  <a:pos x="18" y="881"/>
                </a:cxn>
                <a:cxn ang="0">
                  <a:pos x="24" y="839"/>
                </a:cxn>
                <a:cxn ang="0">
                  <a:pos x="35" y="821"/>
                </a:cxn>
                <a:cxn ang="0">
                  <a:pos x="48" y="851"/>
                </a:cxn>
                <a:cxn ang="0">
                  <a:pos x="35" y="881"/>
                </a:cxn>
                <a:cxn ang="0">
                  <a:pos x="78" y="857"/>
                </a:cxn>
                <a:cxn ang="0">
                  <a:pos x="71" y="828"/>
                </a:cxn>
                <a:cxn ang="0">
                  <a:pos x="78" y="780"/>
                </a:cxn>
                <a:cxn ang="0">
                  <a:pos x="53" y="715"/>
                </a:cxn>
                <a:cxn ang="0">
                  <a:pos x="83" y="715"/>
                </a:cxn>
                <a:cxn ang="0">
                  <a:pos x="131" y="697"/>
                </a:cxn>
                <a:cxn ang="0">
                  <a:pos x="101" y="662"/>
                </a:cxn>
                <a:cxn ang="0">
                  <a:pos x="65" y="674"/>
                </a:cxn>
                <a:cxn ang="0">
                  <a:pos x="65" y="603"/>
                </a:cxn>
                <a:cxn ang="0">
                  <a:pos x="71" y="520"/>
                </a:cxn>
                <a:cxn ang="0">
                  <a:pos x="71" y="397"/>
                </a:cxn>
                <a:cxn ang="0">
                  <a:pos x="48" y="255"/>
                </a:cxn>
                <a:cxn ang="0">
                  <a:pos x="60" y="136"/>
                </a:cxn>
                <a:cxn ang="0">
                  <a:pos x="272" y="220"/>
                </a:cxn>
                <a:cxn ang="0">
                  <a:pos x="456" y="296"/>
                </a:cxn>
                <a:cxn ang="0">
                  <a:pos x="544" y="332"/>
                </a:cxn>
                <a:cxn ang="0">
                  <a:pos x="580" y="361"/>
                </a:cxn>
                <a:cxn ang="0">
                  <a:pos x="580" y="484"/>
                </a:cxn>
                <a:cxn ang="0">
                  <a:pos x="532" y="550"/>
                </a:cxn>
                <a:cxn ang="0">
                  <a:pos x="538" y="603"/>
                </a:cxn>
                <a:cxn ang="0">
                  <a:pos x="527" y="639"/>
                </a:cxn>
                <a:cxn ang="0">
                  <a:pos x="544" y="674"/>
                </a:cxn>
                <a:cxn ang="0">
                  <a:pos x="603" y="562"/>
                </a:cxn>
                <a:cxn ang="0">
                  <a:pos x="638" y="502"/>
                </a:cxn>
                <a:cxn ang="0">
                  <a:pos x="697" y="431"/>
                </a:cxn>
                <a:cxn ang="0">
                  <a:pos x="633" y="237"/>
                </a:cxn>
                <a:cxn ang="0">
                  <a:pos x="644" y="213"/>
                </a:cxn>
                <a:cxn ang="0">
                  <a:pos x="692" y="166"/>
                </a:cxn>
                <a:cxn ang="0">
                  <a:pos x="656" y="106"/>
                </a:cxn>
                <a:cxn ang="0">
                  <a:pos x="644" y="0"/>
                </a:cxn>
                <a:cxn ang="0">
                  <a:pos x="1478" y="220"/>
                </a:cxn>
                <a:cxn ang="0">
                  <a:pos x="2145" y="373"/>
                </a:cxn>
                <a:cxn ang="0">
                  <a:pos x="1902" y="1407"/>
                </a:cxn>
                <a:cxn ang="0">
                  <a:pos x="1902" y="1442"/>
                </a:cxn>
                <a:cxn ang="0">
                  <a:pos x="1927" y="1478"/>
                </a:cxn>
                <a:cxn ang="0">
                  <a:pos x="1914" y="1495"/>
                </a:cxn>
                <a:cxn ang="0">
                  <a:pos x="1902" y="1542"/>
                </a:cxn>
                <a:cxn ang="0">
                  <a:pos x="1341" y="1435"/>
                </a:cxn>
                <a:cxn ang="0">
                  <a:pos x="1270" y="1448"/>
                </a:cxn>
                <a:cxn ang="0">
                  <a:pos x="1205" y="1435"/>
                </a:cxn>
                <a:cxn ang="0">
                  <a:pos x="1152" y="1424"/>
                </a:cxn>
                <a:cxn ang="0">
                  <a:pos x="1082" y="1424"/>
                </a:cxn>
                <a:cxn ang="0">
                  <a:pos x="1004" y="1448"/>
                </a:cxn>
                <a:cxn ang="0">
                  <a:pos x="905" y="1442"/>
                </a:cxn>
                <a:cxn ang="0">
                  <a:pos x="845" y="1412"/>
                </a:cxn>
                <a:cxn ang="0">
                  <a:pos x="692" y="1394"/>
                </a:cxn>
                <a:cxn ang="0">
                  <a:pos x="532" y="1353"/>
                </a:cxn>
                <a:cxn ang="0">
                  <a:pos x="367" y="1353"/>
                </a:cxn>
                <a:cxn ang="0">
                  <a:pos x="272" y="1283"/>
                </a:cxn>
                <a:cxn ang="0">
                  <a:pos x="284" y="1158"/>
                </a:cxn>
                <a:cxn ang="0">
                  <a:pos x="213" y="1052"/>
                </a:cxn>
                <a:cxn ang="0">
                  <a:pos x="160" y="1034"/>
                </a:cxn>
                <a:cxn ang="0">
                  <a:pos x="83" y="987"/>
                </a:cxn>
              </a:cxnLst>
              <a:rect l="0" t="0" r="r" b="b"/>
              <a:pathLst>
                <a:path w="2145" h="1566">
                  <a:moveTo>
                    <a:pt x="83" y="987"/>
                  </a:moveTo>
                  <a:lnTo>
                    <a:pt x="30" y="951"/>
                  </a:lnTo>
                  <a:lnTo>
                    <a:pt x="12" y="946"/>
                  </a:lnTo>
                  <a:lnTo>
                    <a:pt x="0" y="940"/>
                  </a:lnTo>
                  <a:lnTo>
                    <a:pt x="0" y="928"/>
                  </a:lnTo>
                  <a:lnTo>
                    <a:pt x="18" y="881"/>
                  </a:lnTo>
                  <a:lnTo>
                    <a:pt x="24" y="857"/>
                  </a:lnTo>
                  <a:lnTo>
                    <a:pt x="24" y="839"/>
                  </a:lnTo>
                  <a:lnTo>
                    <a:pt x="24" y="828"/>
                  </a:lnTo>
                  <a:lnTo>
                    <a:pt x="35" y="821"/>
                  </a:lnTo>
                  <a:lnTo>
                    <a:pt x="42" y="828"/>
                  </a:lnTo>
                  <a:lnTo>
                    <a:pt x="48" y="851"/>
                  </a:lnTo>
                  <a:lnTo>
                    <a:pt x="42" y="869"/>
                  </a:lnTo>
                  <a:lnTo>
                    <a:pt x="35" y="881"/>
                  </a:lnTo>
                  <a:lnTo>
                    <a:pt x="42" y="892"/>
                  </a:lnTo>
                  <a:lnTo>
                    <a:pt x="78" y="857"/>
                  </a:lnTo>
                  <a:lnTo>
                    <a:pt x="71" y="846"/>
                  </a:lnTo>
                  <a:lnTo>
                    <a:pt x="71" y="828"/>
                  </a:lnTo>
                  <a:lnTo>
                    <a:pt x="89" y="804"/>
                  </a:lnTo>
                  <a:lnTo>
                    <a:pt x="78" y="780"/>
                  </a:lnTo>
                  <a:lnTo>
                    <a:pt x="53" y="775"/>
                  </a:lnTo>
                  <a:lnTo>
                    <a:pt x="53" y="715"/>
                  </a:lnTo>
                  <a:lnTo>
                    <a:pt x="65" y="709"/>
                  </a:lnTo>
                  <a:lnTo>
                    <a:pt x="83" y="715"/>
                  </a:lnTo>
                  <a:lnTo>
                    <a:pt x="95" y="709"/>
                  </a:lnTo>
                  <a:lnTo>
                    <a:pt x="131" y="697"/>
                  </a:lnTo>
                  <a:lnTo>
                    <a:pt x="101" y="668"/>
                  </a:lnTo>
                  <a:lnTo>
                    <a:pt x="101" y="662"/>
                  </a:lnTo>
                  <a:lnTo>
                    <a:pt x="95" y="656"/>
                  </a:lnTo>
                  <a:lnTo>
                    <a:pt x="65" y="674"/>
                  </a:lnTo>
                  <a:lnTo>
                    <a:pt x="65" y="633"/>
                  </a:lnTo>
                  <a:lnTo>
                    <a:pt x="65" y="603"/>
                  </a:lnTo>
                  <a:lnTo>
                    <a:pt x="71" y="555"/>
                  </a:lnTo>
                  <a:lnTo>
                    <a:pt x="71" y="520"/>
                  </a:lnTo>
                  <a:lnTo>
                    <a:pt x="65" y="484"/>
                  </a:lnTo>
                  <a:lnTo>
                    <a:pt x="71" y="397"/>
                  </a:lnTo>
                  <a:lnTo>
                    <a:pt x="83" y="367"/>
                  </a:lnTo>
                  <a:lnTo>
                    <a:pt x="48" y="255"/>
                  </a:lnTo>
                  <a:lnTo>
                    <a:pt x="48" y="177"/>
                  </a:lnTo>
                  <a:lnTo>
                    <a:pt x="60" y="136"/>
                  </a:lnTo>
                  <a:lnTo>
                    <a:pt x="71" y="78"/>
                  </a:lnTo>
                  <a:lnTo>
                    <a:pt x="272" y="220"/>
                  </a:lnTo>
                  <a:lnTo>
                    <a:pt x="378" y="278"/>
                  </a:lnTo>
                  <a:lnTo>
                    <a:pt x="456" y="296"/>
                  </a:lnTo>
                  <a:lnTo>
                    <a:pt x="502" y="332"/>
                  </a:lnTo>
                  <a:lnTo>
                    <a:pt x="544" y="332"/>
                  </a:lnTo>
                  <a:lnTo>
                    <a:pt x="568" y="337"/>
                  </a:lnTo>
                  <a:lnTo>
                    <a:pt x="580" y="361"/>
                  </a:lnTo>
                  <a:lnTo>
                    <a:pt x="585" y="461"/>
                  </a:lnTo>
                  <a:lnTo>
                    <a:pt x="580" y="484"/>
                  </a:lnTo>
                  <a:lnTo>
                    <a:pt x="544" y="509"/>
                  </a:lnTo>
                  <a:lnTo>
                    <a:pt x="532" y="550"/>
                  </a:lnTo>
                  <a:lnTo>
                    <a:pt x="532" y="585"/>
                  </a:lnTo>
                  <a:lnTo>
                    <a:pt x="538" y="603"/>
                  </a:lnTo>
                  <a:lnTo>
                    <a:pt x="532" y="621"/>
                  </a:lnTo>
                  <a:lnTo>
                    <a:pt x="527" y="639"/>
                  </a:lnTo>
                  <a:lnTo>
                    <a:pt x="527" y="656"/>
                  </a:lnTo>
                  <a:lnTo>
                    <a:pt x="544" y="674"/>
                  </a:lnTo>
                  <a:lnTo>
                    <a:pt x="585" y="651"/>
                  </a:lnTo>
                  <a:lnTo>
                    <a:pt x="603" y="562"/>
                  </a:lnTo>
                  <a:lnTo>
                    <a:pt x="626" y="544"/>
                  </a:lnTo>
                  <a:lnTo>
                    <a:pt x="638" y="502"/>
                  </a:lnTo>
                  <a:lnTo>
                    <a:pt x="692" y="449"/>
                  </a:lnTo>
                  <a:lnTo>
                    <a:pt x="697" y="431"/>
                  </a:lnTo>
                  <a:lnTo>
                    <a:pt x="674" y="349"/>
                  </a:lnTo>
                  <a:lnTo>
                    <a:pt x="633" y="237"/>
                  </a:lnTo>
                  <a:lnTo>
                    <a:pt x="626" y="220"/>
                  </a:lnTo>
                  <a:lnTo>
                    <a:pt x="644" y="213"/>
                  </a:lnTo>
                  <a:lnTo>
                    <a:pt x="667" y="220"/>
                  </a:lnTo>
                  <a:lnTo>
                    <a:pt x="692" y="166"/>
                  </a:lnTo>
                  <a:lnTo>
                    <a:pt x="685" y="113"/>
                  </a:lnTo>
                  <a:lnTo>
                    <a:pt x="656" y="106"/>
                  </a:lnTo>
                  <a:lnTo>
                    <a:pt x="644" y="71"/>
                  </a:lnTo>
                  <a:lnTo>
                    <a:pt x="644" y="0"/>
                  </a:lnTo>
                  <a:lnTo>
                    <a:pt x="1070" y="119"/>
                  </a:lnTo>
                  <a:lnTo>
                    <a:pt x="1478" y="220"/>
                  </a:lnTo>
                  <a:lnTo>
                    <a:pt x="2138" y="373"/>
                  </a:lnTo>
                  <a:lnTo>
                    <a:pt x="2145" y="373"/>
                  </a:lnTo>
                  <a:lnTo>
                    <a:pt x="1914" y="1394"/>
                  </a:lnTo>
                  <a:lnTo>
                    <a:pt x="1902" y="1407"/>
                  </a:lnTo>
                  <a:lnTo>
                    <a:pt x="1902" y="1424"/>
                  </a:lnTo>
                  <a:lnTo>
                    <a:pt x="1902" y="1442"/>
                  </a:lnTo>
                  <a:lnTo>
                    <a:pt x="1914" y="1453"/>
                  </a:lnTo>
                  <a:lnTo>
                    <a:pt x="1927" y="1478"/>
                  </a:lnTo>
                  <a:lnTo>
                    <a:pt x="1920" y="1489"/>
                  </a:lnTo>
                  <a:lnTo>
                    <a:pt x="1914" y="1495"/>
                  </a:lnTo>
                  <a:lnTo>
                    <a:pt x="1902" y="1513"/>
                  </a:lnTo>
                  <a:lnTo>
                    <a:pt x="1902" y="1542"/>
                  </a:lnTo>
                  <a:lnTo>
                    <a:pt x="1909" y="1566"/>
                  </a:lnTo>
                  <a:lnTo>
                    <a:pt x="1341" y="1435"/>
                  </a:lnTo>
                  <a:lnTo>
                    <a:pt x="1300" y="1448"/>
                  </a:lnTo>
                  <a:lnTo>
                    <a:pt x="1270" y="1448"/>
                  </a:lnTo>
                  <a:lnTo>
                    <a:pt x="1240" y="1435"/>
                  </a:lnTo>
                  <a:lnTo>
                    <a:pt x="1205" y="1435"/>
                  </a:lnTo>
                  <a:lnTo>
                    <a:pt x="1187" y="1424"/>
                  </a:lnTo>
                  <a:lnTo>
                    <a:pt x="1152" y="1424"/>
                  </a:lnTo>
                  <a:lnTo>
                    <a:pt x="1123" y="1435"/>
                  </a:lnTo>
                  <a:lnTo>
                    <a:pt x="1082" y="1424"/>
                  </a:lnTo>
                  <a:lnTo>
                    <a:pt x="1046" y="1424"/>
                  </a:lnTo>
                  <a:lnTo>
                    <a:pt x="1004" y="1448"/>
                  </a:lnTo>
                  <a:lnTo>
                    <a:pt x="975" y="1453"/>
                  </a:lnTo>
                  <a:lnTo>
                    <a:pt x="905" y="1442"/>
                  </a:lnTo>
                  <a:lnTo>
                    <a:pt x="887" y="1435"/>
                  </a:lnTo>
                  <a:lnTo>
                    <a:pt x="845" y="1412"/>
                  </a:lnTo>
                  <a:lnTo>
                    <a:pt x="715" y="1430"/>
                  </a:lnTo>
                  <a:lnTo>
                    <a:pt x="692" y="1394"/>
                  </a:lnTo>
                  <a:lnTo>
                    <a:pt x="585" y="1366"/>
                  </a:lnTo>
                  <a:lnTo>
                    <a:pt x="532" y="1353"/>
                  </a:lnTo>
                  <a:lnTo>
                    <a:pt x="467" y="1366"/>
                  </a:lnTo>
                  <a:lnTo>
                    <a:pt x="367" y="1353"/>
                  </a:lnTo>
                  <a:lnTo>
                    <a:pt x="284" y="1318"/>
                  </a:lnTo>
                  <a:lnTo>
                    <a:pt x="272" y="1283"/>
                  </a:lnTo>
                  <a:lnTo>
                    <a:pt x="272" y="1182"/>
                  </a:lnTo>
                  <a:lnTo>
                    <a:pt x="284" y="1158"/>
                  </a:lnTo>
                  <a:lnTo>
                    <a:pt x="272" y="1105"/>
                  </a:lnTo>
                  <a:lnTo>
                    <a:pt x="213" y="1052"/>
                  </a:lnTo>
                  <a:lnTo>
                    <a:pt x="165" y="1052"/>
                  </a:lnTo>
                  <a:lnTo>
                    <a:pt x="160" y="1034"/>
                  </a:lnTo>
                  <a:lnTo>
                    <a:pt x="136" y="1011"/>
                  </a:lnTo>
                  <a:lnTo>
                    <a:pt x="83" y="987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0.4%</a:t>
              </a: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6969F9F-0DF3-5D3D-B5B0-5C7507F57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225" y="2359465"/>
              <a:ext cx="1029124" cy="830791"/>
            </a:xfrm>
            <a:custGeom>
              <a:avLst/>
              <a:gdLst/>
              <a:ahLst/>
              <a:cxnLst>
                <a:cxn ang="0">
                  <a:pos x="18" y="1601"/>
                </a:cxn>
                <a:cxn ang="0">
                  <a:pos x="18" y="1477"/>
                </a:cxn>
                <a:cxn ang="0">
                  <a:pos x="41" y="1376"/>
                </a:cxn>
                <a:cxn ang="0">
                  <a:pos x="48" y="1223"/>
                </a:cxn>
                <a:cxn ang="0">
                  <a:pos x="89" y="1188"/>
                </a:cxn>
                <a:cxn ang="0">
                  <a:pos x="119" y="1135"/>
                </a:cxn>
                <a:cxn ang="0">
                  <a:pos x="142" y="1069"/>
                </a:cxn>
                <a:cxn ang="0">
                  <a:pos x="254" y="892"/>
                </a:cxn>
                <a:cxn ang="0">
                  <a:pos x="396" y="549"/>
                </a:cxn>
                <a:cxn ang="0">
                  <a:pos x="497" y="313"/>
                </a:cxn>
                <a:cxn ang="0">
                  <a:pos x="573" y="77"/>
                </a:cxn>
                <a:cxn ang="0">
                  <a:pos x="586" y="6"/>
                </a:cxn>
                <a:cxn ang="0">
                  <a:pos x="644" y="6"/>
                </a:cxn>
                <a:cxn ang="0">
                  <a:pos x="715" y="24"/>
                </a:cxn>
                <a:cxn ang="0">
                  <a:pos x="744" y="65"/>
                </a:cxn>
                <a:cxn ang="0">
                  <a:pos x="851" y="118"/>
                </a:cxn>
                <a:cxn ang="0">
                  <a:pos x="851" y="195"/>
                </a:cxn>
                <a:cxn ang="0">
                  <a:pos x="863" y="331"/>
                </a:cxn>
                <a:cxn ang="0">
                  <a:pos x="1046" y="379"/>
                </a:cxn>
                <a:cxn ang="0">
                  <a:pos x="1164" y="379"/>
                </a:cxn>
                <a:cxn ang="0">
                  <a:pos x="1294" y="443"/>
                </a:cxn>
                <a:cxn ang="0">
                  <a:pos x="1466" y="448"/>
                </a:cxn>
                <a:cxn ang="0">
                  <a:pos x="1554" y="466"/>
                </a:cxn>
                <a:cxn ang="0">
                  <a:pos x="1625" y="437"/>
                </a:cxn>
                <a:cxn ang="0">
                  <a:pos x="1702" y="448"/>
                </a:cxn>
                <a:cxn ang="0">
                  <a:pos x="1766" y="437"/>
                </a:cxn>
                <a:cxn ang="0">
                  <a:pos x="1819" y="448"/>
                </a:cxn>
                <a:cxn ang="0">
                  <a:pos x="1879" y="461"/>
                </a:cxn>
                <a:cxn ang="0">
                  <a:pos x="2488" y="579"/>
                </a:cxn>
                <a:cxn ang="0">
                  <a:pos x="2517" y="650"/>
                </a:cxn>
                <a:cxn ang="0">
                  <a:pos x="2577" y="686"/>
                </a:cxn>
                <a:cxn ang="0">
                  <a:pos x="2446" y="952"/>
                </a:cxn>
                <a:cxn ang="0">
                  <a:pos x="2417" y="1004"/>
                </a:cxn>
                <a:cxn ang="0">
                  <a:pos x="2339" y="1057"/>
                </a:cxn>
                <a:cxn ang="0">
                  <a:pos x="2257" y="1217"/>
                </a:cxn>
                <a:cxn ang="0">
                  <a:pos x="2310" y="1264"/>
                </a:cxn>
                <a:cxn ang="0">
                  <a:pos x="2322" y="1317"/>
                </a:cxn>
                <a:cxn ang="0">
                  <a:pos x="2304" y="1335"/>
                </a:cxn>
                <a:cxn ang="0">
                  <a:pos x="2263" y="1436"/>
                </a:cxn>
                <a:cxn ang="0">
                  <a:pos x="1241" y="1949"/>
                </a:cxn>
              </a:cxnLst>
              <a:rect l="0" t="0" r="r" b="b"/>
              <a:pathLst>
                <a:path w="2582" h="2157">
                  <a:moveTo>
                    <a:pt x="36" y="1619"/>
                  </a:moveTo>
                  <a:lnTo>
                    <a:pt x="18" y="1601"/>
                  </a:lnTo>
                  <a:lnTo>
                    <a:pt x="0" y="1518"/>
                  </a:lnTo>
                  <a:lnTo>
                    <a:pt x="18" y="1477"/>
                  </a:lnTo>
                  <a:lnTo>
                    <a:pt x="18" y="1442"/>
                  </a:lnTo>
                  <a:lnTo>
                    <a:pt x="41" y="1376"/>
                  </a:lnTo>
                  <a:lnTo>
                    <a:pt x="30" y="1252"/>
                  </a:lnTo>
                  <a:lnTo>
                    <a:pt x="48" y="1223"/>
                  </a:lnTo>
                  <a:lnTo>
                    <a:pt x="77" y="1211"/>
                  </a:lnTo>
                  <a:lnTo>
                    <a:pt x="89" y="1188"/>
                  </a:lnTo>
                  <a:lnTo>
                    <a:pt x="107" y="1146"/>
                  </a:lnTo>
                  <a:lnTo>
                    <a:pt x="119" y="1135"/>
                  </a:lnTo>
                  <a:lnTo>
                    <a:pt x="130" y="1075"/>
                  </a:lnTo>
                  <a:lnTo>
                    <a:pt x="142" y="1069"/>
                  </a:lnTo>
                  <a:lnTo>
                    <a:pt x="219" y="981"/>
                  </a:lnTo>
                  <a:lnTo>
                    <a:pt x="254" y="892"/>
                  </a:lnTo>
                  <a:lnTo>
                    <a:pt x="320" y="768"/>
                  </a:lnTo>
                  <a:lnTo>
                    <a:pt x="396" y="549"/>
                  </a:lnTo>
                  <a:lnTo>
                    <a:pt x="449" y="448"/>
                  </a:lnTo>
                  <a:lnTo>
                    <a:pt x="497" y="313"/>
                  </a:lnTo>
                  <a:lnTo>
                    <a:pt x="550" y="136"/>
                  </a:lnTo>
                  <a:lnTo>
                    <a:pt x="573" y="77"/>
                  </a:lnTo>
                  <a:lnTo>
                    <a:pt x="586" y="24"/>
                  </a:lnTo>
                  <a:lnTo>
                    <a:pt x="586" y="6"/>
                  </a:lnTo>
                  <a:lnTo>
                    <a:pt x="609" y="0"/>
                  </a:lnTo>
                  <a:lnTo>
                    <a:pt x="644" y="6"/>
                  </a:lnTo>
                  <a:lnTo>
                    <a:pt x="662" y="0"/>
                  </a:lnTo>
                  <a:lnTo>
                    <a:pt x="715" y="24"/>
                  </a:lnTo>
                  <a:lnTo>
                    <a:pt x="739" y="47"/>
                  </a:lnTo>
                  <a:lnTo>
                    <a:pt x="744" y="65"/>
                  </a:lnTo>
                  <a:lnTo>
                    <a:pt x="792" y="65"/>
                  </a:lnTo>
                  <a:lnTo>
                    <a:pt x="851" y="118"/>
                  </a:lnTo>
                  <a:lnTo>
                    <a:pt x="863" y="171"/>
                  </a:lnTo>
                  <a:lnTo>
                    <a:pt x="851" y="195"/>
                  </a:lnTo>
                  <a:lnTo>
                    <a:pt x="851" y="296"/>
                  </a:lnTo>
                  <a:lnTo>
                    <a:pt x="863" y="331"/>
                  </a:lnTo>
                  <a:lnTo>
                    <a:pt x="946" y="366"/>
                  </a:lnTo>
                  <a:lnTo>
                    <a:pt x="1046" y="379"/>
                  </a:lnTo>
                  <a:lnTo>
                    <a:pt x="1111" y="366"/>
                  </a:lnTo>
                  <a:lnTo>
                    <a:pt x="1164" y="379"/>
                  </a:lnTo>
                  <a:lnTo>
                    <a:pt x="1271" y="407"/>
                  </a:lnTo>
                  <a:lnTo>
                    <a:pt x="1294" y="443"/>
                  </a:lnTo>
                  <a:lnTo>
                    <a:pt x="1424" y="425"/>
                  </a:lnTo>
                  <a:lnTo>
                    <a:pt x="1466" y="448"/>
                  </a:lnTo>
                  <a:lnTo>
                    <a:pt x="1484" y="455"/>
                  </a:lnTo>
                  <a:lnTo>
                    <a:pt x="1554" y="466"/>
                  </a:lnTo>
                  <a:lnTo>
                    <a:pt x="1583" y="461"/>
                  </a:lnTo>
                  <a:lnTo>
                    <a:pt x="1625" y="437"/>
                  </a:lnTo>
                  <a:lnTo>
                    <a:pt x="1661" y="437"/>
                  </a:lnTo>
                  <a:lnTo>
                    <a:pt x="1702" y="448"/>
                  </a:lnTo>
                  <a:lnTo>
                    <a:pt x="1731" y="437"/>
                  </a:lnTo>
                  <a:lnTo>
                    <a:pt x="1766" y="437"/>
                  </a:lnTo>
                  <a:lnTo>
                    <a:pt x="1784" y="448"/>
                  </a:lnTo>
                  <a:lnTo>
                    <a:pt x="1819" y="448"/>
                  </a:lnTo>
                  <a:lnTo>
                    <a:pt x="1849" y="461"/>
                  </a:lnTo>
                  <a:lnTo>
                    <a:pt x="1879" y="461"/>
                  </a:lnTo>
                  <a:lnTo>
                    <a:pt x="1920" y="448"/>
                  </a:lnTo>
                  <a:lnTo>
                    <a:pt x="2488" y="579"/>
                  </a:lnTo>
                  <a:lnTo>
                    <a:pt x="2493" y="615"/>
                  </a:lnTo>
                  <a:lnTo>
                    <a:pt x="2517" y="650"/>
                  </a:lnTo>
                  <a:lnTo>
                    <a:pt x="2547" y="661"/>
                  </a:lnTo>
                  <a:lnTo>
                    <a:pt x="2577" y="686"/>
                  </a:lnTo>
                  <a:lnTo>
                    <a:pt x="2582" y="739"/>
                  </a:lnTo>
                  <a:lnTo>
                    <a:pt x="2446" y="952"/>
                  </a:lnTo>
                  <a:lnTo>
                    <a:pt x="2422" y="981"/>
                  </a:lnTo>
                  <a:lnTo>
                    <a:pt x="2417" y="1004"/>
                  </a:lnTo>
                  <a:lnTo>
                    <a:pt x="2387" y="1039"/>
                  </a:lnTo>
                  <a:lnTo>
                    <a:pt x="2339" y="1057"/>
                  </a:lnTo>
                  <a:lnTo>
                    <a:pt x="2268" y="1170"/>
                  </a:lnTo>
                  <a:lnTo>
                    <a:pt x="2257" y="1217"/>
                  </a:lnTo>
                  <a:lnTo>
                    <a:pt x="2268" y="1241"/>
                  </a:lnTo>
                  <a:lnTo>
                    <a:pt x="2310" y="1264"/>
                  </a:lnTo>
                  <a:lnTo>
                    <a:pt x="2334" y="1294"/>
                  </a:lnTo>
                  <a:lnTo>
                    <a:pt x="2322" y="1317"/>
                  </a:lnTo>
                  <a:lnTo>
                    <a:pt x="2316" y="1335"/>
                  </a:lnTo>
                  <a:lnTo>
                    <a:pt x="2304" y="1335"/>
                  </a:lnTo>
                  <a:lnTo>
                    <a:pt x="2304" y="1383"/>
                  </a:lnTo>
                  <a:lnTo>
                    <a:pt x="2263" y="1436"/>
                  </a:lnTo>
                  <a:lnTo>
                    <a:pt x="2103" y="2157"/>
                  </a:lnTo>
                  <a:lnTo>
                    <a:pt x="1241" y="1949"/>
                  </a:lnTo>
                  <a:lnTo>
                    <a:pt x="36" y="1619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schemeClr val="bg1"/>
                  </a:solidFill>
                  <a:cs typeface="Arial" pitchFamily="34" charset="0"/>
                </a:rPr>
                <a:t>-0.1%</a:t>
              </a: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6DD8236-AEFA-CB07-5CFE-57F29DD1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562" y="2982558"/>
              <a:ext cx="1024309" cy="1684787"/>
            </a:xfrm>
            <a:custGeom>
              <a:avLst/>
              <a:gdLst/>
              <a:ahLst/>
              <a:cxnLst>
                <a:cxn ang="0">
                  <a:pos x="1447" y="4276"/>
                </a:cxn>
                <a:cxn ang="0">
                  <a:pos x="1458" y="4212"/>
                </a:cxn>
                <a:cxn ang="0">
                  <a:pos x="1429" y="4164"/>
                </a:cxn>
                <a:cxn ang="0">
                  <a:pos x="1359" y="3887"/>
                </a:cxn>
                <a:cxn ang="0">
                  <a:pos x="1211" y="3721"/>
                </a:cxn>
                <a:cxn ang="0">
                  <a:pos x="1151" y="3657"/>
                </a:cxn>
                <a:cxn ang="0">
                  <a:pos x="1116" y="3579"/>
                </a:cxn>
                <a:cxn ang="0">
                  <a:pos x="927" y="3497"/>
                </a:cxn>
                <a:cxn ang="0">
                  <a:pos x="791" y="3355"/>
                </a:cxn>
                <a:cxn ang="0">
                  <a:pos x="537" y="3254"/>
                </a:cxn>
                <a:cxn ang="0">
                  <a:pos x="525" y="3155"/>
                </a:cxn>
                <a:cxn ang="0">
                  <a:pos x="555" y="3024"/>
                </a:cxn>
                <a:cxn ang="0">
                  <a:pos x="502" y="2906"/>
                </a:cxn>
                <a:cxn ang="0">
                  <a:pos x="525" y="2853"/>
                </a:cxn>
                <a:cxn ang="0">
                  <a:pos x="384" y="2605"/>
                </a:cxn>
                <a:cxn ang="0">
                  <a:pos x="289" y="2427"/>
                </a:cxn>
                <a:cxn ang="0">
                  <a:pos x="331" y="2298"/>
                </a:cxn>
                <a:cxn ang="0">
                  <a:pos x="349" y="2168"/>
                </a:cxn>
                <a:cxn ang="0">
                  <a:pos x="230" y="2049"/>
                </a:cxn>
                <a:cxn ang="0">
                  <a:pos x="236" y="1867"/>
                </a:cxn>
                <a:cxn ang="0">
                  <a:pos x="271" y="1790"/>
                </a:cxn>
                <a:cxn ang="0">
                  <a:pos x="295" y="1879"/>
                </a:cxn>
                <a:cxn ang="0">
                  <a:pos x="354" y="1867"/>
                </a:cxn>
                <a:cxn ang="0">
                  <a:pos x="331" y="1689"/>
                </a:cxn>
                <a:cxn ang="0">
                  <a:pos x="283" y="1742"/>
                </a:cxn>
                <a:cxn ang="0">
                  <a:pos x="182" y="1677"/>
                </a:cxn>
                <a:cxn ang="0">
                  <a:pos x="159" y="1464"/>
                </a:cxn>
                <a:cxn ang="0">
                  <a:pos x="23" y="1223"/>
                </a:cxn>
                <a:cxn ang="0">
                  <a:pos x="35" y="1111"/>
                </a:cxn>
                <a:cxn ang="0">
                  <a:pos x="94" y="957"/>
                </a:cxn>
                <a:cxn ang="0">
                  <a:pos x="47" y="768"/>
                </a:cxn>
                <a:cxn ang="0">
                  <a:pos x="5" y="685"/>
                </a:cxn>
                <a:cxn ang="0">
                  <a:pos x="5" y="579"/>
                </a:cxn>
                <a:cxn ang="0">
                  <a:pos x="159" y="360"/>
                </a:cxn>
                <a:cxn ang="0">
                  <a:pos x="218" y="236"/>
                </a:cxn>
                <a:cxn ang="0">
                  <a:pos x="230" y="23"/>
                </a:cxn>
                <a:cxn ang="0">
                  <a:pos x="1146" y="1524"/>
                </a:cxn>
                <a:cxn ang="0">
                  <a:pos x="2475" y="3556"/>
                </a:cxn>
                <a:cxn ang="0">
                  <a:pos x="2498" y="3662"/>
                </a:cxn>
                <a:cxn ang="0">
                  <a:pos x="2540" y="3751"/>
                </a:cxn>
                <a:cxn ang="0">
                  <a:pos x="2563" y="3827"/>
                </a:cxn>
                <a:cxn ang="0">
                  <a:pos x="2463" y="3869"/>
                </a:cxn>
                <a:cxn ang="0">
                  <a:pos x="2333" y="4099"/>
                </a:cxn>
                <a:cxn ang="0">
                  <a:pos x="2310" y="4152"/>
                </a:cxn>
                <a:cxn ang="0">
                  <a:pos x="2297" y="4247"/>
                </a:cxn>
                <a:cxn ang="0">
                  <a:pos x="2340" y="4324"/>
                </a:cxn>
                <a:cxn ang="0">
                  <a:pos x="2292" y="4372"/>
                </a:cxn>
              </a:cxnLst>
              <a:rect l="0" t="0" r="r" b="b"/>
              <a:pathLst>
                <a:path w="2563" h="4377">
                  <a:moveTo>
                    <a:pt x="2239" y="4365"/>
                  </a:moveTo>
                  <a:lnTo>
                    <a:pt x="1458" y="4288"/>
                  </a:lnTo>
                  <a:lnTo>
                    <a:pt x="1447" y="4276"/>
                  </a:lnTo>
                  <a:lnTo>
                    <a:pt x="1441" y="4235"/>
                  </a:lnTo>
                  <a:lnTo>
                    <a:pt x="1447" y="4218"/>
                  </a:lnTo>
                  <a:lnTo>
                    <a:pt x="1458" y="4212"/>
                  </a:lnTo>
                  <a:lnTo>
                    <a:pt x="1447" y="4200"/>
                  </a:lnTo>
                  <a:lnTo>
                    <a:pt x="1435" y="4200"/>
                  </a:lnTo>
                  <a:lnTo>
                    <a:pt x="1429" y="4164"/>
                  </a:lnTo>
                  <a:lnTo>
                    <a:pt x="1429" y="4152"/>
                  </a:lnTo>
                  <a:lnTo>
                    <a:pt x="1429" y="4022"/>
                  </a:lnTo>
                  <a:lnTo>
                    <a:pt x="1359" y="3887"/>
                  </a:lnTo>
                  <a:lnTo>
                    <a:pt x="1318" y="3845"/>
                  </a:lnTo>
                  <a:lnTo>
                    <a:pt x="1288" y="3792"/>
                  </a:lnTo>
                  <a:lnTo>
                    <a:pt x="1211" y="3721"/>
                  </a:lnTo>
                  <a:lnTo>
                    <a:pt x="1163" y="3721"/>
                  </a:lnTo>
                  <a:lnTo>
                    <a:pt x="1134" y="3692"/>
                  </a:lnTo>
                  <a:lnTo>
                    <a:pt x="1151" y="3657"/>
                  </a:lnTo>
                  <a:lnTo>
                    <a:pt x="1140" y="3632"/>
                  </a:lnTo>
                  <a:lnTo>
                    <a:pt x="1140" y="3609"/>
                  </a:lnTo>
                  <a:lnTo>
                    <a:pt x="1116" y="3579"/>
                  </a:lnTo>
                  <a:lnTo>
                    <a:pt x="1034" y="3568"/>
                  </a:lnTo>
                  <a:lnTo>
                    <a:pt x="986" y="3550"/>
                  </a:lnTo>
                  <a:lnTo>
                    <a:pt x="927" y="3497"/>
                  </a:lnTo>
                  <a:lnTo>
                    <a:pt x="892" y="3408"/>
                  </a:lnTo>
                  <a:lnTo>
                    <a:pt x="844" y="3367"/>
                  </a:lnTo>
                  <a:lnTo>
                    <a:pt x="791" y="3355"/>
                  </a:lnTo>
                  <a:lnTo>
                    <a:pt x="649" y="3290"/>
                  </a:lnTo>
                  <a:lnTo>
                    <a:pt x="603" y="3290"/>
                  </a:lnTo>
                  <a:lnTo>
                    <a:pt x="537" y="3254"/>
                  </a:lnTo>
                  <a:lnTo>
                    <a:pt x="502" y="3219"/>
                  </a:lnTo>
                  <a:lnTo>
                    <a:pt x="502" y="3183"/>
                  </a:lnTo>
                  <a:lnTo>
                    <a:pt x="525" y="3155"/>
                  </a:lnTo>
                  <a:lnTo>
                    <a:pt x="537" y="3084"/>
                  </a:lnTo>
                  <a:lnTo>
                    <a:pt x="549" y="3042"/>
                  </a:lnTo>
                  <a:lnTo>
                    <a:pt x="555" y="3024"/>
                  </a:lnTo>
                  <a:lnTo>
                    <a:pt x="543" y="2971"/>
                  </a:lnTo>
                  <a:lnTo>
                    <a:pt x="507" y="2954"/>
                  </a:lnTo>
                  <a:lnTo>
                    <a:pt x="502" y="2906"/>
                  </a:lnTo>
                  <a:lnTo>
                    <a:pt x="514" y="2894"/>
                  </a:lnTo>
                  <a:lnTo>
                    <a:pt x="519" y="2894"/>
                  </a:lnTo>
                  <a:lnTo>
                    <a:pt x="525" y="2853"/>
                  </a:lnTo>
                  <a:lnTo>
                    <a:pt x="484" y="2823"/>
                  </a:lnTo>
                  <a:lnTo>
                    <a:pt x="390" y="2652"/>
                  </a:lnTo>
                  <a:lnTo>
                    <a:pt x="384" y="2605"/>
                  </a:lnTo>
                  <a:lnTo>
                    <a:pt x="366" y="2564"/>
                  </a:lnTo>
                  <a:lnTo>
                    <a:pt x="360" y="2528"/>
                  </a:lnTo>
                  <a:lnTo>
                    <a:pt x="289" y="2427"/>
                  </a:lnTo>
                  <a:lnTo>
                    <a:pt x="295" y="2321"/>
                  </a:lnTo>
                  <a:lnTo>
                    <a:pt x="313" y="2298"/>
                  </a:lnTo>
                  <a:lnTo>
                    <a:pt x="331" y="2298"/>
                  </a:lnTo>
                  <a:lnTo>
                    <a:pt x="366" y="2262"/>
                  </a:lnTo>
                  <a:lnTo>
                    <a:pt x="372" y="2191"/>
                  </a:lnTo>
                  <a:lnTo>
                    <a:pt x="349" y="2168"/>
                  </a:lnTo>
                  <a:lnTo>
                    <a:pt x="301" y="2144"/>
                  </a:lnTo>
                  <a:lnTo>
                    <a:pt x="248" y="2097"/>
                  </a:lnTo>
                  <a:lnTo>
                    <a:pt x="230" y="2049"/>
                  </a:lnTo>
                  <a:lnTo>
                    <a:pt x="230" y="1920"/>
                  </a:lnTo>
                  <a:lnTo>
                    <a:pt x="242" y="1897"/>
                  </a:lnTo>
                  <a:lnTo>
                    <a:pt x="236" y="1867"/>
                  </a:lnTo>
                  <a:lnTo>
                    <a:pt x="248" y="1861"/>
                  </a:lnTo>
                  <a:lnTo>
                    <a:pt x="260" y="1790"/>
                  </a:lnTo>
                  <a:lnTo>
                    <a:pt x="271" y="1790"/>
                  </a:lnTo>
                  <a:lnTo>
                    <a:pt x="289" y="1808"/>
                  </a:lnTo>
                  <a:lnTo>
                    <a:pt x="283" y="1861"/>
                  </a:lnTo>
                  <a:lnTo>
                    <a:pt x="295" y="1879"/>
                  </a:lnTo>
                  <a:lnTo>
                    <a:pt x="342" y="1914"/>
                  </a:lnTo>
                  <a:lnTo>
                    <a:pt x="349" y="1897"/>
                  </a:lnTo>
                  <a:lnTo>
                    <a:pt x="354" y="1867"/>
                  </a:lnTo>
                  <a:lnTo>
                    <a:pt x="331" y="1790"/>
                  </a:lnTo>
                  <a:lnTo>
                    <a:pt x="324" y="1748"/>
                  </a:lnTo>
                  <a:lnTo>
                    <a:pt x="331" y="1689"/>
                  </a:lnTo>
                  <a:lnTo>
                    <a:pt x="319" y="1684"/>
                  </a:lnTo>
                  <a:lnTo>
                    <a:pt x="289" y="1719"/>
                  </a:lnTo>
                  <a:lnTo>
                    <a:pt x="283" y="1742"/>
                  </a:lnTo>
                  <a:lnTo>
                    <a:pt x="271" y="1766"/>
                  </a:lnTo>
                  <a:lnTo>
                    <a:pt x="230" y="1748"/>
                  </a:lnTo>
                  <a:lnTo>
                    <a:pt x="182" y="1677"/>
                  </a:lnTo>
                  <a:lnTo>
                    <a:pt x="136" y="1659"/>
                  </a:lnTo>
                  <a:lnTo>
                    <a:pt x="159" y="1618"/>
                  </a:lnTo>
                  <a:lnTo>
                    <a:pt x="159" y="1464"/>
                  </a:lnTo>
                  <a:lnTo>
                    <a:pt x="100" y="1400"/>
                  </a:lnTo>
                  <a:lnTo>
                    <a:pt x="70" y="1347"/>
                  </a:lnTo>
                  <a:lnTo>
                    <a:pt x="23" y="1223"/>
                  </a:lnTo>
                  <a:lnTo>
                    <a:pt x="47" y="1182"/>
                  </a:lnTo>
                  <a:lnTo>
                    <a:pt x="35" y="1146"/>
                  </a:lnTo>
                  <a:lnTo>
                    <a:pt x="35" y="1111"/>
                  </a:lnTo>
                  <a:lnTo>
                    <a:pt x="58" y="1022"/>
                  </a:lnTo>
                  <a:lnTo>
                    <a:pt x="88" y="980"/>
                  </a:lnTo>
                  <a:lnTo>
                    <a:pt x="94" y="957"/>
                  </a:lnTo>
                  <a:lnTo>
                    <a:pt x="88" y="875"/>
                  </a:lnTo>
                  <a:lnTo>
                    <a:pt x="47" y="791"/>
                  </a:lnTo>
                  <a:lnTo>
                    <a:pt x="47" y="768"/>
                  </a:lnTo>
                  <a:lnTo>
                    <a:pt x="35" y="738"/>
                  </a:lnTo>
                  <a:lnTo>
                    <a:pt x="17" y="720"/>
                  </a:lnTo>
                  <a:lnTo>
                    <a:pt x="5" y="685"/>
                  </a:lnTo>
                  <a:lnTo>
                    <a:pt x="0" y="632"/>
                  </a:lnTo>
                  <a:lnTo>
                    <a:pt x="5" y="620"/>
                  </a:lnTo>
                  <a:lnTo>
                    <a:pt x="5" y="579"/>
                  </a:lnTo>
                  <a:lnTo>
                    <a:pt x="47" y="508"/>
                  </a:lnTo>
                  <a:lnTo>
                    <a:pt x="159" y="384"/>
                  </a:lnTo>
                  <a:lnTo>
                    <a:pt x="159" y="360"/>
                  </a:lnTo>
                  <a:lnTo>
                    <a:pt x="171" y="307"/>
                  </a:lnTo>
                  <a:lnTo>
                    <a:pt x="195" y="289"/>
                  </a:lnTo>
                  <a:lnTo>
                    <a:pt x="218" y="236"/>
                  </a:lnTo>
                  <a:lnTo>
                    <a:pt x="230" y="130"/>
                  </a:lnTo>
                  <a:lnTo>
                    <a:pt x="207" y="76"/>
                  </a:lnTo>
                  <a:lnTo>
                    <a:pt x="230" y="23"/>
                  </a:lnTo>
                  <a:lnTo>
                    <a:pt x="248" y="0"/>
                  </a:lnTo>
                  <a:lnTo>
                    <a:pt x="1453" y="330"/>
                  </a:lnTo>
                  <a:lnTo>
                    <a:pt x="1146" y="1524"/>
                  </a:lnTo>
                  <a:lnTo>
                    <a:pt x="2475" y="3479"/>
                  </a:lnTo>
                  <a:lnTo>
                    <a:pt x="2475" y="3538"/>
                  </a:lnTo>
                  <a:lnTo>
                    <a:pt x="2475" y="3556"/>
                  </a:lnTo>
                  <a:lnTo>
                    <a:pt x="2475" y="3574"/>
                  </a:lnTo>
                  <a:lnTo>
                    <a:pt x="2498" y="3621"/>
                  </a:lnTo>
                  <a:lnTo>
                    <a:pt x="2498" y="3662"/>
                  </a:lnTo>
                  <a:lnTo>
                    <a:pt x="2510" y="3692"/>
                  </a:lnTo>
                  <a:lnTo>
                    <a:pt x="2522" y="3739"/>
                  </a:lnTo>
                  <a:lnTo>
                    <a:pt x="2540" y="3751"/>
                  </a:lnTo>
                  <a:lnTo>
                    <a:pt x="2563" y="3774"/>
                  </a:lnTo>
                  <a:lnTo>
                    <a:pt x="2563" y="3816"/>
                  </a:lnTo>
                  <a:lnTo>
                    <a:pt x="2563" y="3827"/>
                  </a:lnTo>
                  <a:lnTo>
                    <a:pt x="2546" y="3816"/>
                  </a:lnTo>
                  <a:lnTo>
                    <a:pt x="2510" y="3852"/>
                  </a:lnTo>
                  <a:lnTo>
                    <a:pt x="2463" y="3869"/>
                  </a:lnTo>
                  <a:lnTo>
                    <a:pt x="2422" y="3911"/>
                  </a:lnTo>
                  <a:lnTo>
                    <a:pt x="2398" y="4017"/>
                  </a:lnTo>
                  <a:lnTo>
                    <a:pt x="2333" y="4099"/>
                  </a:lnTo>
                  <a:lnTo>
                    <a:pt x="2304" y="4099"/>
                  </a:lnTo>
                  <a:lnTo>
                    <a:pt x="2297" y="4123"/>
                  </a:lnTo>
                  <a:lnTo>
                    <a:pt x="2310" y="4152"/>
                  </a:lnTo>
                  <a:lnTo>
                    <a:pt x="2304" y="4177"/>
                  </a:lnTo>
                  <a:lnTo>
                    <a:pt x="2292" y="4230"/>
                  </a:lnTo>
                  <a:lnTo>
                    <a:pt x="2297" y="4247"/>
                  </a:lnTo>
                  <a:lnTo>
                    <a:pt x="2345" y="4288"/>
                  </a:lnTo>
                  <a:lnTo>
                    <a:pt x="2351" y="4306"/>
                  </a:lnTo>
                  <a:lnTo>
                    <a:pt x="2340" y="4324"/>
                  </a:lnTo>
                  <a:lnTo>
                    <a:pt x="2333" y="4347"/>
                  </a:lnTo>
                  <a:lnTo>
                    <a:pt x="2304" y="4377"/>
                  </a:lnTo>
                  <a:lnTo>
                    <a:pt x="2292" y="4372"/>
                  </a:lnTo>
                  <a:lnTo>
                    <a:pt x="2239" y="4365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     </a:t>
              </a:r>
              <a:r>
                <a:rPr lang="en-US" b="1" kern="0">
                  <a:solidFill>
                    <a:schemeClr val="bg1"/>
                  </a:solidFill>
                  <a:cs typeface="Arial" pitchFamily="34" charset="0"/>
                </a:rPr>
                <a:t>-0.2%</a:t>
              </a: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1C48C7-E733-DCE4-A746-E1F6B5A3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68" y="2123920"/>
              <a:ext cx="765524" cy="1195131"/>
            </a:xfrm>
            <a:custGeom>
              <a:avLst/>
              <a:gdLst/>
              <a:ahLst/>
              <a:cxnLst>
                <a:cxn ang="0">
                  <a:pos x="160" y="2050"/>
                </a:cxn>
                <a:cxn ang="0">
                  <a:pos x="201" y="1949"/>
                </a:cxn>
                <a:cxn ang="0">
                  <a:pos x="219" y="1931"/>
                </a:cxn>
                <a:cxn ang="0">
                  <a:pos x="207" y="1878"/>
                </a:cxn>
                <a:cxn ang="0">
                  <a:pos x="154" y="1831"/>
                </a:cxn>
                <a:cxn ang="0">
                  <a:pos x="236" y="1671"/>
                </a:cxn>
                <a:cxn ang="0">
                  <a:pos x="314" y="1618"/>
                </a:cxn>
                <a:cxn ang="0">
                  <a:pos x="343" y="1566"/>
                </a:cxn>
                <a:cxn ang="0">
                  <a:pos x="474" y="1300"/>
                </a:cxn>
                <a:cxn ang="0">
                  <a:pos x="414" y="1264"/>
                </a:cxn>
                <a:cxn ang="0">
                  <a:pos x="385" y="1193"/>
                </a:cxn>
                <a:cxn ang="0">
                  <a:pos x="390" y="1122"/>
                </a:cxn>
                <a:cxn ang="0">
                  <a:pos x="378" y="1069"/>
                </a:cxn>
                <a:cxn ang="0">
                  <a:pos x="390" y="1021"/>
                </a:cxn>
                <a:cxn ang="0">
                  <a:pos x="614" y="0"/>
                </a:cxn>
                <a:cxn ang="0">
                  <a:pos x="804" y="455"/>
                </a:cxn>
                <a:cxn ang="0">
                  <a:pos x="863" y="626"/>
                </a:cxn>
                <a:cxn ang="0">
                  <a:pos x="827" y="685"/>
                </a:cxn>
                <a:cxn ang="0">
                  <a:pos x="880" y="750"/>
                </a:cxn>
                <a:cxn ang="0">
                  <a:pos x="999" y="927"/>
                </a:cxn>
                <a:cxn ang="0">
                  <a:pos x="1034" y="1028"/>
                </a:cxn>
                <a:cxn ang="0">
                  <a:pos x="1075" y="1062"/>
                </a:cxn>
                <a:cxn ang="0">
                  <a:pos x="1159" y="1092"/>
                </a:cxn>
                <a:cxn ang="0">
                  <a:pos x="1099" y="1246"/>
                </a:cxn>
                <a:cxn ang="0">
                  <a:pos x="1070" y="1329"/>
                </a:cxn>
                <a:cxn ang="0">
                  <a:pos x="1075" y="1371"/>
                </a:cxn>
                <a:cxn ang="0">
                  <a:pos x="1029" y="1435"/>
                </a:cxn>
                <a:cxn ang="0">
                  <a:pos x="1017" y="1495"/>
                </a:cxn>
                <a:cxn ang="0">
                  <a:pos x="1093" y="1541"/>
                </a:cxn>
                <a:cxn ang="0">
                  <a:pos x="1187" y="1465"/>
                </a:cxn>
                <a:cxn ang="0">
                  <a:pos x="1212" y="1506"/>
                </a:cxn>
                <a:cxn ang="0">
                  <a:pos x="1235" y="1524"/>
                </a:cxn>
                <a:cxn ang="0">
                  <a:pos x="1230" y="1653"/>
                </a:cxn>
                <a:cxn ang="0">
                  <a:pos x="1283" y="1754"/>
                </a:cxn>
                <a:cxn ang="0">
                  <a:pos x="1258" y="1820"/>
                </a:cxn>
                <a:cxn ang="0">
                  <a:pos x="1324" y="1866"/>
                </a:cxn>
                <a:cxn ang="0">
                  <a:pos x="1359" y="1931"/>
                </a:cxn>
                <a:cxn ang="0">
                  <a:pos x="1347" y="1997"/>
                </a:cxn>
                <a:cxn ang="0">
                  <a:pos x="1407" y="2068"/>
                </a:cxn>
                <a:cxn ang="0">
                  <a:pos x="1448" y="2015"/>
                </a:cxn>
                <a:cxn ang="0">
                  <a:pos x="1537" y="2043"/>
                </a:cxn>
                <a:cxn ang="0">
                  <a:pos x="1584" y="2015"/>
                </a:cxn>
                <a:cxn ang="0">
                  <a:pos x="1678" y="2038"/>
                </a:cxn>
                <a:cxn ang="0">
                  <a:pos x="1725" y="2043"/>
                </a:cxn>
                <a:cxn ang="0">
                  <a:pos x="1803" y="2015"/>
                </a:cxn>
                <a:cxn ang="0">
                  <a:pos x="1879" y="2026"/>
                </a:cxn>
                <a:cxn ang="0">
                  <a:pos x="1920" y="2102"/>
                </a:cxn>
                <a:cxn ang="0">
                  <a:pos x="880" y="2948"/>
                </a:cxn>
              </a:cxnLst>
              <a:rect l="0" t="0" r="r" b="b"/>
              <a:pathLst>
                <a:path w="1920" h="3108">
                  <a:moveTo>
                    <a:pt x="0" y="2771"/>
                  </a:moveTo>
                  <a:lnTo>
                    <a:pt x="160" y="2050"/>
                  </a:lnTo>
                  <a:lnTo>
                    <a:pt x="201" y="1997"/>
                  </a:lnTo>
                  <a:lnTo>
                    <a:pt x="201" y="1949"/>
                  </a:lnTo>
                  <a:lnTo>
                    <a:pt x="213" y="1949"/>
                  </a:lnTo>
                  <a:lnTo>
                    <a:pt x="219" y="1931"/>
                  </a:lnTo>
                  <a:lnTo>
                    <a:pt x="231" y="1908"/>
                  </a:lnTo>
                  <a:lnTo>
                    <a:pt x="207" y="1878"/>
                  </a:lnTo>
                  <a:lnTo>
                    <a:pt x="165" y="1855"/>
                  </a:lnTo>
                  <a:lnTo>
                    <a:pt x="154" y="1831"/>
                  </a:lnTo>
                  <a:lnTo>
                    <a:pt x="165" y="1784"/>
                  </a:lnTo>
                  <a:lnTo>
                    <a:pt x="236" y="1671"/>
                  </a:lnTo>
                  <a:lnTo>
                    <a:pt x="284" y="1653"/>
                  </a:lnTo>
                  <a:lnTo>
                    <a:pt x="314" y="1618"/>
                  </a:lnTo>
                  <a:lnTo>
                    <a:pt x="319" y="1595"/>
                  </a:lnTo>
                  <a:lnTo>
                    <a:pt x="343" y="1566"/>
                  </a:lnTo>
                  <a:lnTo>
                    <a:pt x="479" y="1353"/>
                  </a:lnTo>
                  <a:lnTo>
                    <a:pt x="474" y="1300"/>
                  </a:lnTo>
                  <a:lnTo>
                    <a:pt x="444" y="1275"/>
                  </a:lnTo>
                  <a:lnTo>
                    <a:pt x="414" y="1264"/>
                  </a:lnTo>
                  <a:lnTo>
                    <a:pt x="390" y="1229"/>
                  </a:lnTo>
                  <a:lnTo>
                    <a:pt x="385" y="1193"/>
                  </a:lnTo>
                  <a:lnTo>
                    <a:pt x="378" y="1140"/>
                  </a:lnTo>
                  <a:lnTo>
                    <a:pt x="390" y="1122"/>
                  </a:lnTo>
                  <a:lnTo>
                    <a:pt x="403" y="1105"/>
                  </a:lnTo>
                  <a:lnTo>
                    <a:pt x="378" y="1069"/>
                  </a:lnTo>
                  <a:lnTo>
                    <a:pt x="378" y="1034"/>
                  </a:lnTo>
                  <a:lnTo>
                    <a:pt x="390" y="1021"/>
                  </a:lnTo>
                  <a:lnTo>
                    <a:pt x="621" y="0"/>
                  </a:lnTo>
                  <a:lnTo>
                    <a:pt x="614" y="0"/>
                  </a:lnTo>
                  <a:lnTo>
                    <a:pt x="869" y="65"/>
                  </a:lnTo>
                  <a:lnTo>
                    <a:pt x="804" y="455"/>
                  </a:lnTo>
                  <a:lnTo>
                    <a:pt x="845" y="560"/>
                  </a:lnTo>
                  <a:lnTo>
                    <a:pt x="863" y="626"/>
                  </a:lnTo>
                  <a:lnTo>
                    <a:pt x="845" y="667"/>
                  </a:lnTo>
                  <a:lnTo>
                    <a:pt x="827" y="685"/>
                  </a:lnTo>
                  <a:lnTo>
                    <a:pt x="852" y="709"/>
                  </a:lnTo>
                  <a:lnTo>
                    <a:pt x="880" y="750"/>
                  </a:lnTo>
                  <a:lnTo>
                    <a:pt x="951" y="821"/>
                  </a:lnTo>
                  <a:lnTo>
                    <a:pt x="999" y="927"/>
                  </a:lnTo>
                  <a:lnTo>
                    <a:pt x="1011" y="975"/>
                  </a:lnTo>
                  <a:lnTo>
                    <a:pt x="1034" y="1028"/>
                  </a:lnTo>
                  <a:lnTo>
                    <a:pt x="1075" y="1028"/>
                  </a:lnTo>
                  <a:lnTo>
                    <a:pt x="1075" y="1062"/>
                  </a:lnTo>
                  <a:lnTo>
                    <a:pt x="1141" y="1069"/>
                  </a:lnTo>
                  <a:lnTo>
                    <a:pt x="1159" y="1092"/>
                  </a:lnTo>
                  <a:lnTo>
                    <a:pt x="1093" y="1222"/>
                  </a:lnTo>
                  <a:lnTo>
                    <a:pt x="1099" y="1246"/>
                  </a:lnTo>
                  <a:lnTo>
                    <a:pt x="1075" y="1264"/>
                  </a:lnTo>
                  <a:lnTo>
                    <a:pt x="1070" y="1329"/>
                  </a:lnTo>
                  <a:lnTo>
                    <a:pt x="1075" y="1335"/>
                  </a:lnTo>
                  <a:lnTo>
                    <a:pt x="1075" y="1371"/>
                  </a:lnTo>
                  <a:lnTo>
                    <a:pt x="1029" y="1399"/>
                  </a:lnTo>
                  <a:lnTo>
                    <a:pt x="1029" y="1435"/>
                  </a:lnTo>
                  <a:lnTo>
                    <a:pt x="1034" y="1459"/>
                  </a:lnTo>
                  <a:lnTo>
                    <a:pt x="1017" y="1495"/>
                  </a:lnTo>
                  <a:lnTo>
                    <a:pt x="1075" y="1548"/>
                  </a:lnTo>
                  <a:lnTo>
                    <a:pt x="1093" y="1541"/>
                  </a:lnTo>
                  <a:lnTo>
                    <a:pt x="1176" y="1477"/>
                  </a:lnTo>
                  <a:lnTo>
                    <a:pt x="1187" y="1465"/>
                  </a:lnTo>
                  <a:lnTo>
                    <a:pt x="1200" y="1477"/>
                  </a:lnTo>
                  <a:lnTo>
                    <a:pt x="1212" y="1506"/>
                  </a:lnTo>
                  <a:lnTo>
                    <a:pt x="1223" y="1513"/>
                  </a:lnTo>
                  <a:lnTo>
                    <a:pt x="1235" y="1524"/>
                  </a:lnTo>
                  <a:lnTo>
                    <a:pt x="1230" y="1577"/>
                  </a:lnTo>
                  <a:lnTo>
                    <a:pt x="1230" y="1653"/>
                  </a:lnTo>
                  <a:lnTo>
                    <a:pt x="1247" y="1706"/>
                  </a:lnTo>
                  <a:lnTo>
                    <a:pt x="1283" y="1754"/>
                  </a:lnTo>
                  <a:lnTo>
                    <a:pt x="1276" y="1784"/>
                  </a:lnTo>
                  <a:lnTo>
                    <a:pt x="1258" y="1820"/>
                  </a:lnTo>
                  <a:lnTo>
                    <a:pt x="1288" y="1866"/>
                  </a:lnTo>
                  <a:lnTo>
                    <a:pt x="1324" y="1866"/>
                  </a:lnTo>
                  <a:lnTo>
                    <a:pt x="1354" y="1908"/>
                  </a:lnTo>
                  <a:lnTo>
                    <a:pt x="1359" y="1931"/>
                  </a:lnTo>
                  <a:lnTo>
                    <a:pt x="1347" y="1985"/>
                  </a:lnTo>
                  <a:lnTo>
                    <a:pt x="1347" y="1997"/>
                  </a:lnTo>
                  <a:lnTo>
                    <a:pt x="1371" y="2043"/>
                  </a:lnTo>
                  <a:lnTo>
                    <a:pt x="1407" y="2068"/>
                  </a:lnTo>
                  <a:lnTo>
                    <a:pt x="1425" y="2026"/>
                  </a:lnTo>
                  <a:lnTo>
                    <a:pt x="1448" y="2015"/>
                  </a:lnTo>
                  <a:lnTo>
                    <a:pt x="1507" y="2038"/>
                  </a:lnTo>
                  <a:lnTo>
                    <a:pt x="1537" y="2043"/>
                  </a:lnTo>
                  <a:lnTo>
                    <a:pt x="1566" y="2020"/>
                  </a:lnTo>
                  <a:lnTo>
                    <a:pt x="1584" y="2015"/>
                  </a:lnTo>
                  <a:lnTo>
                    <a:pt x="1601" y="2032"/>
                  </a:lnTo>
                  <a:lnTo>
                    <a:pt x="1678" y="2038"/>
                  </a:lnTo>
                  <a:lnTo>
                    <a:pt x="1714" y="2056"/>
                  </a:lnTo>
                  <a:lnTo>
                    <a:pt x="1725" y="2043"/>
                  </a:lnTo>
                  <a:lnTo>
                    <a:pt x="1808" y="2050"/>
                  </a:lnTo>
                  <a:lnTo>
                    <a:pt x="1803" y="2015"/>
                  </a:lnTo>
                  <a:lnTo>
                    <a:pt x="1838" y="1985"/>
                  </a:lnTo>
                  <a:lnTo>
                    <a:pt x="1879" y="2026"/>
                  </a:lnTo>
                  <a:lnTo>
                    <a:pt x="1891" y="2079"/>
                  </a:lnTo>
                  <a:lnTo>
                    <a:pt x="1920" y="2102"/>
                  </a:lnTo>
                  <a:lnTo>
                    <a:pt x="1773" y="3108"/>
                  </a:lnTo>
                  <a:lnTo>
                    <a:pt x="880" y="2948"/>
                  </a:lnTo>
                  <a:lnTo>
                    <a:pt x="0" y="2771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black"/>
                </a:solidFill>
                <a:cs typeface="Arial" pitchFamily="34" charset="0"/>
              </a:endParaRPr>
            </a:p>
            <a:p>
              <a:pPr algn="ctr" defTabSz="816356">
                <a:defRPr/>
              </a:pPr>
              <a:endParaRPr lang="en-US" b="1" kern="0">
                <a:solidFill>
                  <a:prstClr val="black"/>
                </a:solidFill>
                <a:cs typeface="Arial" pitchFamily="34" charset="0"/>
              </a:endParaRPr>
            </a:p>
            <a:p>
              <a:pPr algn="ctr" defTabSz="816356">
                <a:defRPr/>
              </a:pPr>
              <a:endParaRPr lang="en-US" b="1" kern="0">
                <a:solidFill>
                  <a:prstClr val="black"/>
                </a:solidFill>
                <a:cs typeface="Arial" pitchFamily="34" charset="0"/>
              </a:endParaRPr>
            </a:p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1.3%</a:t>
              </a: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07BD52D-0B97-AE34-5450-9F344A1F6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139" y="2149447"/>
              <a:ext cx="1309575" cy="800622"/>
            </a:xfrm>
            <a:custGeom>
              <a:avLst/>
              <a:gdLst/>
              <a:ahLst/>
              <a:cxnLst>
                <a:cxn ang="0">
                  <a:pos x="1146" y="1837"/>
                </a:cxn>
                <a:cxn ang="0">
                  <a:pos x="1087" y="2014"/>
                </a:cxn>
                <a:cxn ang="0">
                  <a:pos x="1034" y="1920"/>
                </a:cxn>
                <a:cxn ang="0">
                  <a:pos x="1004" y="1985"/>
                </a:cxn>
                <a:cxn ang="0">
                  <a:pos x="910" y="1991"/>
                </a:cxn>
                <a:cxn ang="0">
                  <a:pos x="797" y="1967"/>
                </a:cxn>
                <a:cxn ang="0">
                  <a:pos x="762" y="1955"/>
                </a:cxn>
                <a:cxn ang="0">
                  <a:pos x="703" y="1973"/>
                </a:cxn>
                <a:cxn ang="0">
                  <a:pos x="621" y="1961"/>
                </a:cxn>
                <a:cxn ang="0">
                  <a:pos x="567" y="1978"/>
                </a:cxn>
                <a:cxn ang="0">
                  <a:pos x="543" y="1920"/>
                </a:cxn>
                <a:cxn ang="0">
                  <a:pos x="550" y="1843"/>
                </a:cxn>
                <a:cxn ang="0">
                  <a:pos x="484" y="1801"/>
                </a:cxn>
                <a:cxn ang="0">
                  <a:pos x="472" y="1719"/>
                </a:cxn>
                <a:cxn ang="0">
                  <a:pos x="443" y="1641"/>
                </a:cxn>
                <a:cxn ang="0">
                  <a:pos x="426" y="1512"/>
                </a:cxn>
                <a:cxn ang="0">
                  <a:pos x="419" y="1448"/>
                </a:cxn>
                <a:cxn ang="0">
                  <a:pos x="396" y="1412"/>
                </a:cxn>
                <a:cxn ang="0">
                  <a:pos x="372" y="1412"/>
                </a:cxn>
                <a:cxn ang="0">
                  <a:pos x="271" y="1483"/>
                </a:cxn>
                <a:cxn ang="0">
                  <a:pos x="230" y="1394"/>
                </a:cxn>
                <a:cxn ang="0">
                  <a:pos x="225" y="1334"/>
                </a:cxn>
                <a:cxn ang="0">
                  <a:pos x="271" y="1270"/>
                </a:cxn>
                <a:cxn ang="0">
                  <a:pos x="271" y="1199"/>
                </a:cxn>
                <a:cxn ang="0">
                  <a:pos x="289" y="1157"/>
                </a:cxn>
                <a:cxn ang="0">
                  <a:pos x="337" y="1004"/>
                </a:cxn>
                <a:cxn ang="0">
                  <a:pos x="271" y="963"/>
                </a:cxn>
                <a:cxn ang="0">
                  <a:pos x="207" y="910"/>
                </a:cxn>
                <a:cxn ang="0">
                  <a:pos x="147" y="756"/>
                </a:cxn>
                <a:cxn ang="0">
                  <a:pos x="48" y="644"/>
                </a:cxn>
                <a:cxn ang="0">
                  <a:pos x="41" y="602"/>
                </a:cxn>
                <a:cxn ang="0">
                  <a:pos x="41" y="495"/>
                </a:cxn>
                <a:cxn ang="0">
                  <a:pos x="65" y="0"/>
                </a:cxn>
                <a:cxn ang="0">
                  <a:pos x="1169" y="188"/>
                </a:cxn>
                <a:cxn ang="0">
                  <a:pos x="3279" y="461"/>
                </a:cxn>
                <a:cxn ang="0">
                  <a:pos x="3149" y="2085"/>
                </a:cxn>
              </a:cxnLst>
              <a:rect l="0" t="0" r="r" b="b"/>
              <a:pathLst>
                <a:path w="3279" h="2085">
                  <a:moveTo>
                    <a:pt x="3149" y="2085"/>
                  </a:moveTo>
                  <a:lnTo>
                    <a:pt x="1146" y="1837"/>
                  </a:lnTo>
                  <a:lnTo>
                    <a:pt x="1116" y="2037"/>
                  </a:lnTo>
                  <a:lnTo>
                    <a:pt x="1087" y="2014"/>
                  </a:lnTo>
                  <a:lnTo>
                    <a:pt x="1075" y="1961"/>
                  </a:lnTo>
                  <a:lnTo>
                    <a:pt x="1034" y="1920"/>
                  </a:lnTo>
                  <a:lnTo>
                    <a:pt x="999" y="1950"/>
                  </a:lnTo>
                  <a:lnTo>
                    <a:pt x="1004" y="1985"/>
                  </a:lnTo>
                  <a:lnTo>
                    <a:pt x="921" y="1978"/>
                  </a:lnTo>
                  <a:lnTo>
                    <a:pt x="910" y="1991"/>
                  </a:lnTo>
                  <a:lnTo>
                    <a:pt x="874" y="1973"/>
                  </a:lnTo>
                  <a:lnTo>
                    <a:pt x="797" y="1967"/>
                  </a:lnTo>
                  <a:lnTo>
                    <a:pt x="780" y="1950"/>
                  </a:lnTo>
                  <a:lnTo>
                    <a:pt x="762" y="1955"/>
                  </a:lnTo>
                  <a:lnTo>
                    <a:pt x="733" y="1978"/>
                  </a:lnTo>
                  <a:lnTo>
                    <a:pt x="703" y="1973"/>
                  </a:lnTo>
                  <a:lnTo>
                    <a:pt x="644" y="1950"/>
                  </a:lnTo>
                  <a:lnTo>
                    <a:pt x="621" y="1961"/>
                  </a:lnTo>
                  <a:lnTo>
                    <a:pt x="603" y="2003"/>
                  </a:lnTo>
                  <a:lnTo>
                    <a:pt x="567" y="1978"/>
                  </a:lnTo>
                  <a:lnTo>
                    <a:pt x="543" y="1932"/>
                  </a:lnTo>
                  <a:lnTo>
                    <a:pt x="543" y="1920"/>
                  </a:lnTo>
                  <a:lnTo>
                    <a:pt x="555" y="1866"/>
                  </a:lnTo>
                  <a:lnTo>
                    <a:pt x="550" y="1843"/>
                  </a:lnTo>
                  <a:lnTo>
                    <a:pt x="520" y="1801"/>
                  </a:lnTo>
                  <a:lnTo>
                    <a:pt x="484" y="1801"/>
                  </a:lnTo>
                  <a:lnTo>
                    <a:pt x="454" y="1755"/>
                  </a:lnTo>
                  <a:lnTo>
                    <a:pt x="472" y="1719"/>
                  </a:lnTo>
                  <a:lnTo>
                    <a:pt x="479" y="1689"/>
                  </a:lnTo>
                  <a:lnTo>
                    <a:pt x="443" y="1641"/>
                  </a:lnTo>
                  <a:lnTo>
                    <a:pt x="426" y="1588"/>
                  </a:lnTo>
                  <a:lnTo>
                    <a:pt x="426" y="1512"/>
                  </a:lnTo>
                  <a:lnTo>
                    <a:pt x="431" y="1459"/>
                  </a:lnTo>
                  <a:lnTo>
                    <a:pt x="419" y="1448"/>
                  </a:lnTo>
                  <a:lnTo>
                    <a:pt x="408" y="1441"/>
                  </a:lnTo>
                  <a:lnTo>
                    <a:pt x="396" y="1412"/>
                  </a:lnTo>
                  <a:lnTo>
                    <a:pt x="383" y="1400"/>
                  </a:lnTo>
                  <a:lnTo>
                    <a:pt x="372" y="1412"/>
                  </a:lnTo>
                  <a:lnTo>
                    <a:pt x="289" y="1476"/>
                  </a:lnTo>
                  <a:lnTo>
                    <a:pt x="271" y="1483"/>
                  </a:lnTo>
                  <a:lnTo>
                    <a:pt x="213" y="1430"/>
                  </a:lnTo>
                  <a:lnTo>
                    <a:pt x="230" y="1394"/>
                  </a:lnTo>
                  <a:lnTo>
                    <a:pt x="225" y="1370"/>
                  </a:lnTo>
                  <a:lnTo>
                    <a:pt x="225" y="1334"/>
                  </a:lnTo>
                  <a:lnTo>
                    <a:pt x="271" y="1306"/>
                  </a:lnTo>
                  <a:lnTo>
                    <a:pt x="271" y="1270"/>
                  </a:lnTo>
                  <a:lnTo>
                    <a:pt x="266" y="1264"/>
                  </a:lnTo>
                  <a:lnTo>
                    <a:pt x="271" y="1199"/>
                  </a:lnTo>
                  <a:lnTo>
                    <a:pt x="295" y="1181"/>
                  </a:lnTo>
                  <a:lnTo>
                    <a:pt x="289" y="1157"/>
                  </a:lnTo>
                  <a:lnTo>
                    <a:pt x="355" y="1027"/>
                  </a:lnTo>
                  <a:lnTo>
                    <a:pt x="337" y="1004"/>
                  </a:lnTo>
                  <a:lnTo>
                    <a:pt x="271" y="997"/>
                  </a:lnTo>
                  <a:lnTo>
                    <a:pt x="271" y="963"/>
                  </a:lnTo>
                  <a:lnTo>
                    <a:pt x="230" y="963"/>
                  </a:lnTo>
                  <a:lnTo>
                    <a:pt x="207" y="910"/>
                  </a:lnTo>
                  <a:lnTo>
                    <a:pt x="195" y="862"/>
                  </a:lnTo>
                  <a:lnTo>
                    <a:pt x="147" y="756"/>
                  </a:lnTo>
                  <a:lnTo>
                    <a:pt x="76" y="685"/>
                  </a:lnTo>
                  <a:lnTo>
                    <a:pt x="48" y="644"/>
                  </a:lnTo>
                  <a:lnTo>
                    <a:pt x="23" y="620"/>
                  </a:lnTo>
                  <a:lnTo>
                    <a:pt x="41" y="602"/>
                  </a:lnTo>
                  <a:lnTo>
                    <a:pt x="59" y="561"/>
                  </a:lnTo>
                  <a:lnTo>
                    <a:pt x="41" y="495"/>
                  </a:lnTo>
                  <a:lnTo>
                    <a:pt x="0" y="390"/>
                  </a:lnTo>
                  <a:lnTo>
                    <a:pt x="65" y="0"/>
                  </a:lnTo>
                  <a:lnTo>
                    <a:pt x="366" y="53"/>
                  </a:lnTo>
                  <a:lnTo>
                    <a:pt x="1169" y="188"/>
                  </a:lnTo>
                  <a:lnTo>
                    <a:pt x="1996" y="330"/>
                  </a:lnTo>
                  <a:lnTo>
                    <a:pt x="3279" y="461"/>
                  </a:lnTo>
                  <a:lnTo>
                    <a:pt x="3178" y="1689"/>
                  </a:lnTo>
                  <a:lnTo>
                    <a:pt x="3149" y="2085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0.9%</a:t>
              </a: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56E1765-962C-B879-B9B5-3319DE1EB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236" y="2856082"/>
              <a:ext cx="895518" cy="712438"/>
            </a:xfrm>
            <a:custGeom>
              <a:avLst/>
              <a:gdLst/>
              <a:ahLst/>
              <a:cxnLst>
                <a:cxn ang="0">
                  <a:pos x="2104" y="1855"/>
                </a:cxn>
                <a:cxn ang="0">
                  <a:pos x="2175" y="1046"/>
                </a:cxn>
                <a:cxn ang="0">
                  <a:pos x="2246" y="248"/>
                </a:cxn>
                <a:cxn ang="0">
                  <a:pos x="243" y="0"/>
                </a:cxn>
                <a:cxn ang="0">
                  <a:pos x="213" y="200"/>
                </a:cxn>
                <a:cxn ang="0">
                  <a:pos x="66" y="1206"/>
                </a:cxn>
                <a:cxn ang="0">
                  <a:pos x="0" y="1595"/>
                </a:cxn>
                <a:cxn ang="0">
                  <a:pos x="598" y="1690"/>
                </a:cxn>
                <a:cxn ang="0">
                  <a:pos x="2104" y="1855"/>
                </a:cxn>
              </a:cxnLst>
              <a:rect l="0" t="0" r="r" b="b"/>
              <a:pathLst>
                <a:path w="2246" h="1855">
                  <a:moveTo>
                    <a:pt x="2104" y="1855"/>
                  </a:moveTo>
                  <a:lnTo>
                    <a:pt x="2175" y="1046"/>
                  </a:lnTo>
                  <a:lnTo>
                    <a:pt x="2246" y="248"/>
                  </a:lnTo>
                  <a:lnTo>
                    <a:pt x="243" y="0"/>
                  </a:lnTo>
                  <a:lnTo>
                    <a:pt x="213" y="200"/>
                  </a:lnTo>
                  <a:lnTo>
                    <a:pt x="66" y="1206"/>
                  </a:lnTo>
                  <a:lnTo>
                    <a:pt x="0" y="1595"/>
                  </a:lnTo>
                  <a:lnTo>
                    <a:pt x="598" y="1690"/>
                  </a:lnTo>
                  <a:lnTo>
                    <a:pt x="2104" y="1855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0.4%</a:t>
              </a: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B1CB70A-9567-44FB-6CF4-243690E42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951" y="3109033"/>
              <a:ext cx="818484" cy="1211376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0" y="1194"/>
                </a:cxn>
                <a:cxn ang="0">
                  <a:pos x="1329" y="3149"/>
                </a:cxn>
                <a:cxn ang="0">
                  <a:pos x="1329" y="3126"/>
                </a:cxn>
                <a:cxn ang="0">
                  <a:pos x="1341" y="3096"/>
                </a:cxn>
                <a:cxn ang="0">
                  <a:pos x="1364" y="3020"/>
                </a:cxn>
                <a:cxn ang="0">
                  <a:pos x="1352" y="2984"/>
                </a:cxn>
                <a:cxn ang="0">
                  <a:pos x="1370" y="2795"/>
                </a:cxn>
                <a:cxn ang="0">
                  <a:pos x="1359" y="2718"/>
                </a:cxn>
                <a:cxn ang="0">
                  <a:pos x="1370" y="2700"/>
                </a:cxn>
                <a:cxn ang="0">
                  <a:pos x="1417" y="2688"/>
                </a:cxn>
                <a:cxn ang="0">
                  <a:pos x="1483" y="2706"/>
                </a:cxn>
                <a:cxn ang="0">
                  <a:pos x="1506" y="2736"/>
                </a:cxn>
                <a:cxn ang="0">
                  <a:pos x="1506" y="2747"/>
                </a:cxn>
                <a:cxn ang="0">
                  <a:pos x="1529" y="2771"/>
                </a:cxn>
                <a:cxn ang="0">
                  <a:pos x="1565" y="2771"/>
                </a:cxn>
                <a:cxn ang="0">
                  <a:pos x="1625" y="2600"/>
                </a:cxn>
                <a:cxn ang="0">
                  <a:pos x="1660" y="2387"/>
                </a:cxn>
                <a:cxn ang="0">
                  <a:pos x="2049" y="385"/>
                </a:cxn>
                <a:cxn ang="0">
                  <a:pos x="1169" y="208"/>
                </a:cxn>
                <a:cxn ang="0">
                  <a:pos x="307" y="0"/>
                </a:cxn>
              </a:cxnLst>
              <a:rect l="0" t="0" r="r" b="b"/>
              <a:pathLst>
                <a:path w="2049" h="3149">
                  <a:moveTo>
                    <a:pt x="307" y="0"/>
                  </a:moveTo>
                  <a:lnTo>
                    <a:pt x="0" y="1194"/>
                  </a:lnTo>
                  <a:lnTo>
                    <a:pt x="1329" y="3149"/>
                  </a:lnTo>
                  <a:lnTo>
                    <a:pt x="1329" y="3126"/>
                  </a:lnTo>
                  <a:lnTo>
                    <a:pt x="1341" y="3096"/>
                  </a:lnTo>
                  <a:lnTo>
                    <a:pt x="1364" y="3020"/>
                  </a:lnTo>
                  <a:lnTo>
                    <a:pt x="1352" y="2984"/>
                  </a:lnTo>
                  <a:lnTo>
                    <a:pt x="1370" y="2795"/>
                  </a:lnTo>
                  <a:lnTo>
                    <a:pt x="1359" y="2718"/>
                  </a:lnTo>
                  <a:lnTo>
                    <a:pt x="1370" y="2700"/>
                  </a:lnTo>
                  <a:lnTo>
                    <a:pt x="1417" y="2688"/>
                  </a:lnTo>
                  <a:lnTo>
                    <a:pt x="1483" y="2706"/>
                  </a:lnTo>
                  <a:lnTo>
                    <a:pt x="1506" y="2736"/>
                  </a:lnTo>
                  <a:lnTo>
                    <a:pt x="1506" y="2747"/>
                  </a:lnTo>
                  <a:lnTo>
                    <a:pt x="1529" y="2771"/>
                  </a:lnTo>
                  <a:lnTo>
                    <a:pt x="1565" y="2771"/>
                  </a:lnTo>
                  <a:lnTo>
                    <a:pt x="1625" y="2600"/>
                  </a:lnTo>
                  <a:lnTo>
                    <a:pt x="1660" y="2387"/>
                  </a:lnTo>
                  <a:lnTo>
                    <a:pt x="2049" y="385"/>
                  </a:lnTo>
                  <a:lnTo>
                    <a:pt x="1169" y="208"/>
                  </a:lnTo>
                  <a:lnTo>
                    <a:pt x="307" y="0"/>
                  </a:lnTo>
                </a:path>
              </a:pathLst>
            </a:custGeom>
            <a:noFill/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0.5%</a:t>
              </a: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7A4386F-BB5C-0247-A94C-ADDCAAFB5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637" y="4028008"/>
              <a:ext cx="876260" cy="973510"/>
            </a:xfrm>
            <a:custGeom>
              <a:avLst/>
              <a:gdLst/>
              <a:ahLst/>
              <a:cxnLst>
                <a:cxn ang="0">
                  <a:pos x="1866" y="2535"/>
                </a:cxn>
                <a:cxn ang="0">
                  <a:pos x="2192" y="254"/>
                </a:cxn>
                <a:cxn ang="0">
                  <a:pos x="597" y="6"/>
                </a:cxn>
                <a:cxn ang="0">
                  <a:pos x="597" y="0"/>
                </a:cxn>
                <a:cxn ang="0">
                  <a:pos x="562" y="213"/>
                </a:cxn>
                <a:cxn ang="0">
                  <a:pos x="502" y="384"/>
                </a:cxn>
                <a:cxn ang="0">
                  <a:pos x="466" y="384"/>
                </a:cxn>
                <a:cxn ang="0">
                  <a:pos x="443" y="360"/>
                </a:cxn>
                <a:cxn ang="0">
                  <a:pos x="443" y="349"/>
                </a:cxn>
                <a:cxn ang="0">
                  <a:pos x="420" y="319"/>
                </a:cxn>
                <a:cxn ang="0">
                  <a:pos x="354" y="301"/>
                </a:cxn>
                <a:cxn ang="0">
                  <a:pos x="307" y="313"/>
                </a:cxn>
                <a:cxn ang="0">
                  <a:pos x="296" y="331"/>
                </a:cxn>
                <a:cxn ang="0">
                  <a:pos x="307" y="408"/>
                </a:cxn>
                <a:cxn ang="0">
                  <a:pos x="289" y="597"/>
                </a:cxn>
                <a:cxn ang="0">
                  <a:pos x="301" y="633"/>
                </a:cxn>
                <a:cxn ang="0">
                  <a:pos x="278" y="709"/>
                </a:cxn>
                <a:cxn ang="0">
                  <a:pos x="266" y="739"/>
                </a:cxn>
                <a:cxn ang="0">
                  <a:pos x="266" y="762"/>
                </a:cxn>
                <a:cxn ang="0">
                  <a:pos x="266" y="821"/>
                </a:cxn>
                <a:cxn ang="0">
                  <a:pos x="266" y="839"/>
                </a:cxn>
                <a:cxn ang="0">
                  <a:pos x="266" y="857"/>
                </a:cxn>
                <a:cxn ang="0">
                  <a:pos x="289" y="904"/>
                </a:cxn>
                <a:cxn ang="0">
                  <a:pos x="289" y="945"/>
                </a:cxn>
                <a:cxn ang="0">
                  <a:pos x="301" y="975"/>
                </a:cxn>
                <a:cxn ang="0">
                  <a:pos x="313" y="1022"/>
                </a:cxn>
                <a:cxn ang="0">
                  <a:pos x="331" y="1034"/>
                </a:cxn>
                <a:cxn ang="0">
                  <a:pos x="354" y="1057"/>
                </a:cxn>
                <a:cxn ang="0">
                  <a:pos x="354" y="1099"/>
                </a:cxn>
                <a:cxn ang="0">
                  <a:pos x="354" y="1110"/>
                </a:cxn>
                <a:cxn ang="0">
                  <a:pos x="337" y="1099"/>
                </a:cxn>
                <a:cxn ang="0">
                  <a:pos x="301" y="1135"/>
                </a:cxn>
                <a:cxn ang="0">
                  <a:pos x="254" y="1152"/>
                </a:cxn>
                <a:cxn ang="0">
                  <a:pos x="213" y="1194"/>
                </a:cxn>
                <a:cxn ang="0">
                  <a:pos x="189" y="1300"/>
                </a:cxn>
                <a:cxn ang="0">
                  <a:pos x="124" y="1382"/>
                </a:cxn>
                <a:cxn ang="0">
                  <a:pos x="95" y="1382"/>
                </a:cxn>
                <a:cxn ang="0">
                  <a:pos x="88" y="1406"/>
                </a:cxn>
                <a:cxn ang="0">
                  <a:pos x="101" y="1435"/>
                </a:cxn>
                <a:cxn ang="0">
                  <a:pos x="95" y="1460"/>
                </a:cxn>
                <a:cxn ang="0">
                  <a:pos x="83" y="1513"/>
                </a:cxn>
                <a:cxn ang="0">
                  <a:pos x="88" y="1530"/>
                </a:cxn>
                <a:cxn ang="0">
                  <a:pos x="136" y="1571"/>
                </a:cxn>
                <a:cxn ang="0">
                  <a:pos x="142" y="1589"/>
                </a:cxn>
                <a:cxn ang="0">
                  <a:pos x="131" y="1607"/>
                </a:cxn>
                <a:cxn ang="0">
                  <a:pos x="124" y="1630"/>
                </a:cxn>
                <a:cxn ang="0">
                  <a:pos x="95" y="1660"/>
                </a:cxn>
                <a:cxn ang="0">
                  <a:pos x="83" y="1655"/>
                </a:cxn>
                <a:cxn ang="0">
                  <a:pos x="30" y="1648"/>
                </a:cxn>
                <a:cxn ang="0">
                  <a:pos x="0" y="1743"/>
                </a:cxn>
                <a:cxn ang="0">
                  <a:pos x="1181" y="2428"/>
                </a:cxn>
                <a:cxn ang="0">
                  <a:pos x="1866" y="2535"/>
                </a:cxn>
              </a:cxnLst>
              <a:rect l="0" t="0" r="r" b="b"/>
              <a:pathLst>
                <a:path w="2192" h="2535">
                  <a:moveTo>
                    <a:pt x="1866" y="2535"/>
                  </a:moveTo>
                  <a:lnTo>
                    <a:pt x="2192" y="254"/>
                  </a:lnTo>
                  <a:lnTo>
                    <a:pt x="597" y="6"/>
                  </a:lnTo>
                  <a:lnTo>
                    <a:pt x="597" y="0"/>
                  </a:lnTo>
                  <a:lnTo>
                    <a:pt x="562" y="213"/>
                  </a:lnTo>
                  <a:lnTo>
                    <a:pt x="502" y="384"/>
                  </a:lnTo>
                  <a:lnTo>
                    <a:pt x="466" y="384"/>
                  </a:lnTo>
                  <a:lnTo>
                    <a:pt x="443" y="360"/>
                  </a:lnTo>
                  <a:lnTo>
                    <a:pt x="443" y="349"/>
                  </a:lnTo>
                  <a:lnTo>
                    <a:pt x="420" y="319"/>
                  </a:lnTo>
                  <a:lnTo>
                    <a:pt x="354" y="301"/>
                  </a:lnTo>
                  <a:lnTo>
                    <a:pt x="307" y="313"/>
                  </a:lnTo>
                  <a:lnTo>
                    <a:pt x="296" y="331"/>
                  </a:lnTo>
                  <a:lnTo>
                    <a:pt x="307" y="408"/>
                  </a:lnTo>
                  <a:lnTo>
                    <a:pt x="289" y="597"/>
                  </a:lnTo>
                  <a:lnTo>
                    <a:pt x="301" y="633"/>
                  </a:lnTo>
                  <a:lnTo>
                    <a:pt x="278" y="709"/>
                  </a:lnTo>
                  <a:lnTo>
                    <a:pt x="266" y="739"/>
                  </a:lnTo>
                  <a:lnTo>
                    <a:pt x="266" y="762"/>
                  </a:lnTo>
                  <a:lnTo>
                    <a:pt x="266" y="821"/>
                  </a:lnTo>
                  <a:lnTo>
                    <a:pt x="266" y="839"/>
                  </a:lnTo>
                  <a:lnTo>
                    <a:pt x="266" y="857"/>
                  </a:lnTo>
                  <a:lnTo>
                    <a:pt x="289" y="904"/>
                  </a:lnTo>
                  <a:lnTo>
                    <a:pt x="289" y="945"/>
                  </a:lnTo>
                  <a:lnTo>
                    <a:pt x="301" y="975"/>
                  </a:lnTo>
                  <a:lnTo>
                    <a:pt x="313" y="1022"/>
                  </a:lnTo>
                  <a:lnTo>
                    <a:pt x="331" y="1034"/>
                  </a:lnTo>
                  <a:lnTo>
                    <a:pt x="354" y="1057"/>
                  </a:lnTo>
                  <a:lnTo>
                    <a:pt x="354" y="1099"/>
                  </a:lnTo>
                  <a:lnTo>
                    <a:pt x="354" y="1110"/>
                  </a:lnTo>
                  <a:lnTo>
                    <a:pt x="337" y="1099"/>
                  </a:lnTo>
                  <a:lnTo>
                    <a:pt x="301" y="1135"/>
                  </a:lnTo>
                  <a:lnTo>
                    <a:pt x="254" y="1152"/>
                  </a:lnTo>
                  <a:lnTo>
                    <a:pt x="213" y="1194"/>
                  </a:lnTo>
                  <a:lnTo>
                    <a:pt x="189" y="1300"/>
                  </a:lnTo>
                  <a:lnTo>
                    <a:pt x="124" y="1382"/>
                  </a:lnTo>
                  <a:lnTo>
                    <a:pt x="95" y="1382"/>
                  </a:lnTo>
                  <a:lnTo>
                    <a:pt x="88" y="1406"/>
                  </a:lnTo>
                  <a:lnTo>
                    <a:pt x="101" y="1435"/>
                  </a:lnTo>
                  <a:lnTo>
                    <a:pt x="95" y="1460"/>
                  </a:lnTo>
                  <a:lnTo>
                    <a:pt x="83" y="1513"/>
                  </a:lnTo>
                  <a:lnTo>
                    <a:pt x="88" y="1530"/>
                  </a:lnTo>
                  <a:lnTo>
                    <a:pt x="136" y="1571"/>
                  </a:lnTo>
                  <a:lnTo>
                    <a:pt x="142" y="1589"/>
                  </a:lnTo>
                  <a:lnTo>
                    <a:pt x="131" y="1607"/>
                  </a:lnTo>
                  <a:lnTo>
                    <a:pt x="124" y="1630"/>
                  </a:lnTo>
                  <a:lnTo>
                    <a:pt x="95" y="1660"/>
                  </a:lnTo>
                  <a:lnTo>
                    <a:pt x="83" y="1655"/>
                  </a:lnTo>
                  <a:lnTo>
                    <a:pt x="30" y="1648"/>
                  </a:lnTo>
                  <a:lnTo>
                    <a:pt x="0" y="1743"/>
                  </a:lnTo>
                  <a:lnTo>
                    <a:pt x="1181" y="2428"/>
                  </a:lnTo>
                  <a:lnTo>
                    <a:pt x="1866" y="2535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0.9%</a:t>
              </a: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FCA95DBA-1499-5547-D76E-F245BCE2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96" y="3505862"/>
              <a:ext cx="930424" cy="711277"/>
            </a:xfrm>
            <a:custGeom>
              <a:avLst/>
              <a:gdLst/>
              <a:ahLst/>
              <a:cxnLst>
                <a:cxn ang="0">
                  <a:pos x="0" y="1612"/>
                </a:cxn>
                <a:cxn ang="0">
                  <a:pos x="219" y="0"/>
                </a:cxn>
                <a:cxn ang="0">
                  <a:pos x="1725" y="165"/>
                </a:cxn>
                <a:cxn ang="0">
                  <a:pos x="2334" y="218"/>
                </a:cxn>
                <a:cxn ang="0">
                  <a:pos x="2309" y="620"/>
                </a:cxn>
                <a:cxn ang="0">
                  <a:pos x="2238" y="1849"/>
                </a:cxn>
                <a:cxn ang="0">
                  <a:pos x="1926" y="1824"/>
                </a:cxn>
                <a:cxn ang="0">
                  <a:pos x="0" y="1612"/>
                </a:cxn>
              </a:cxnLst>
              <a:rect l="0" t="0" r="r" b="b"/>
              <a:pathLst>
                <a:path w="2334" h="1849">
                  <a:moveTo>
                    <a:pt x="0" y="1612"/>
                  </a:moveTo>
                  <a:lnTo>
                    <a:pt x="219" y="0"/>
                  </a:lnTo>
                  <a:lnTo>
                    <a:pt x="1725" y="165"/>
                  </a:lnTo>
                  <a:lnTo>
                    <a:pt x="2334" y="218"/>
                  </a:lnTo>
                  <a:lnTo>
                    <a:pt x="2309" y="620"/>
                  </a:lnTo>
                  <a:lnTo>
                    <a:pt x="2238" y="1849"/>
                  </a:lnTo>
                  <a:lnTo>
                    <a:pt x="1926" y="1824"/>
                  </a:lnTo>
                  <a:lnTo>
                    <a:pt x="0" y="161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 dirty="0">
                  <a:solidFill>
                    <a:prstClr val="black"/>
                  </a:solidFill>
                  <a:cs typeface="Arial" pitchFamily="34" charset="0"/>
                </a:rPr>
                <a:t>0.6%</a:t>
              </a: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4CE431C7-842E-CF85-905A-863C77485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901" y="4124315"/>
              <a:ext cx="897925" cy="891127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0" y="2281"/>
                </a:cxn>
                <a:cxn ang="0">
                  <a:pos x="296" y="2316"/>
                </a:cxn>
                <a:cxn ang="0">
                  <a:pos x="320" y="2132"/>
                </a:cxn>
                <a:cxn ang="0">
                  <a:pos x="875" y="2203"/>
                </a:cxn>
                <a:cxn ang="0">
                  <a:pos x="875" y="2198"/>
                </a:cxn>
                <a:cxn ang="0">
                  <a:pos x="857" y="2168"/>
                </a:cxn>
                <a:cxn ang="0">
                  <a:pos x="875" y="2144"/>
                </a:cxn>
                <a:cxn ang="0">
                  <a:pos x="870" y="2132"/>
                </a:cxn>
                <a:cxn ang="0">
                  <a:pos x="857" y="2121"/>
                </a:cxn>
                <a:cxn ang="0">
                  <a:pos x="863" y="2114"/>
                </a:cxn>
                <a:cxn ang="0">
                  <a:pos x="2074" y="2233"/>
                </a:cxn>
                <a:cxn ang="0">
                  <a:pos x="2222" y="414"/>
                </a:cxn>
                <a:cxn ang="0">
                  <a:pos x="2240" y="414"/>
                </a:cxn>
                <a:cxn ang="0">
                  <a:pos x="2252" y="212"/>
                </a:cxn>
                <a:cxn ang="0">
                  <a:pos x="326" y="0"/>
                </a:cxn>
              </a:cxnLst>
              <a:rect l="0" t="0" r="r" b="b"/>
              <a:pathLst>
                <a:path w="2252" h="2316">
                  <a:moveTo>
                    <a:pt x="326" y="0"/>
                  </a:moveTo>
                  <a:lnTo>
                    <a:pt x="0" y="2281"/>
                  </a:lnTo>
                  <a:lnTo>
                    <a:pt x="296" y="2316"/>
                  </a:lnTo>
                  <a:lnTo>
                    <a:pt x="320" y="2132"/>
                  </a:lnTo>
                  <a:lnTo>
                    <a:pt x="875" y="2203"/>
                  </a:lnTo>
                  <a:lnTo>
                    <a:pt x="875" y="2198"/>
                  </a:lnTo>
                  <a:lnTo>
                    <a:pt x="857" y="2168"/>
                  </a:lnTo>
                  <a:lnTo>
                    <a:pt x="875" y="2144"/>
                  </a:lnTo>
                  <a:lnTo>
                    <a:pt x="870" y="2132"/>
                  </a:lnTo>
                  <a:lnTo>
                    <a:pt x="857" y="2121"/>
                  </a:lnTo>
                  <a:lnTo>
                    <a:pt x="863" y="2114"/>
                  </a:lnTo>
                  <a:lnTo>
                    <a:pt x="2074" y="2233"/>
                  </a:lnTo>
                  <a:lnTo>
                    <a:pt x="2222" y="414"/>
                  </a:lnTo>
                  <a:lnTo>
                    <a:pt x="2240" y="414"/>
                  </a:lnTo>
                  <a:lnTo>
                    <a:pt x="2252" y="21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0.04%</a:t>
              </a: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400AF1BB-B2BF-6907-7B37-B5833B4D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790" y="2326976"/>
              <a:ext cx="840150" cy="508221"/>
            </a:xfrm>
            <a:custGeom>
              <a:avLst/>
              <a:gdLst/>
              <a:ahLst/>
              <a:cxnLst>
                <a:cxn ang="0">
                  <a:pos x="0" y="1228"/>
                </a:cxn>
                <a:cxn ang="0">
                  <a:pos x="101" y="0"/>
                </a:cxn>
                <a:cxn ang="0">
                  <a:pos x="1034" y="64"/>
                </a:cxn>
                <a:cxn ang="0">
                  <a:pos x="1938" y="94"/>
                </a:cxn>
                <a:cxn ang="0">
                  <a:pos x="1938" y="123"/>
                </a:cxn>
                <a:cxn ang="0">
                  <a:pos x="1968" y="218"/>
                </a:cxn>
                <a:cxn ang="0">
                  <a:pos x="1955" y="247"/>
                </a:cxn>
                <a:cxn ang="0">
                  <a:pos x="1950" y="313"/>
                </a:cxn>
                <a:cxn ang="0">
                  <a:pos x="1955" y="431"/>
                </a:cxn>
                <a:cxn ang="0">
                  <a:pos x="1980" y="561"/>
                </a:cxn>
                <a:cxn ang="0">
                  <a:pos x="2015" y="596"/>
                </a:cxn>
                <a:cxn ang="0">
                  <a:pos x="2038" y="714"/>
                </a:cxn>
                <a:cxn ang="0">
                  <a:pos x="2044" y="916"/>
                </a:cxn>
                <a:cxn ang="0">
                  <a:pos x="2050" y="957"/>
                </a:cxn>
                <a:cxn ang="0">
                  <a:pos x="2050" y="1028"/>
                </a:cxn>
                <a:cxn ang="0">
                  <a:pos x="2056" y="1056"/>
                </a:cxn>
                <a:cxn ang="0">
                  <a:pos x="2109" y="1205"/>
                </a:cxn>
                <a:cxn ang="0">
                  <a:pos x="2097" y="1258"/>
                </a:cxn>
                <a:cxn ang="0">
                  <a:pos x="2103" y="1322"/>
                </a:cxn>
                <a:cxn ang="0">
                  <a:pos x="0" y="1228"/>
                </a:cxn>
              </a:cxnLst>
              <a:rect l="0" t="0" r="r" b="b"/>
              <a:pathLst>
                <a:path w="2109" h="1322">
                  <a:moveTo>
                    <a:pt x="0" y="1228"/>
                  </a:moveTo>
                  <a:lnTo>
                    <a:pt x="101" y="0"/>
                  </a:lnTo>
                  <a:lnTo>
                    <a:pt x="1034" y="64"/>
                  </a:lnTo>
                  <a:lnTo>
                    <a:pt x="1938" y="94"/>
                  </a:lnTo>
                  <a:lnTo>
                    <a:pt x="1938" y="123"/>
                  </a:lnTo>
                  <a:lnTo>
                    <a:pt x="1968" y="218"/>
                  </a:lnTo>
                  <a:lnTo>
                    <a:pt x="1955" y="247"/>
                  </a:lnTo>
                  <a:lnTo>
                    <a:pt x="1950" y="313"/>
                  </a:lnTo>
                  <a:lnTo>
                    <a:pt x="1955" y="431"/>
                  </a:lnTo>
                  <a:lnTo>
                    <a:pt x="1980" y="561"/>
                  </a:lnTo>
                  <a:lnTo>
                    <a:pt x="2015" y="596"/>
                  </a:lnTo>
                  <a:lnTo>
                    <a:pt x="2038" y="714"/>
                  </a:lnTo>
                  <a:lnTo>
                    <a:pt x="2044" y="916"/>
                  </a:lnTo>
                  <a:lnTo>
                    <a:pt x="2050" y="957"/>
                  </a:lnTo>
                  <a:lnTo>
                    <a:pt x="2050" y="1028"/>
                  </a:lnTo>
                  <a:lnTo>
                    <a:pt x="2056" y="1056"/>
                  </a:lnTo>
                  <a:lnTo>
                    <a:pt x="2109" y="1205"/>
                  </a:lnTo>
                  <a:lnTo>
                    <a:pt x="2097" y="1258"/>
                  </a:lnTo>
                  <a:lnTo>
                    <a:pt x="2103" y="1322"/>
                  </a:lnTo>
                  <a:lnTo>
                    <a:pt x="0" y="1228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0.6%</a:t>
              </a: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5215CDB-E6D3-8734-7977-8CDE2DEFD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866" y="2798066"/>
              <a:ext cx="893111" cy="581321"/>
            </a:xfrm>
            <a:custGeom>
              <a:avLst/>
              <a:gdLst/>
              <a:ahLst/>
              <a:cxnLst>
                <a:cxn ang="0">
                  <a:pos x="0" y="1194"/>
                </a:cxn>
                <a:cxn ang="0">
                  <a:pos x="71" y="396"/>
                </a:cxn>
                <a:cxn ang="0">
                  <a:pos x="100" y="0"/>
                </a:cxn>
                <a:cxn ang="0">
                  <a:pos x="2203" y="94"/>
                </a:cxn>
                <a:cxn ang="0">
                  <a:pos x="2203" y="124"/>
                </a:cxn>
                <a:cxn ang="0">
                  <a:pos x="2185" y="165"/>
                </a:cxn>
                <a:cxn ang="0">
                  <a:pos x="2132" y="219"/>
                </a:cxn>
                <a:cxn ang="0">
                  <a:pos x="2138" y="254"/>
                </a:cxn>
                <a:cxn ang="0">
                  <a:pos x="2238" y="348"/>
                </a:cxn>
                <a:cxn ang="0">
                  <a:pos x="2238" y="1088"/>
                </a:cxn>
                <a:cxn ang="0">
                  <a:pos x="2220" y="1088"/>
                </a:cxn>
                <a:cxn ang="0">
                  <a:pos x="2197" y="1093"/>
                </a:cxn>
                <a:cxn ang="0">
                  <a:pos x="2209" y="1116"/>
                </a:cxn>
                <a:cxn ang="0">
                  <a:pos x="2220" y="1141"/>
                </a:cxn>
                <a:cxn ang="0">
                  <a:pos x="2209" y="1182"/>
                </a:cxn>
                <a:cxn ang="0">
                  <a:pos x="2227" y="1199"/>
                </a:cxn>
                <a:cxn ang="0">
                  <a:pos x="2238" y="1258"/>
                </a:cxn>
                <a:cxn ang="0">
                  <a:pos x="2215" y="1283"/>
                </a:cxn>
                <a:cxn ang="0">
                  <a:pos x="2220" y="1318"/>
                </a:cxn>
                <a:cxn ang="0">
                  <a:pos x="2197" y="1388"/>
                </a:cxn>
                <a:cxn ang="0">
                  <a:pos x="2220" y="1465"/>
                </a:cxn>
                <a:cxn ang="0">
                  <a:pos x="2233" y="1501"/>
                </a:cxn>
                <a:cxn ang="0">
                  <a:pos x="2227" y="1512"/>
                </a:cxn>
                <a:cxn ang="0">
                  <a:pos x="2167" y="1471"/>
                </a:cxn>
                <a:cxn ang="0">
                  <a:pos x="2038" y="1388"/>
                </a:cxn>
                <a:cxn ang="0">
                  <a:pos x="2009" y="1377"/>
                </a:cxn>
                <a:cxn ang="0">
                  <a:pos x="1949" y="1377"/>
                </a:cxn>
                <a:cxn ang="0">
                  <a:pos x="1908" y="1406"/>
                </a:cxn>
                <a:cxn ang="0">
                  <a:pos x="1867" y="1418"/>
                </a:cxn>
                <a:cxn ang="0">
                  <a:pos x="1825" y="1406"/>
                </a:cxn>
                <a:cxn ang="0">
                  <a:pos x="1801" y="1354"/>
                </a:cxn>
                <a:cxn ang="0">
                  <a:pos x="1766" y="1329"/>
                </a:cxn>
                <a:cxn ang="0">
                  <a:pos x="1725" y="1341"/>
                </a:cxn>
                <a:cxn ang="0">
                  <a:pos x="1677" y="1341"/>
                </a:cxn>
                <a:cxn ang="0">
                  <a:pos x="1636" y="1283"/>
                </a:cxn>
                <a:cxn ang="0">
                  <a:pos x="0" y="1194"/>
                </a:cxn>
              </a:cxnLst>
              <a:rect l="0" t="0" r="r" b="b"/>
              <a:pathLst>
                <a:path w="2238" h="1512">
                  <a:moveTo>
                    <a:pt x="0" y="1194"/>
                  </a:moveTo>
                  <a:lnTo>
                    <a:pt x="71" y="396"/>
                  </a:lnTo>
                  <a:lnTo>
                    <a:pt x="100" y="0"/>
                  </a:lnTo>
                  <a:lnTo>
                    <a:pt x="2203" y="94"/>
                  </a:lnTo>
                  <a:lnTo>
                    <a:pt x="2203" y="124"/>
                  </a:lnTo>
                  <a:lnTo>
                    <a:pt x="2185" y="165"/>
                  </a:lnTo>
                  <a:lnTo>
                    <a:pt x="2132" y="219"/>
                  </a:lnTo>
                  <a:lnTo>
                    <a:pt x="2138" y="254"/>
                  </a:lnTo>
                  <a:lnTo>
                    <a:pt x="2238" y="348"/>
                  </a:lnTo>
                  <a:lnTo>
                    <a:pt x="2238" y="1088"/>
                  </a:lnTo>
                  <a:lnTo>
                    <a:pt x="2220" y="1088"/>
                  </a:lnTo>
                  <a:lnTo>
                    <a:pt x="2197" y="1093"/>
                  </a:lnTo>
                  <a:lnTo>
                    <a:pt x="2209" y="1116"/>
                  </a:lnTo>
                  <a:lnTo>
                    <a:pt x="2220" y="1141"/>
                  </a:lnTo>
                  <a:lnTo>
                    <a:pt x="2209" y="1182"/>
                  </a:lnTo>
                  <a:lnTo>
                    <a:pt x="2227" y="1199"/>
                  </a:lnTo>
                  <a:lnTo>
                    <a:pt x="2238" y="1258"/>
                  </a:lnTo>
                  <a:lnTo>
                    <a:pt x="2215" y="1283"/>
                  </a:lnTo>
                  <a:lnTo>
                    <a:pt x="2220" y="1318"/>
                  </a:lnTo>
                  <a:lnTo>
                    <a:pt x="2197" y="1388"/>
                  </a:lnTo>
                  <a:lnTo>
                    <a:pt x="2220" y="1465"/>
                  </a:lnTo>
                  <a:lnTo>
                    <a:pt x="2233" y="1501"/>
                  </a:lnTo>
                  <a:lnTo>
                    <a:pt x="2227" y="1512"/>
                  </a:lnTo>
                  <a:lnTo>
                    <a:pt x="2167" y="1471"/>
                  </a:lnTo>
                  <a:lnTo>
                    <a:pt x="2038" y="1388"/>
                  </a:lnTo>
                  <a:lnTo>
                    <a:pt x="2009" y="1377"/>
                  </a:lnTo>
                  <a:lnTo>
                    <a:pt x="1949" y="1377"/>
                  </a:lnTo>
                  <a:lnTo>
                    <a:pt x="1908" y="1406"/>
                  </a:lnTo>
                  <a:lnTo>
                    <a:pt x="1867" y="1418"/>
                  </a:lnTo>
                  <a:lnTo>
                    <a:pt x="1825" y="1406"/>
                  </a:lnTo>
                  <a:lnTo>
                    <a:pt x="1801" y="1354"/>
                  </a:lnTo>
                  <a:lnTo>
                    <a:pt x="1766" y="1329"/>
                  </a:lnTo>
                  <a:lnTo>
                    <a:pt x="1725" y="1341"/>
                  </a:lnTo>
                  <a:lnTo>
                    <a:pt x="1677" y="1341"/>
                  </a:lnTo>
                  <a:lnTo>
                    <a:pt x="1636" y="1283"/>
                  </a:lnTo>
                  <a:lnTo>
                    <a:pt x="0" y="1194"/>
                  </a:lnTo>
                  <a:close/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1.0%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32AFFB-2266-6941-7E2D-3753C6B63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978" y="3257554"/>
              <a:ext cx="1055604" cy="504740"/>
            </a:xfrm>
            <a:custGeom>
              <a:avLst/>
              <a:gdLst/>
              <a:ahLst/>
              <a:cxnLst>
                <a:cxn ang="0">
                  <a:pos x="0" y="809"/>
                </a:cxn>
                <a:cxn ang="0">
                  <a:pos x="71" y="0"/>
                </a:cxn>
                <a:cxn ang="0">
                  <a:pos x="1707" y="89"/>
                </a:cxn>
                <a:cxn ang="0">
                  <a:pos x="1748" y="147"/>
                </a:cxn>
                <a:cxn ang="0">
                  <a:pos x="1796" y="147"/>
                </a:cxn>
                <a:cxn ang="0">
                  <a:pos x="1837" y="135"/>
                </a:cxn>
                <a:cxn ang="0">
                  <a:pos x="1872" y="160"/>
                </a:cxn>
                <a:cxn ang="0">
                  <a:pos x="1896" y="212"/>
                </a:cxn>
                <a:cxn ang="0">
                  <a:pos x="1938" y="224"/>
                </a:cxn>
                <a:cxn ang="0">
                  <a:pos x="1979" y="212"/>
                </a:cxn>
                <a:cxn ang="0">
                  <a:pos x="2020" y="183"/>
                </a:cxn>
                <a:cxn ang="0">
                  <a:pos x="2080" y="183"/>
                </a:cxn>
                <a:cxn ang="0">
                  <a:pos x="2109" y="194"/>
                </a:cxn>
                <a:cxn ang="0">
                  <a:pos x="2238" y="277"/>
                </a:cxn>
                <a:cxn ang="0">
                  <a:pos x="2298" y="318"/>
                </a:cxn>
                <a:cxn ang="0">
                  <a:pos x="2304" y="366"/>
                </a:cxn>
                <a:cxn ang="0">
                  <a:pos x="2345" y="389"/>
                </a:cxn>
                <a:cxn ang="0">
                  <a:pos x="2345" y="419"/>
                </a:cxn>
                <a:cxn ang="0">
                  <a:pos x="2327" y="472"/>
                </a:cxn>
                <a:cxn ang="0">
                  <a:pos x="2357" y="502"/>
                </a:cxn>
                <a:cxn ang="0">
                  <a:pos x="2380" y="566"/>
                </a:cxn>
                <a:cxn ang="0">
                  <a:pos x="2410" y="602"/>
                </a:cxn>
                <a:cxn ang="0">
                  <a:pos x="2398" y="632"/>
                </a:cxn>
                <a:cxn ang="0">
                  <a:pos x="2410" y="667"/>
                </a:cxn>
                <a:cxn ang="0">
                  <a:pos x="2458" y="697"/>
                </a:cxn>
                <a:cxn ang="0">
                  <a:pos x="2463" y="731"/>
                </a:cxn>
                <a:cxn ang="0">
                  <a:pos x="2458" y="761"/>
                </a:cxn>
                <a:cxn ang="0">
                  <a:pos x="2446" y="827"/>
                </a:cxn>
                <a:cxn ang="0">
                  <a:pos x="2487" y="850"/>
                </a:cxn>
                <a:cxn ang="0">
                  <a:pos x="2499" y="880"/>
                </a:cxn>
                <a:cxn ang="0">
                  <a:pos x="2475" y="909"/>
                </a:cxn>
                <a:cxn ang="0">
                  <a:pos x="2487" y="944"/>
                </a:cxn>
                <a:cxn ang="0">
                  <a:pos x="2511" y="974"/>
                </a:cxn>
                <a:cxn ang="0">
                  <a:pos x="2499" y="1010"/>
                </a:cxn>
                <a:cxn ang="0">
                  <a:pos x="2511" y="1051"/>
                </a:cxn>
                <a:cxn ang="0">
                  <a:pos x="2522" y="1068"/>
                </a:cxn>
                <a:cxn ang="0">
                  <a:pos x="2540" y="1104"/>
                </a:cxn>
                <a:cxn ang="0">
                  <a:pos x="2575" y="1139"/>
                </a:cxn>
                <a:cxn ang="0">
                  <a:pos x="2582" y="1193"/>
                </a:cxn>
                <a:cxn ang="0">
                  <a:pos x="2628" y="1246"/>
                </a:cxn>
                <a:cxn ang="0">
                  <a:pos x="2646" y="1258"/>
                </a:cxn>
                <a:cxn ang="0">
                  <a:pos x="2641" y="1305"/>
                </a:cxn>
                <a:cxn ang="0">
                  <a:pos x="2641" y="1311"/>
                </a:cxn>
                <a:cxn ang="0">
                  <a:pos x="584" y="1264"/>
                </a:cxn>
                <a:cxn ang="0">
                  <a:pos x="609" y="862"/>
                </a:cxn>
                <a:cxn ang="0">
                  <a:pos x="0" y="809"/>
                </a:cxn>
              </a:cxnLst>
              <a:rect l="0" t="0" r="r" b="b"/>
              <a:pathLst>
                <a:path w="2646" h="1311">
                  <a:moveTo>
                    <a:pt x="0" y="809"/>
                  </a:moveTo>
                  <a:lnTo>
                    <a:pt x="71" y="0"/>
                  </a:lnTo>
                  <a:lnTo>
                    <a:pt x="1707" y="89"/>
                  </a:lnTo>
                  <a:lnTo>
                    <a:pt x="1748" y="147"/>
                  </a:lnTo>
                  <a:lnTo>
                    <a:pt x="1796" y="147"/>
                  </a:lnTo>
                  <a:lnTo>
                    <a:pt x="1837" y="135"/>
                  </a:lnTo>
                  <a:lnTo>
                    <a:pt x="1872" y="160"/>
                  </a:lnTo>
                  <a:lnTo>
                    <a:pt x="1896" y="212"/>
                  </a:lnTo>
                  <a:lnTo>
                    <a:pt x="1938" y="224"/>
                  </a:lnTo>
                  <a:lnTo>
                    <a:pt x="1979" y="212"/>
                  </a:lnTo>
                  <a:lnTo>
                    <a:pt x="2020" y="183"/>
                  </a:lnTo>
                  <a:lnTo>
                    <a:pt x="2080" y="183"/>
                  </a:lnTo>
                  <a:lnTo>
                    <a:pt x="2109" y="194"/>
                  </a:lnTo>
                  <a:lnTo>
                    <a:pt x="2238" y="277"/>
                  </a:lnTo>
                  <a:lnTo>
                    <a:pt x="2298" y="318"/>
                  </a:lnTo>
                  <a:lnTo>
                    <a:pt x="2304" y="366"/>
                  </a:lnTo>
                  <a:lnTo>
                    <a:pt x="2345" y="389"/>
                  </a:lnTo>
                  <a:lnTo>
                    <a:pt x="2345" y="419"/>
                  </a:lnTo>
                  <a:lnTo>
                    <a:pt x="2327" y="472"/>
                  </a:lnTo>
                  <a:lnTo>
                    <a:pt x="2357" y="502"/>
                  </a:lnTo>
                  <a:lnTo>
                    <a:pt x="2380" y="566"/>
                  </a:lnTo>
                  <a:lnTo>
                    <a:pt x="2410" y="602"/>
                  </a:lnTo>
                  <a:lnTo>
                    <a:pt x="2398" y="632"/>
                  </a:lnTo>
                  <a:lnTo>
                    <a:pt x="2410" y="667"/>
                  </a:lnTo>
                  <a:lnTo>
                    <a:pt x="2458" y="697"/>
                  </a:lnTo>
                  <a:lnTo>
                    <a:pt x="2463" y="731"/>
                  </a:lnTo>
                  <a:lnTo>
                    <a:pt x="2458" y="761"/>
                  </a:lnTo>
                  <a:lnTo>
                    <a:pt x="2446" y="827"/>
                  </a:lnTo>
                  <a:lnTo>
                    <a:pt x="2487" y="850"/>
                  </a:lnTo>
                  <a:lnTo>
                    <a:pt x="2499" y="880"/>
                  </a:lnTo>
                  <a:lnTo>
                    <a:pt x="2475" y="909"/>
                  </a:lnTo>
                  <a:lnTo>
                    <a:pt x="2487" y="944"/>
                  </a:lnTo>
                  <a:lnTo>
                    <a:pt x="2511" y="974"/>
                  </a:lnTo>
                  <a:lnTo>
                    <a:pt x="2499" y="1010"/>
                  </a:lnTo>
                  <a:lnTo>
                    <a:pt x="2511" y="1051"/>
                  </a:lnTo>
                  <a:lnTo>
                    <a:pt x="2522" y="1068"/>
                  </a:lnTo>
                  <a:lnTo>
                    <a:pt x="2540" y="1104"/>
                  </a:lnTo>
                  <a:lnTo>
                    <a:pt x="2575" y="1139"/>
                  </a:lnTo>
                  <a:lnTo>
                    <a:pt x="2582" y="1193"/>
                  </a:lnTo>
                  <a:lnTo>
                    <a:pt x="2628" y="1246"/>
                  </a:lnTo>
                  <a:lnTo>
                    <a:pt x="2646" y="1258"/>
                  </a:lnTo>
                  <a:lnTo>
                    <a:pt x="2641" y="1305"/>
                  </a:lnTo>
                  <a:lnTo>
                    <a:pt x="2641" y="1311"/>
                  </a:lnTo>
                  <a:lnTo>
                    <a:pt x="584" y="1264"/>
                  </a:lnTo>
                  <a:lnTo>
                    <a:pt x="609" y="862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highlight>
                    <a:srgbClr val="FFFFFF"/>
                  </a:highlight>
                  <a:cs typeface="Arial" pitchFamily="34" charset="0"/>
                </a:rPr>
                <a:t>0.5%</a:t>
              </a: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D3A7B21-4850-7A17-9E84-46062B3AC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803" y="3743729"/>
              <a:ext cx="948479" cy="491976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2128" y="47"/>
                </a:cxn>
                <a:cxn ang="0">
                  <a:pos x="2263" y="154"/>
                </a:cxn>
                <a:cxn ang="0">
                  <a:pos x="2222" y="200"/>
                </a:cxn>
                <a:cxn ang="0">
                  <a:pos x="2216" y="248"/>
                </a:cxn>
                <a:cxn ang="0">
                  <a:pos x="2234" y="278"/>
                </a:cxn>
                <a:cxn ang="0">
                  <a:pos x="2270" y="289"/>
                </a:cxn>
                <a:cxn ang="0">
                  <a:pos x="2287" y="360"/>
                </a:cxn>
                <a:cxn ang="0">
                  <a:pos x="2323" y="384"/>
                </a:cxn>
                <a:cxn ang="0">
                  <a:pos x="2352" y="390"/>
                </a:cxn>
                <a:cxn ang="0">
                  <a:pos x="2364" y="402"/>
                </a:cxn>
                <a:cxn ang="0">
                  <a:pos x="2376" y="1275"/>
                </a:cxn>
                <a:cxn ang="0">
                  <a:pos x="0" y="1229"/>
                </a:cxn>
                <a:cxn ang="0">
                  <a:pos x="71" y="0"/>
                </a:cxn>
              </a:cxnLst>
              <a:rect l="0" t="0" r="r" b="b"/>
              <a:pathLst>
                <a:path w="2376" h="1275">
                  <a:moveTo>
                    <a:pt x="71" y="0"/>
                  </a:moveTo>
                  <a:lnTo>
                    <a:pt x="2128" y="47"/>
                  </a:lnTo>
                  <a:lnTo>
                    <a:pt x="2263" y="154"/>
                  </a:lnTo>
                  <a:lnTo>
                    <a:pt x="2222" y="200"/>
                  </a:lnTo>
                  <a:lnTo>
                    <a:pt x="2216" y="248"/>
                  </a:lnTo>
                  <a:lnTo>
                    <a:pt x="2234" y="278"/>
                  </a:lnTo>
                  <a:lnTo>
                    <a:pt x="2270" y="289"/>
                  </a:lnTo>
                  <a:lnTo>
                    <a:pt x="2287" y="360"/>
                  </a:lnTo>
                  <a:lnTo>
                    <a:pt x="2323" y="384"/>
                  </a:lnTo>
                  <a:lnTo>
                    <a:pt x="2352" y="390"/>
                  </a:lnTo>
                  <a:lnTo>
                    <a:pt x="2364" y="402"/>
                  </a:lnTo>
                  <a:lnTo>
                    <a:pt x="2376" y="1275"/>
                  </a:lnTo>
                  <a:lnTo>
                    <a:pt x="0" y="122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0.1%</a:t>
              </a: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7C6BD121-596E-B0F5-4FFF-D05762655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012" y="4207858"/>
              <a:ext cx="1101343" cy="546512"/>
            </a:xfrm>
            <a:custGeom>
              <a:avLst/>
              <a:gdLst/>
              <a:ahLst/>
              <a:cxnLst>
                <a:cxn ang="0">
                  <a:pos x="324" y="25"/>
                </a:cxn>
                <a:cxn ang="0">
                  <a:pos x="0" y="202"/>
                </a:cxn>
                <a:cxn ang="0">
                  <a:pos x="940" y="1035"/>
                </a:cxn>
                <a:cxn ang="0">
                  <a:pos x="993" y="1052"/>
                </a:cxn>
                <a:cxn ang="0">
                  <a:pos x="1063" y="1123"/>
                </a:cxn>
                <a:cxn ang="0">
                  <a:pos x="1151" y="1100"/>
                </a:cxn>
                <a:cxn ang="0">
                  <a:pos x="1199" y="1141"/>
                </a:cxn>
                <a:cxn ang="0">
                  <a:pos x="1217" y="1189"/>
                </a:cxn>
                <a:cxn ang="0">
                  <a:pos x="1311" y="1206"/>
                </a:cxn>
                <a:cxn ang="0">
                  <a:pos x="1364" y="1224"/>
                </a:cxn>
                <a:cxn ang="0">
                  <a:pos x="1400" y="1212"/>
                </a:cxn>
                <a:cxn ang="0">
                  <a:pos x="1453" y="1260"/>
                </a:cxn>
                <a:cxn ang="0">
                  <a:pos x="1559" y="1242"/>
                </a:cxn>
                <a:cxn ang="0">
                  <a:pos x="1595" y="1288"/>
                </a:cxn>
                <a:cxn ang="0">
                  <a:pos x="1607" y="1336"/>
                </a:cxn>
                <a:cxn ang="0">
                  <a:pos x="1678" y="1306"/>
                </a:cxn>
                <a:cxn ang="0">
                  <a:pos x="1790" y="1359"/>
                </a:cxn>
                <a:cxn ang="0">
                  <a:pos x="1838" y="1336"/>
                </a:cxn>
                <a:cxn ang="0">
                  <a:pos x="1866" y="1354"/>
                </a:cxn>
                <a:cxn ang="0">
                  <a:pos x="1873" y="1407"/>
                </a:cxn>
                <a:cxn ang="0">
                  <a:pos x="1891" y="1371"/>
                </a:cxn>
                <a:cxn ang="0">
                  <a:pos x="1950" y="1318"/>
                </a:cxn>
                <a:cxn ang="0">
                  <a:pos x="1967" y="1347"/>
                </a:cxn>
                <a:cxn ang="0">
                  <a:pos x="2020" y="1359"/>
                </a:cxn>
                <a:cxn ang="0">
                  <a:pos x="2056" y="1347"/>
                </a:cxn>
                <a:cxn ang="0">
                  <a:pos x="2061" y="1359"/>
                </a:cxn>
                <a:cxn ang="0">
                  <a:pos x="2145" y="1413"/>
                </a:cxn>
                <a:cxn ang="0">
                  <a:pos x="2221" y="1359"/>
                </a:cxn>
                <a:cxn ang="0">
                  <a:pos x="2351" y="1329"/>
                </a:cxn>
                <a:cxn ang="0">
                  <a:pos x="2404" y="1324"/>
                </a:cxn>
                <a:cxn ang="0">
                  <a:pos x="2523" y="1324"/>
                </a:cxn>
                <a:cxn ang="0">
                  <a:pos x="2693" y="1400"/>
                </a:cxn>
                <a:cxn ang="0">
                  <a:pos x="2735" y="1425"/>
                </a:cxn>
                <a:cxn ang="0">
                  <a:pos x="2759" y="710"/>
                </a:cxn>
                <a:cxn ang="0">
                  <a:pos x="2700" y="71"/>
                </a:cxn>
              </a:cxnLst>
              <a:rect l="0" t="0" r="r" b="b"/>
              <a:pathLst>
                <a:path w="2759" h="1425">
                  <a:moveTo>
                    <a:pt x="2700" y="71"/>
                  </a:moveTo>
                  <a:lnTo>
                    <a:pt x="324" y="25"/>
                  </a:lnTo>
                  <a:lnTo>
                    <a:pt x="12" y="0"/>
                  </a:lnTo>
                  <a:lnTo>
                    <a:pt x="0" y="202"/>
                  </a:lnTo>
                  <a:lnTo>
                    <a:pt x="968" y="255"/>
                  </a:lnTo>
                  <a:lnTo>
                    <a:pt x="940" y="1035"/>
                  </a:lnTo>
                  <a:lnTo>
                    <a:pt x="975" y="1040"/>
                  </a:lnTo>
                  <a:lnTo>
                    <a:pt x="993" y="1052"/>
                  </a:lnTo>
                  <a:lnTo>
                    <a:pt x="1039" y="1118"/>
                  </a:lnTo>
                  <a:lnTo>
                    <a:pt x="1063" y="1123"/>
                  </a:lnTo>
                  <a:lnTo>
                    <a:pt x="1128" y="1118"/>
                  </a:lnTo>
                  <a:lnTo>
                    <a:pt x="1151" y="1100"/>
                  </a:lnTo>
                  <a:lnTo>
                    <a:pt x="1187" y="1118"/>
                  </a:lnTo>
                  <a:lnTo>
                    <a:pt x="1199" y="1141"/>
                  </a:lnTo>
                  <a:lnTo>
                    <a:pt x="1199" y="1153"/>
                  </a:lnTo>
                  <a:lnTo>
                    <a:pt x="1217" y="1189"/>
                  </a:lnTo>
                  <a:lnTo>
                    <a:pt x="1222" y="1194"/>
                  </a:lnTo>
                  <a:lnTo>
                    <a:pt x="1311" y="1206"/>
                  </a:lnTo>
                  <a:lnTo>
                    <a:pt x="1346" y="1224"/>
                  </a:lnTo>
                  <a:lnTo>
                    <a:pt x="1364" y="1224"/>
                  </a:lnTo>
                  <a:lnTo>
                    <a:pt x="1371" y="1217"/>
                  </a:lnTo>
                  <a:lnTo>
                    <a:pt x="1400" y="1212"/>
                  </a:lnTo>
                  <a:lnTo>
                    <a:pt x="1417" y="1242"/>
                  </a:lnTo>
                  <a:lnTo>
                    <a:pt x="1453" y="1260"/>
                  </a:lnTo>
                  <a:lnTo>
                    <a:pt x="1477" y="1235"/>
                  </a:lnTo>
                  <a:lnTo>
                    <a:pt x="1559" y="1242"/>
                  </a:lnTo>
                  <a:lnTo>
                    <a:pt x="1565" y="1260"/>
                  </a:lnTo>
                  <a:lnTo>
                    <a:pt x="1595" y="1288"/>
                  </a:lnTo>
                  <a:lnTo>
                    <a:pt x="1607" y="1295"/>
                  </a:lnTo>
                  <a:lnTo>
                    <a:pt x="1607" y="1336"/>
                  </a:lnTo>
                  <a:lnTo>
                    <a:pt x="1666" y="1354"/>
                  </a:lnTo>
                  <a:lnTo>
                    <a:pt x="1678" y="1306"/>
                  </a:lnTo>
                  <a:lnTo>
                    <a:pt x="1707" y="1301"/>
                  </a:lnTo>
                  <a:lnTo>
                    <a:pt x="1790" y="1359"/>
                  </a:lnTo>
                  <a:lnTo>
                    <a:pt x="1795" y="1359"/>
                  </a:lnTo>
                  <a:lnTo>
                    <a:pt x="1838" y="1336"/>
                  </a:lnTo>
                  <a:lnTo>
                    <a:pt x="1861" y="1336"/>
                  </a:lnTo>
                  <a:lnTo>
                    <a:pt x="1866" y="1354"/>
                  </a:lnTo>
                  <a:lnTo>
                    <a:pt x="1861" y="1383"/>
                  </a:lnTo>
                  <a:lnTo>
                    <a:pt x="1873" y="1407"/>
                  </a:lnTo>
                  <a:lnTo>
                    <a:pt x="1896" y="1395"/>
                  </a:lnTo>
                  <a:lnTo>
                    <a:pt x="1891" y="1371"/>
                  </a:lnTo>
                  <a:lnTo>
                    <a:pt x="1914" y="1336"/>
                  </a:lnTo>
                  <a:lnTo>
                    <a:pt x="1950" y="1318"/>
                  </a:lnTo>
                  <a:lnTo>
                    <a:pt x="1962" y="1318"/>
                  </a:lnTo>
                  <a:lnTo>
                    <a:pt x="1967" y="1347"/>
                  </a:lnTo>
                  <a:lnTo>
                    <a:pt x="2003" y="1359"/>
                  </a:lnTo>
                  <a:lnTo>
                    <a:pt x="2020" y="1359"/>
                  </a:lnTo>
                  <a:lnTo>
                    <a:pt x="2032" y="1342"/>
                  </a:lnTo>
                  <a:lnTo>
                    <a:pt x="2056" y="1347"/>
                  </a:lnTo>
                  <a:lnTo>
                    <a:pt x="2061" y="1354"/>
                  </a:lnTo>
                  <a:lnTo>
                    <a:pt x="2061" y="1359"/>
                  </a:lnTo>
                  <a:lnTo>
                    <a:pt x="2097" y="1377"/>
                  </a:lnTo>
                  <a:lnTo>
                    <a:pt x="2145" y="1413"/>
                  </a:lnTo>
                  <a:lnTo>
                    <a:pt x="2198" y="1371"/>
                  </a:lnTo>
                  <a:lnTo>
                    <a:pt x="2221" y="1359"/>
                  </a:lnTo>
                  <a:lnTo>
                    <a:pt x="2292" y="1354"/>
                  </a:lnTo>
                  <a:lnTo>
                    <a:pt x="2351" y="1329"/>
                  </a:lnTo>
                  <a:lnTo>
                    <a:pt x="2375" y="1324"/>
                  </a:lnTo>
                  <a:lnTo>
                    <a:pt x="2404" y="1324"/>
                  </a:lnTo>
                  <a:lnTo>
                    <a:pt x="2475" y="1336"/>
                  </a:lnTo>
                  <a:lnTo>
                    <a:pt x="2523" y="1324"/>
                  </a:lnTo>
                  <a:lnTo>
                    <a:pt x="2534" y="1318"/>
                  </a:lnTo>
                  <a:lnTo>
                    <a:pt x="2693" y="1400"/>
                  </a:lnTo>
                  <a:lnTo>
                    <a:pt x="2723" y="1407"/>
                  </a:lnTo>
                  <a:lnTo>
                    <a:pt x="2735" y="1425"/>
                  </a:lnTo>
                  <a:lnTo>
                    <a:pt x="2753" y="1425"/>
                  </a:lnTo>
                  <a:lnTo>
                    <a:pt x="2759" y="710"/>
                  </a:lnTo>
                  <a:lnTo>
                    <a:pt x="2700" y="273"/>
                  </a:lnTo>
                  <a:lnTo>
                    <a:pt x="2700" y="71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 dirty="0">
                  <a:solidFill>
                    <a:prstClr val="black"/>
                  </a:solidFill>
                  <a:cs typeface="Arial" pitchFamily="34" charset="0"/>
                </a:rPr>
                <a:t>    0.9%</a:t>
              </a: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A68FFC08-C2DE-5C91-8272-DEDC1B44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535" y="4284439"/>
              <a:ext cx="1792239" cy="1683626"/>
            </a:xfrm>
            <a:custGeom>
              <a:avLst/>
              <a:gdLst/>
              <a:ahLst/>
              <a:cxnLst>
                <a:cxn ang="0">
                  <a:pos x="4076" y="1198"/>
                </a:cxn>
                <a:cxn ang="0">
                  <a:pos x="3787" y="1122"/>
                </a:cxn>
                <a:cxn ang="0">
                  <a:pos x="3604" y="1157"/>
                </a:cxn>
                <a:cxn ang="0">
                  <a:pos x="3444" y="1157"/>
                </a:cxn>
                <a:cxn ang="0">
                  <a:pos x="3403" y="1157"/>
                </a:cxn>
                <a:cxn ang="0">
                  <a:pos x="3333" y="1116"/>
                </a:cxn>
                <a:cxn ang="0">
                  <a:pos x="3256" y="1205"/>
                </a:cxn>
                <a:cxn ang="0">
                  <a:pos x="3221" y="1134"/>
                </a:cxn>
                <a:cxn ang="0">
                  <a:pos x="3061" y="1104"/>
                </a:cxn>
                <a:cxn ang="0">
                  <a:pos x="2978" y="1086"/>
                </a:cxn>
                <a:cxn ang="0">
                  <a:pos x="2836" y="1058"/>
                </a:cxn>
                <a:cxn ang="0">
                  <a:pos x="2747" y="1022"/>
                </a:cxn>
                <a:cxn ang="0">
                  <a:pos x="2600" y="987"/>
                </a:cxn>
                <a:cxn ang="0">
                  <a:pos x="2534" y="898"/>
                </a:cxn>
                <a:cxn ang="0">
                  <a:pos x="2376" y="850"/>
                </a:cxn>
                <a:cxn ang="0">
                  <a:pos x="1383" y="0"/>
                </a:cxn>
                <a:cxn ang="0">
                  <a:pos x="0" y="1707"/>
                </a:cxn>
                <a:cxn ang="0">
                  <a:pos x="18" y="1784"/>
                </a:cxn>
                <a:cxn ang="0">
                  <a:pos x="125" y="1931"/>
                </a:cxn>
                <a:cxn ang="0">
                  <a:pos x="544" y="2344"/>
                </a:cxn>
                <a:cxn ang="0">
                  <a:pos x="603" y="2486"/>
                </a:cxn>
                <a:cxn ang="0">
                  <a:pos x="898" y="2917"/>
                </a:cxn>
                <a:cxn ang="0">
                  <a:pos x="1176" y="2965"/>
                </a:cxn>
                <a:cxn ang="0">
                  <a:pos x="1329" y="2722"/>
                </a:cxn>
                <a:cxn ang="0">
                  <a:pos x="1425" y="2694"/>
                </a:cxn>
                <a:cxn ang="0">
                  <a:pos x="1595" y="2747"/>
                </a:cxn>
                <a:cxn ang="0">
                  <a:pos x="1778" y="2835"/>
                </a:cxn>
                <a:cxn ang="0">
                  <a:pos x="1838" y="2876"/>
                </a:cxn>
                <a:cxn ang="0">
                  <a:pos x="1991" y="3072"/>
                </a:cxn>
                <a:cxn ang="0">
                  <a:pos x="2234" y="3538"/>
                </a:cxn>
                <a:cxn ang="0">
                  <a:pos x="2376" y="3698"/>
                </a:cxn>
                <a:cxn ang="0">
                  <a:pos x="2435" y="3939"/>
                </a:cxn>
                <a:cxn ang="0">
                  <a:pos x="2641" y="4188"/>
                </a:cxn>
                <a:cxn ang="0">
                  <a:pos x="3008" y="4306"/>
                </a:cxn>
                <a:cxn ang="0">
                  <a:pos x="3208" y="4335"/>
                </a:cxn>
                <a:cxn ang="0">
                  <a:pos x="3185" y="4276"/>
                </a:cxn>
                <a:cxn ang="0">
                  <a:pos x="3114" y="3857"/>
                </a:cxn>
                <a:cxn ang="0">
                  <a:pos x="3084" y="3798"/>
                </a:cxn>
                <a:cxn ang="0">
                  <a:pos x="3173" y="3650"/>
                </a:cxn>
                <a:cxn ang="0">
                  <a:pos x="3196" y="3586"/>
                </a:cxn>
                <a:cxn ang="0">
                  <a:pos x="3256" y="3444"/>
                </a:cxn>
                <a:cxn ang="0">
                  <a:pos x="3315" y="3444"/>
                </a:cxn>
                <a:cxn ang="0">
                  <a:pos x="3350" y="3384"/>
                </a:cxn>
                <a:cxn ang="0">
                  <a:pos x="3397" y="3373"/>
                </a:cxn>
                <a:cxn ang="0">
                  <a:pos x="3485" y="3325"/>
                </a:cxn>
                <a:cxn ang="0">
                  <a:pos x="3533" y="3242"/>
                </a:cxn>
                <a:cxn ang="0">
                  <a:pos x="3569" y="3272"/>
                </a:cxn>
                <a:cxn ang="0">
                  <a:pos x="3923" y="3089"/>
                </a:cxn>
                <a:cxn ang="0">
                  <a:pos x="3994" y="2889"/>
                </a:cxn>
                <a:cxn ang="0">
                  <a:pos x="4065" y="2864"/>
                </a:cxn>
                <a:cxn ang="0">
                  <a:pos x="4307" y="2829"/>
                </a:cxn>
                <a:cxn ang="0">
                  <a:pos x="4378" y="2793"/>
                </a:cxn>
                <a:cxn ang="0">
                  <a:pos x="4413" y="2699"/>
                </a:cxn>
                <a:cxn ang="0">
                  <a:pos x="4425" y="2528"/>
                </a:cxn>
                <a:cxn ang="0">
                  <a:pos x="4472" y="2392"/>
                </a:cxn>
                <a:cxn ang="0">
                  <a:pos x="4449" y="2174"/>
                </a:cxn>
                <a:cxn ang="0">
                  <a:pos x="4413" y="2085"/>
                </a:cxn>
                <a:cxn ang="0">
                  <a:pos x="4367" y="1949"/>
                </a:cxn>
                <a:cxn ang="0">
                  <a:pos x="4289" y="1258"/>
                </a:cxn>
                <a:cxn ang="0">
                  <a:pos x="4136" y="1223"/>
                </a:cxn>
              </a:cxnLst>
              <a:rect l="0" t="0" r="r" b="b"/>
              <a:pathLst>
                <a:path w="4490" h="4377">
                  <a:moveTo>
                    <a:pt x="4136" y="1223"/>
                  </a:moveTo>
                  <a:lnTo>
                    <a:pt x="4118" y="1223"/>
                  </a:lnTo>
                  <a:lnTo>
                    <a:pt x="4106" y="1205"/>
                  </a:lnTo>
                  <a:lnTo>
                    <a:pt x="4076" y="1198"/>
                  </a:lnTo>
                  <a:lnTo>
                    <a:pt x="3917" y="1116"/>
                  </a:lnTo>
                  <a:lnTo>
                    <a:pt x="3906" y="1122"/>
                  </a:lnTo>
                  <a:lnTo>
                    <a:pt x="3858" y="1134"/>
                  </a:lnTo>
                  <a:lnTo>
                    <a:pt x="3787" y="1122"/>
                  </a:lnTo>
                  <a:lnTo>
                    <a:pt x="3758" y="1122"/>
                  </a:lnTo>
                  <a:lnTo>
                    <a:pt x="3734" y="1127"/>
                  </a:lnTo>
                  <a:lnTo>
                    <a:pt x="3675" y="1152"/>
                  </a:lnTo>
                  <a:lnTo>
                    <a:pt x="3604" y="1157"/>
                  </a:lnTo>
                  <a:lnTo>
                    <a:pt x="3581" y="1169"/>
                  </a:lnTo>
                  <a:lnTo>
                    <a:pt x="3528" y="1211"/>
                  </a:lnTo>
                  <a:lnTo>
                    <a:pt x="3480" y="1175"/>
                  </a:lnTo>
                  <a:lnTo>
                    <a:pt x="3444" y="1157"/>
                  </a:lnTo>
                  <a:lnTo>
                    <a:pt x="3444" y="1152"/>
                  </a:lnTo>
                  <a:lnTo>
                    <a:pt x="3439" y="1145"/>
                  </a:lnTo>
                  <a:lnTo>
                    <a:pt x="3415" y="1140"/>
                  </a:lnTo>
                  <a:lnTo>
                    <a:pt x="3403" y="1157"/>
                  </a:lnTo>
                  <a:lnTo>
                    <a:pt x="3386" y="1157"/>
                  </a:lnTo>
                  <a:lnTo>
                    <a:pt x="3350" y="1145"/>
                  </a:lnTo>
                  <a:lnTo>
                    <a:pt x="3345" y="1116"/>
                  </a:lnTo>
                  <a:lnTo>
                    <a:pt x="3333" y="1116"/>
                  </a:lnTo>
                  <a:lnTo>
                    <a:pt x="3297" y="1134"/>
                  </a:lnTo>
                  <a:lnTo>
                    <a:pt x="3274" y="1169"/>
                  </a:lnTo>
                  <a:lnTo>
                    <a:pt x="3279" y="1193"/>
                  </a:lnTo>
                  <a:lnTo>
                    <a:pt x="3256" y="1205"/>
                  </a:lnTo>
                  <a:lnTo>
                    <a:pt x="3244" y="1181"/>
                  </a:lnTo>
                  <a:lnTo>
                    <a:pt x="3249" y="1152"/>
                  </a:lnTo>
                  <a:lnTo>
                    <a:pt x="3244" y="1134"/>
                  </a:lnTo>
                  <a:lnTo>
                    <a:pt x="3221" y="1134"/>
                  </a:lnTo>
                  <a:lnTo>
                    <a:pt x="3178" y="1157"/>
                  </a:lnTo>
                  <a:lnTo>
                    <a:pt x="3173" y="1157"/>
                  </a:lnTo>
                  <a:lnTo>
                    <a:pt x="3090" y="1099"/>
                  </a:lnTo>
                  <a:lnTo>
                    <a:pt x="3061" y="1104"/>
                  </a:lnTo>
                  <a:lnTo>
                    <a:pt x="3049" y="1152"/>
                  </a:lnTo>
                  <a:lnTo>
                    <a:pt x="2990" y="1134"/>
                  </a:lnTo>
                  <a:lnTo>
                    <a:pt x="2990" y="1093"/>
                  </a:lnTo>
                  <a:lnTo>
                    <a:pt x="2978" y="1086"/>
                  </a:lnTo>
                  <a:lnTo>
                    <a:pt x="2948" y="1058"/>
                  </a:lnTo>
                  <a:lnTo>
                    <a:pt x="2942" y="1040"/>
                  </a:lnTo>
                  <a:lnTo>
                    <a:pt x="2860" y="1033"/>
                  </a:lnTo>
                  <a:lnTo>
                    <a:pt x="2836" y="1058"/>
                  </a:lnTo>
                  <a:lnTo>
                    <a:pt x="2800" y="1040"/>
                  </a:lnTo>
                  <a:lnTo>
                    <a:pt x="2783" y="1010"/>
                  </a:lnTo>
                  <a:lnTo>
                    <a:pt x="2754" y="1015"/>
                  </a:lnTo>
                  <a:lnTo>
                    <a:pt x="2747" y="1022"/>
                  </a:lnTo>
                  <a:lnTo>
                    <a:pt x="2729" y="1022"/>
                  </a:lnTo>
                  <a:lnTo>
                    <a:pt x="2694" y="1004"/>
                  </a:lnTo>
                  <a:lnTo>
                    <a:pt x="2605" y="992"/>
                  </a:lnTo>
                  <a:lnTo>
                    <a:pt x="2600" y="987"/>
                  </a:lnTo>
                  <a:lnTo>
                    <a:pt x="2582" y="951"/>
                  </a:lnTo>
                  <a:lnTo>
                    <a:pt x="2582" y="939"/>
                  </a:lnTo>
                  <a:lnTo>
                    <a:pt x="2570" y="916"/>
                  </a:lnTo>
                  <a:lnTo>
                    <a:pt x="2534" y="898"/>
                  </a:lnTo>
                  <a:lnTo>
                    <a:pt x="2511" y="916"/>
                  </a:lnTo>
                  <a:lnTo>
                    <a:pt x="2446" y="921"/>
                  </a:lnTo>
                  <a:lnTo>
                    <a:pt x="2422" y="916"/>
                  </a:lnTo>
                  <a:lnTo>
                    <a:pt x="2376" y="850"/>
                  </a:lnTo>
                  <a:lnTo>
                    <a:pt x="2358" y="838"/>
                  </a:lnTo>
                  <a:lnTo>
                    <a:pt x="2323" y="833"/>
                  </a:lnTo>
                  <a:lnTo>
                    <a:pt x="2351" y="53"/>
                  </a:lnTo>
                  <a:lnTo>
                    <a:pt x="1383" y="0"/>
                  </a:lnTo>
                  <a:lnTo>
                    <a:pt x="1365" y="0"/>
                  </a:lnTo>
                  <a:lnTo>
                    <a:pt x="1217" y="1819"/>
                  </a:lnTo>
                  <a:lnTo>
                    <a:pt x="6" y="1700"/>
                  </a:lnTo>
                  <a:lnTo>
                    <a:pt x="0" y="1707"/>
                  </a:lnTo>
                  <a:lnTo>
                    <a:pt x="13" y="1718"/>
                  </a:lnTo>
                  <a:lnTo>
                    <a:pt x="18" y="1730"/>
                  </a:lnTo>
                  <a:lnTo>
                    <a:pt x="0" y="1754"/>
                  </a:lnTo>
                  <a:lnTo>
                    <a:pt x="18" y="1784"/>
                  </a:lnTo>
                  <a:lnTo>
                    <a:pt x="18" y="1789"/>
                  </a:lnTo>
                  <a:lnTo>
                    <a:pt x="83" y="1831"/>
                  </a:lnTo>
                  <a:lnTo>
                    <a:pt x="95" y="1878"/>
                  </a:lnTo>
                  <a:lnTo>
                    <a:pt x="125" y="1931"/>
                  </a:lnTo>
                  <a:lnTo>
                    <a:pt x="190" y="1973"/>
                  </a:lnTo>
                  <a:lnTo>
                    <a:pt x="373" y="2197"/>
                  </a:lnTo>
                  <a:lnTo>
                    <a:pt x="532" y="2321"/>
                  </a:lnTo>
                  <a:lnTo>
                    <a:pt x="544" y="2344"/>
                  </a:lnTo>
                  <a:lnTo>
                    <a:pt x="556" y="2374"/>
                  </a:lnTo>
                  <a:lnTo>
                    <a:pt x="550" y="2410"/>
                  </a:lnTo>
                  <a:lnTo>
                    <a:pt x="561" y="2428"/>
                  </a:lnTo>
                  <a:lnTo>
                    <a:pt x="603" y="2486"/>
                  </a:lnTo>
                  <a:lnTo>
                    <a:pt x="597" y="2610"/>
                  </a:lnTo>
                  <a:lnTo>
                    <a:pt x="609" y="2658"/>
                  </a:lnTo>
                  <a:lnTo>
                    <a:pt x="662" y="2747"/>
                  </a:lnTo>
                  <a:lnTo>
                    <a:pt x="898" y="2917"/>
                  </a:lnTo>
                  <a:lnTo>
                    <a:pt x="1063" y="3018"/>
                  </a:lnTo>
                  <a:lnTo>
                    <a:pt x="1106" y="3024"/>
                  </a:lnTo>
                  <a:lnTo>
                    <a:pt x="1134" y="3013"/>
                  </a:lnTo>
                  <a:lnTo>
                    <a:pt x="1176" y="2965"/>
                  </a:lnTo>
                  <a:lnTo>
                    <a:pt x="1200" y="2947"/>
                  </a:lnTo>
                  <a:lnTo>
                    <a:pt x="1271" y="2782"/>
                  </a:lnTo>
                  <a:lnTo>
                    <a:pt x="1306" y="2735"/>
                  </a:lnTo>
                  <a:lnTo>
                    <a:pt x="1329" y="2722"/>
                  </a:lnTo>
                  <a:lnTo>
                    <a:pt x="1383" y="2735"/>
                  </a:lnTo>
                  <a:lnTo>
                    <a:pt x="1395" y="2735"/>
                  </a:lnTo>
                  <a:lnTo>
                    <a:pt x="1407" y="2711"/>
                  </a:lnTo>
                  <a:lnTo>
                    <a:pt x="1425" y="2694"/>
                  </a:lnTo>
                  <a:lnTo>
                    <a:pt x="1454" y="2705"/>
                  </a:lnTo>
                  <a:lnTo>
                    <a:pt x="1484" y="2722"/>
                  </a:lnTo>
                  <a:lnTo>
                    <a:pt x="1578" y="2735"/>
                  </a:lnTo>
                  <a:lnTo>
                    <a:pt x="1595" y="2747"/>
                  </a:lnTo>
                  <a:lnTo>
                    <a:pt x="1661" y="2765"/>
                  </a:lnTo>
                  <a:lnTo>
                    <a:pt x="1690" y="2752"/>
                  </a:lnTo>
                  <a:lnTo>
                    <a:pt x="1761" y="2793"/>
                  </a:lnTo>
                  <a:lnTo>
                    <a:pt x="1778" y="2835"/>
                  </a:lnTo>
                  <a:lnTo>
                    <a:pt x="1791" y="2835"/>
                  </a:lnTo>
                  <a:lnTo>
                    <a:pt x="1796" y="2853"/>
                  </a:lnTo>
                  <a:lnTo>
                    <a:pt x="1808" y="2859"/>
                  </a:lnTo>
                  <a:lnTo>
                    <a:pt x="1838" y="2876"/>
                  </a:lnTo>
                  <a:lnTo>
                    <a:pt x="1885" y="2935"/>
                  </a:lnTo>
                  <a:lnTo>
                    <a:pt x="1950" y="2995"/>
                  </a:lnTo>
                  <a:lnTo>
                    <a:pt x="1986" y="3048"/>
                  </a:lnTo>
                  <a:lnTo>
                    <a:pt x="1991" y="3072"/>
                  </a:lnTo>
                  <a:lnTo>
                    <a:pt x="2098" y="3325"/>
                  </a:lnTo>
                  <a:lnTo>
                    <a:pt x="2110" y="3373"/>
                  </a:lnTo>
                  <a:lnTo>
                    <a:pt x="2227" y="3508"/>
                  </a:lnTo>
                  <a:lnTo>
                    <a:pt x="2234" y="3538"/>
                  </a:lnTo>
                  <a:lnTo>
                    <a:pt x="2310" y="3621"/>
                  </a:lnTo>
                  <a:lnTo>
                    <a:pt x="2334" y="3639"/>
                  </a:lnTo>
                  <a:lnTo>
                    <a:pt x="2369" y="3673"/>
                  </a:lnTo>
                  <a:lnTo>
                    <a:pt x="2376" y="3698"/>
                  </a:lnTo>
                  <a:lnTo>
                    <a:pt x="2369" y="3780"/>
                  </a:lnTo>
                  <a:lnTo>
                    <a:pt x="2394" y="3810"/>
                  </a:lnTo>
                  <a:lnTo>
                    <a:pt x="2405" y="3911"/>
                  </a:lnTo>
                  <a:lnTo>
                    <a:pt x="2435" y="3939"/>
                  </a:lnTo>
                  <a:lnTo>
                    <a:pt x="2511" y="4094"/>
                  </a:lnTo>
                  <a:lnTo>
                    <a:pt x="2523" y="4141"/>
                  </a:lnTo>
                  <a:lnTo>
                    <a:pt x="2577" y="4147"/>
                  </a:lnTo>
                  <a:lnTo>
                    <a:pt x="2641" y="4188"/>
                  </a:lnTo>
                  <a:lnTo>
                    <a:pt x="2712" y="4211"/>
                  </a:lnTo>
                  <a:lnTo>
                    <a:pt x="2825" y="4282"/>
                  </a:lnTo>
                  <a:lnTo>
                    <a:pt x="2978" y="4294"/>
                  </a:lnTo>
                  <a:lnTo>
                    <a:pt x="3008" y="4306"/>
                  </a:lnTo>
                  <a:lnTo>
                    <a:pt x="3090" y="4360"/>
                  </a:lnTo>
                  <a:lnTo>
                    <a:pt x="3132" y="4377"/>
                  </a:lnTo>
                  <a:lnTo>
                    <a:pt x="3173" y="4330"/>
                  </a:lnTo>
                  <a:lnTo>
                    <a:pt x="3208" y="4335"/>
                  </a:lnTo>
                  <a:lnTo>
                    <a:pt x="3214" y="4324"/>
                  </a:lnTo>
                  <a:lnTo>
                    <a:pt x="3214" y="4306"/>
                  </a:lnTo>
                  <a:lnTo>
                    <a:pt x="3178" y="4289"/>
                  </a:lnTo>
                  <a:lnTo>
                    <a:pt x="3185" y="4276"/>
                  </a:lnTo>
                  <a:lnTo>
                    <a:pt x="3150" y="4235"/>
                  </a:lnTo>
                  <a:lnTo>
                    <a:pt x="3102" y="4046"/>
                  </a:lnTo>
                  <a:lnTo>
                    <a:pt x="3079" y="3969"/>
                  </a:lnTo>
                  <a:lnTo>
                    <a:pt x="3114" y="3857"/>
                  </a:lnTo>
                  <a:lnTo>
                    <a:pt x="3114" y="3822"/>
                  </a:lnTo>
                  <a:lnTo>
                    <a:pt x="3096" y="3810"/>
                  </a:lnTo>
                  <a:lnTo>
                    <a:pt x="3090" y="3810"/>
                  </a:lnTo>
                  <a:lnTo>
                    <a:pt x="3084" y="3798"/>
                  </a:lnTo>
                  <a:lnTo>
                    <a:pt x="3084" y="3792"/>
                  </a:lnTo>
                  <a:lnTo>
                    <a:pt x="3090" y="3786"/>
                  </a:lnTo>
                  <a:lnTo>
                    <a:pt x="3143" y="3751"/>
                  </a:lnTo>
                  <a:lnTo>
                    <a:pt x="3173" y="3650"/>
                  </a:lnTo>
                  <a:lnTo>
                    <a:pt x="3150" y="3639"/>
                  </a:lnTo>
                  <a:lnTo>
                    <a:pt x="3137" y="3591"/>
                  </a:lnTo>
                  <a:lnTo>
                    <a:pt x="3161" y="3561"/>
                  </a:lnTo>
                  <a:lnTo>
                    <a:pt x="3196" y="3586"/>
                  </a:lnTo>
                  <a:lnTo>
                    <a:pt x="3256" y="3544"/>
                  </a:lnTo>
                  <a:lnTo>
                    <a:pt x="3267" y="3485"/>
                  </a:lnTo>
                  <a:lnTo>
                    <a:pt x="3244" y="3467"/>
                  </a:lnTo>
                  <a:lnTo>
                    <a:pt x="3256" y="3444"/>
                  </a:lnTo>
                  <a:lnTo>
                    <a:pt x="3267" y="3444"/>
                  </a:lnTo>
                  <a:lnTo>
                    <a:pt x="3285" y="3450"/>
                  </a:lnTo>
                  <a:lnTo>
                    <a:pt x="3297" y="3437"/>
                  </a:lnTo>
                  <a:lnTo>
                    <a:pt x="3315" y="3444"/>
                  </a:lnTo>
                  <a:lnTo>
                    <a:pt x="3333" y="3444"/>
                  </a:lnTo>
                  <a:lnTo>
                    <a:pt x="3350" y="3437"/>
                  </a:lnTo>
                  <a:lnTo>
                    <a:pt x="3350" y="3426"/>
                  </a:lnTo>
                  <a:lnTo>
                    <a:pt x="3350" y="3384"/>
                  </a:lnTo>
                  <a:lnTo>
                    <a:pt x="3362" y="3366"/>
                  </a:lnTo>
                  <a:lnTo>
                    <a:pt x="3374" y="3366"/>
                  </a:lnTo>
                  <a:lnTo>
                    <a:pt x="3386" y="3373"/>
                  </a:lnTo>
                  <a:lnTo>
                    <a:pt x="3397" y="3373"/>
                  </a:lnTo>
                  <a:lnTo>
                    <a:pt x="3480" y="3355"/>
                  </a:lnTo>
                  <a:lnTo>
                    <a:pt x="3492" y="3349"/>
                  </a:lnTo>
                  <a:lnTo>
                    <a:pt x="3492" y="3338"/>
                  </a:lnTo>
                  <a:lnTo>
                    <a:pt x="3485" y="3325"/>
                  </a:lnTo>
                  <a:lnTo>
                    <a:pt x="3444" y="3295"/>
                  </a:lnTo>
                  <a:lnTo>
                    <a:pt x="3444" y="3278"/>
                  </a:lnTo>
                  <a:lnTo>
                    <a:pt x="3521" y="3254"/>
                  </a:lnTo>
                  <a:lnTo>
                    <a:pt x="3533" y="3242"/>
                  </a:lnTo>
                  <a:lnTo>
                    <a:pt x="3563" y="3237"/>
                  </a:lnTo>
                  <a:lnTo>
                    <a:pt x="3563" y="3242"/>
                  </a:lnTo>
                  <a:lnTo>
                    <a:pt x="3556" y="3254"/>
                  </a:lnTo>
                  <a:lnTo>
                    <a:pt x="3569" y="3272"/>
                  </a:lnTo>
                  <a:lnTo>
                    <a:pt x="3581" y="3272"/>
                  </a:lnTo>
                  <a:lnTo>
                    <a:pt x="3592" y="3260"/>
                  </a:lnTo>
                  <a:lnTo>
                    <a:pt x="3716" y="3225"/>
                  </a:lnTo>
                  <a:lnTo>
                    <a:pt x="3923" y="3089"/>
                  </a:lnTo>
                  <a:lnTo>
                    <a:pt x="3934" y="3036"/>
                  </a:lnTo>
                  <a:lnTo>
                    <a:pt x="4030" y="2960"/>
                  </a:lnTo>
                  <a:lnTo>
                    <a:pt x="4035" y="2947"/>
                  </a:lnTo>
                  <a:lnTo>
                    <a:pt x="3994" y="2889"/>
                  </a:lnTo>
                  <a:lnTo>
                    <a:pt x="4000" y="2841"/>
                  </a:lnTo>
                  <a:lnTo>
                    <a:pt x="4065" y="2811"/>
                  </a:lnTo>
                  <a:lnTo>
                    <a:pt x="4076" y="2818"/>
                  </a:lnTo>
                  <a:lnTo>
                    <a:pt x="4065" y="2864"/>
                  </a:lnTo>
                  <a:lnTo>
                    <a:pt x="4076" y="2882"/>
                  </a:lnTo>
                  <a:lnTo>
                    <a:pt x="4147" y="2876"/>
                  </a:lnTo>
                  <a:lnTo>
                    <a:pt x="4159" y="2894"/>
                  </a:lnTo>
                  <a:lnTo>
                    <a:pt x="4307" y="2829"/>
                  </a:lnTo>
                  <a:lnTo>
                    <a:pt x="4390" y="2823"/>
                  </a:lnTo>
                  <a:lnTo>
                    <a:pt x="4396" y="2818"/>
                  </a:lnTo>
                  <a:lnTo>
                    <a:pt x="4390" y="2811"/>
                  </a:lnTo>
                  <a:lnTo>
                    <a:pt x="4378" y="2793"/>
                  </a:lnTo>
                  <a:lnTo>
                    <a:pt x="4367" y="2765"/>
                  </a:lnTo>
                  <a:lnTo>
                    <a:pt x="4378" y="2752"/>
                  </a:lnTo>
                  <a:lnTo>
                    <a:pt x="4390" y="2729"/>
                  </a:lnTo>
                  <a:lnTo>
                    <a:pt x="4413" y="2699"/>
                  </a:lnTo>
                  <a:lnTo>
                    <a:pt x="4443" y="2610"/>
                  </a:lnTo>
                  <a:lnTo>
                    <a:pt x="4419" y="2575"/>
                  </a:lnTo>
                  <a:lnTo>
                    <a:pt x="4419" y="2546"/>
                  </a:lnTo>
                  <a:lnTo>
                    <a:pt x="4425" y="2528"/>
                  </a:lnTo>
                  <a:lnTo>
                    <a:pt x="4425" y="2504"/>
                  </a:lnTo>
                  <a:lnTo>
                    <a:pt x="4437" y="2457"/>
                  </a:lnTo>
                  <a:lnTo>
                    <a:pt x="4461" y="2433"/>
                  </a:lnTo>
                  <a:lnTo>
                    <a:pt x="4472" y="2392"/>
                  </a:lnTo>
                  <a:lnTo>
                    <a:pt x="4490" y="2321"/>
                  </a:lnTo>
                  <a:lnTo>
                    <a:pt x="4490" y="2280"/>
                  </a:lnTo>
                  <a:lnTo>
                    <a:pt x="4472" y="2215"/>
                  </a:lnTo>
                  <a:lnTo>
                    <a:pt x="4449" y="2174"/>
                  </a:lnTo>
                  <a:lnTo>
                    <a:pt x="4437" y="2162"/>
                  </a:lnTo>
                  <a:lnTo>
                    <a:pt x="4437" y="2138"/>
                  </a:lnTo>
                  <a:lnTo>
                    <a:pt x="4431" y="2121"/>
                  </a:lnTo>
                  <a:lnTo>
                    <a:pt x="4413" y="2085"/>
                  </a:lnTo>
                  <a:lnTo>
                    <a:pt x="4390" y="2067"/>
                  </a:lnTo>
                  <a:lnTo>
                    <a:pt x="4378" y="2050"/>
                  </a:lnTo>
                  <a:lnTo>
                    <a:pt x="4396" y="2009"/>
                  </a:lnTo>
                  <a:lnTo>
                    <a:pt x="4367" y="1949"/>
                  </a:lnTo>
                  <a:lnTo>
                    <a:pt x="4319" y="1908"/>
                  </a:lnTo>
                  <a:lnTo>
                    <a:pt x="4301" y="1878"/>
                  </a:lnTo>
                  <a:lnTo>
                    <a:pt x="4296" y="1477"/>
                  </a:lnTo>
                  <a:lnTo>
                    <a:pt x="4289" y="1258"/>
                  </a:lnTo>
                  <a:lnTo>
                    <a:pt x="4243" y="1246"/>
                  </a:lnTo>
                  <a:lnTo>
                    <a:pt x="4195" y="1264"/>
                  </a:lnTo>
                  <a:lnTo>
                    <a:pt x="4183" y="1264"/>
                  </a:lnTo>
                  <a:lnTo>
                    <a:pt x="4136" y="1223"/>
                  </a:lnTo>
                  <a:close/>
                </a:path>
              </a:pathLst>
            </a:custGeom>
            <a:solidFill>
              <a:srgbClr val="336600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  </a:t>
              </a:r>
              <a:r>
                <a:rPr lang="en-US" b="1" kern="0">
                  <a:solidFill>
                    <a:schemeClr val="bg1"/>
                  </a:solidFill>
                  <a:cs typeface="Arial" pitchFamily="34" charset="0"/>
                </a:rPr>
                <a:t>1.6%</a:t>
              </a: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EB03C626-2645-29E1-3A03-F19B4B491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535" y="2303770"/>
              <a:ext cx="842558" cy="914334"/>
            </a:xfrm>
            <a:custGeom>
              <a:avLst/>
              <a:gdLst/>
              <a:ahLst/>
              <a:cxnLst>
                <a:cxn ang="0">
                  <a:pos x="200" y="1636"/>
                </a:cxn>
                <a:cxn ang="0">
                  <a:pos x="94" y="1507"/>
                </a:cxn>
                <a:cxn ang="0">
                  <a:pos x="165" y="1412"/>
                </a:cxn>
                <a:cxn ang="0">
                  <a:pos x="159" y="1318"/>
                </a:cxn>
                <a:cxn ang="0">
                  <a:pos x="118" y="1116"/>
                </a:cxn>
                <a:cxn ang="0">
                  <a:pos x="112" y="1017"/>
                </a:cxn>
                <a:cxn ang="0">
                  <a:pos x="100" y="774"/>
                </a:cxn>
                <a:cxn ang="0">
                  <a:pos x="42" y="621"/>
                </a:cxn>
                <a:cxn ang="0">
                  <a:pos x="12" y="373"/>
                </a:cxn>
                <a:cxn ang="0">
                  <a:pos x="30" y="278"/>
                </a:cxn>
                <a:cxn ang="0">
                  <a:pos x="0" y="154"/>
                </a:cxn>
                <a:cxn ang="0">
                  <a:pos x="549" y="60"/>
                </a:cxn>
                <a:cxn ang="0">
                  <a:pos x="603" y="0"/>
                </a:cxn>
                <a:cxn ang="0">
                  <a:pos x="661" y="112"/>
                </a:cxn>
                <a:cxn ang="0">
                  <a:pos x="674" y="231"/>
                </a:cxn>
                <a:cxn ang="0">
                  <a:pos x="756" y="266"/>
                </a:cxn>
                <a:cxn ang="0">
                  <a:pos x="821" y="296"/>
                </a:cxn>
                <a:cxn ang="0">
                  <a:pos x="915" y="296"/>
                </a:cxn>
                <a:cxn ang="0">
                  <a:pos x="927" y="332"/>
                </a:cxn>
                <a:cxn ang="0">
                  <a:pos x="1034" y="302"/>
                </a:cxn>
                <a:cxn ang="0">
                  <a:pos x="1222" y="314"/>
                </a:cxn>
                <a:cxn ang="0">
                  <a:pos x="1234" y="337"/>
                </a:cxn>
                <a:cxn ang="0">
                  <a:pos x="1270" y="355"/>
                </a:cxn>
                <a:cxn ang="0">
                  <a:pos x="1293" y="420"/>
                </a:cxn>
                <a:cxn ang="0">
                  <a:pos x="1353" y="396"/>
                </a:cxn>
                <a:cxn ang="0">
                  <a:pos x="1400" y="396"/>
                </a:cxn>
                <a:cxn ang="0">
                  <a:pos x="1483" y="449"/>
                </a:cxn>
                <a:cxn ang="0">
                  <a:pos x="1530" y="497"/>
                </a:cxn>
                <a:cxn ang="0">
                  <a:pos x="1612" y="485"/>
                </a:cxn>
                <a:cxn ang="0">
                  <a:pos x="1737" y="426"/>
                </a:cxn>
                <a:cxn ang="0">
                  <a:pos x="1919" y="456"/>
                </a:cxn>
                <a:cxn ang="0">
                  <a:pos x="1967" y="473"/>
                </a:cxn>
                <a:cxn ang="0">
                  <a:pos x="2038" y="485"/>
                </a:cxn>
                <a:cxn ang="0">
                  <a:pos x="2074" y="520"/>
                </a:cxn>
                <a:cxn ang="0">
                  <a:pos x="1926" y="591"/>
                </a:cxn>
                <a:cxn ang="0">
                  <a:pos x="1849" y="644"/>
                </a:cxn>
                <a:cxn ang="0">
                  <a:pos x="1731" y="710"/>
                </a:cxn>
                <a:cxn ang="0">
                  <a:pos x="1406" y="1029"/>
                </a:cxn>
                <a:cxn ang="0">
                  <a:pos x="1371" y="1075"/>
                </a:cxn>
                <a:cxn ang="0">
                  <a:pos x="1353" y="1318"/>
                </a:cxn>
                <a:cxn ang="0">
                  <a:pos x="1247" y="1400"/>
                </a:cxn>
                <a:cxn ang="0">
                  <a:pos x="1229" y="1442"/>
                </a:cxn>
                <a:cxn ang="0">
                  <a:pos x="1252" y="1531"/>
                </a:cxn>
                <a:cxn ang="0">
                  <a:pos x="1258" y="1625"/>
                </a:cxn>
                <a:cxn ang="0">
                  <a:pos x="1252" y="1732"/>
                </a:cxn>
                <a:cxn ang="0">
                  <a:pos x="1270" y="1861"/>
                </a:cxn>
                <a:cxn ang="0">
                  <a:pos x="1311" y="1902"/>
                </a:cxn>
                <a:cxn ang="0">
                  <a:pos x="1394" y="1927"/>
                </a:cxn>
                <a:cxn ang="0">
                  <a:pos x="1417" y="1955"/>
                </a:cxn>
                <a:cxn ang="0">
                  <a:pos x="1536" y="2056"/>
                </a:cxn>
                <a:cxn ang="0">
                  <a:pos x="1707" y="2180"/>
                </a:cxn>
                <a:cxn ang="0">
                  <a:pos x="1719" y="2257"/>
                </a:cxn>
                <a:cxn ang="0">
                  <a:pos x="200" y="2376"/>
                </a:cxn>
              </a:cxnLst>
              <a:rect l="0" t="0" r="r" b="b"/>
              <a:pathLst>
                <a:path w="2115" h="2376">
                  <a:moveTo>
                    <a:pt x="200" y="2376"/>
                  </a:moveTo>
                  <a:lnTo>
                    <a:pt x="200" y="1636"/>
                  </a:lnTo>
                  <a:lnTo>
                    <a:pt x="100" y="1542"/>
                  </a:lnTo>
                  <a:lnTo>
                    <a:pt x="94" y="1507"/>
                  </a:lnTo>
                  <a:lnTo>
                    <a:pt x="147" y="1453"/>
                  </a:lnTo>
                  <a:lnTo>
                    <a:pt x="165" y="1412"/>
                  </a:lnTo>
                  <a:lnTo>
                    <a:pt x="165" y="1382"/>
                  </a:lnTo>
                  <a:lnTo>
                    <a:pt x="159" y="1318"/>
                  </a:lnTo>
                  <a:lnTo>
                    <a:pt x="171" y="1265"/>
                  </a:lnTo>
                  <a:lnTo>
                    <a:pt x="118" y="1116"/>
                  </a:lnTo>
                  <a:lnTo>
                    <a:pt x="112" y="1088"/>
                  </a:lnTo>
                  <a:lnTo>
                    <a:pt x="112" y="1017"/>
                  </a:lnTo>
                  <a:lnTo>
                    <a:pt x="106" y="976"/>
                  </a:lnTo>
                  <a:lnTo>
                    <a:pt x="100" y="774"/>
                  </a:lnTo>
                  <a:lnTo>
                    <a:pt x="77" y="656"/>
                  </a:lnTo>
                  <a:lnTo>
                    <a:pt x="42" y="621"/>
                  </a:lnTo>
                  <a:lnTo>
                    <a:pt x="17" y="491"/>
                  </a:lnTo>
                  <a:lnTo>
                    <a:pt x="12" y="373"/>
                  </a:lnTo>
                  <a:lnTo>
                    <a:pt x="17" y="307"/>
                  </a:lnTo>
                  <a:lnTo>
                    <a:pt x="30" y="278"/>
                  </a:lnTo>
                  <a:lnTo>
                    <a:pt x="0" y="183"/>
                  </a:lnTo>
                  <a:lnTo>
                    <a:pt x="0" y="154"/>
                  </a:lnTo>
                  <a:lnTo>
                    <a:pt x="549" y="154"/>
                  </a:lnTo>
                  <a:lnTo>
                    <a:pt x="549" y="60"/>
                  </a:lnTo>
                  <a:lnTo>
                    <a:pt x="555" y="0"/>
                  </a:lnTo>
                  <a:lnTo>
                    <a:pt x="603" y="0"/>
                  </a:lnTo>
                  <a:lnTo>
                    <a:pt x="656" y="25"/>
                  </a:lnTo>
                  <a:lnTo>
                    <a:pt x="661" y="112"/>
                  </a:lnTo>
                  <a:lnTo>
                    <a:pt x="679" y="172"/>
                  </a:lnTo>
                  <a:lnTo>
                    <a:pt x="674" y="231"/>
                  </a:lnTo>
                  <a:lnTo>
                    <a:pt x="732" y="272"/>
                  </a:lnTo>
                  <a:lnTo>
                    <a:pt x="756" y="266"/>
                  </a:lnTo>
                  <a:lnTo>
                    <a:pt x="798" y="272"/>
                  </a:lnTo>
                  <a:lnTo>
                    <a:pt x="821" y="296"/>
                  </a:lnTo>
                  <a:lnTo>
                    <a:pt x="862" y="289"/>
                  </a:lnTo>
                  <a:lnTo>
                    <a:pt x="915" y="296"/>
                  </a:lnTo>
                  <a:lnTo>
                    <a:pt x="927" y="319"/>
                  </a:lnTo>
                  <a:lnTo>
                    <a:pt x="927" y="332"/>
                  </a:lnTo>
                  <a:lnTo>
                    <a:pt x="1004" y="325"/>
                  </a:lnTo>
                  <a:lnTo>
                    <a:pt x="1034" y="302"/>
                  </a:lnTo>
                  <a:lnTo>
                    <a:pt x="1146" y="289"/>
                  </a:lnTo>
                  <a:lnTo>
                    <a:pt x="1222" y="314"/>
                  </a:lnTo>
                  <a:lnTo>
                    <a:pt x="1240" y="314"/>
                  </a:lnTo>
                  <a:lnTo>
                    <a:pt x="1234" y="337"/>
                  </a:lnTo>
                  <a:lnTo>
                    <a:pt x="1258" y="355"/>
                  </a:lnTo>
                  <a:lnTo>
                    <a:pt x="1270" y="355"/>
                  </a:lnTo>
                  <a:lnTo>
                    <a:pt x="1282" y="367"/>
                  </a:lnTo>
                  <a:lnTo>
                    <a:pt x="1293" y="420"/>
                  </a:lnTo>
                  <a:lnTo>
                    <a:pt x="1323" y="431"/>
                  </a:lnTo>
                  <a:lnTo>
                    <a:pt x="1353" y="396"/>
                  </a:lnTo>
                  <a:lnTo>
                    <a:pt x="1371" y="385"/>
                  </a:lnTo>
                  <a:lnTo>
                    <a:pt x="1400" y="396"/>
                  </a:lnTo>
                  <a:lnTo>
                    <a:pt x="1424" y="431"/>
                  </a:lnTo>
                  <a:lnTo>
                    <a:pt x="1483" y="449"/>
                  </a:lnTo>
                  <a:lnTo>
                    <a:pt x="1500" y="473"/>
                  </a:lnTo>
                  <a:lnTo>
                    <a:pt x="1530" y="497"/>
                  </a:lnTo>
                  <a:lnTo>
                    <a:pt x="1571" y="497"/>
                  </a:lnTo>
                  <a:lnTo>
                    <a:pt x="1612" y="485"/>
                  </a:lnTo>
                  <a:lnTo>
                    <a:pt x="1719" y="414"/>
                  </a:lnTo>
                  <a:lnTo>
                    <a:pt x="1737" y="426"/>
                  </a:lnTo>
                  <a:lnTo>
                    <a:pt x="1760" y="461"/>
                  </a:lnTo>
                  <a:lnTo>
                    <a:pt x="1919" y="456"/>
                  </a:lnTo>
                  <a:lnTo>
                    <a:pt x="1944" y="461"/>
                  </a:lnTo>
                  <a:lnTo>
                    <a:pt x="1967" y="473"/>
                  </a:lnTo>
                  <a:lnTo>
                    <a:pt x="2008" y="502"/>
                  </a:lnTo>
                  <a:lnTo>
                    <a:pt x="2038" y="485"/>
                  </a:lnTo>
                  <a:lnTo>
                    <a:pt x="2115" y="485"/>
                  </a:lnTo>
                  <a:lnTo>
                    <a:pt x="2074" y="520"/>
                  </a:lnTo>
                  <a:lnTo>
                    <a:pt x="1979" y="573"/>
                  </a:lnTo>
                  <a:lnTo>
                    <a:pt x="1926" y="591"/>
                  </a:lnTo>
                  <a:lnTo>
                    <a:pt x="1891" y="603"/>
                  </a:lnTo>
                  <a:lnTo>
                    <a:pt x="1849" y="644"/>
                  </a:lnTo>
                  <a:lnTo>
                    <a:pt x="1772" y="680"/>
                  </a:lnTo>
                  <a:lnTo>
                    <a:pt x="1731" y="710"/>
                  </a:lnTo>
                  <a:lnTo>
                    <a:pt x="1600" y="857"/>
                  </a:lnTo>
                  <a:lnTo>
                    <a:pt x="1406" y="1029"/>
                  </a:lnTo>
                  <a:lnTo>
                    <a:pt x="1389" y="1058"/>
                  </a:lnTo>
                  <a:lnTo>
                    <a:pt x="1371" y="1075"/>
                  </a:lnTo>
                  <a:lnTo>
                    <a:pt x="1376" y="1294"/>
                  </a:lnTo>
                  <a:lnTo>
                    <a:pt x="1353" y="1318"/>
                  </a:lnTo>
                  <a:lnTo>
                    <a:pt x="1329" y="1329"/>
                  </a:lnTo>
                  <a:lnTo>
                    <a:pt x="1247" y="1400"/>
                  </a:lnTo>
                  <a:lnTo>
                    <a:pt x="1240" y="1436"/>
                  </a:lnTo>
                  <a:lnTo>
                    <a:pt x="1229" y="1442"/>
                  </a:lnTo>
                  <a:lnTo>
                    <a:pt x="1211" y="1507"/>
                  </a:lnTo>
                  <a:lnTo>
                    <a:pt x="1252" y="1531"/>
                  </a:lnTo>
                  <a:lnTo>
                    <a:pt x="1282" y="1577"/>
                  </a:lnTo>
                  <a:lnTo>
                    <a:pt x="1258" y="1625"/>
                  </a:lnTo>
                  <a:lnTo>
                    <a:pt x="1264" y="1661"/>
                  </a:lnTo>
                  <a:lnTo>
                    <a:pt x="1252" y="1732"/>
                  </a:lnTo>
                  <a:lnTo>
                    <a:pt x="1252" y="1838"/>
                  </a:lnTo>
                  <a:lnTo>
                    <a:pt x="1270" y="1861"/>
                  </a:lnTo>
                  <a:lnTo>
                    <a:pt x="1300" y="1884"/>
                  </a:lnTo>
                  <a:lnTo>
                    <a:pt x="1311" y="1902"/>
                  </a:lnTo>
                  <a:lnTo>
                    <a:pt x="1382" y="1914"/>
                  </a:lnTo>
                  <a:lnTo>
                    <a:pt x="1394" y="1927"/>
                  </a:lnTo>
                  <a:lnTo>
                    <a:pt x="1400" y="1944"/>
                  </a:lnTo>
                  <a:lnTo>
                    <a:pt x="1417" y="1955"/>
                  </a:lnTo>
                  <a:lnTo>
                    <a:pt x="1506" y="1998"/>
                  </a:lnTo>
                  <a:lnTo>
                    <a:pt x="1536" y="2056"/>
                  </a:lnTo>
                  <a:lnTo>
                    <a:pt x="1618" y="2115"/>
                  </a:lnTo>
                  <a:lnTo>
                    <a:pt x="1707" y="2180"/>
                  </a:lnTo>
                  <a:lnTo>
                    <a:pt x="1719" y="2204"/>
                  </a:lnTo>
                  <a:lnTo>
                    <a:pt x="1719" y="2257"/>
                  </a:lnTo>
                  <a:lnTo>
                    <a:pt x="1724" y="2328"/>
                  </a:lnTo>
                  <a:lnTo>
                    <a:pt x="200" y="2376"/>
                  </a:lnTo>
                </a:path>
              </a:pathLst>
            </a:custGeom>
            <a:solidFill>
              <a:srgbClr val="D9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   0.4%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F702BCBC-4C89-9B95-765F-C1EF287EE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125" y="3199537"/>
              <a:ext cx="767931" cy="488496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619" y="83"/>
                </a:cxn>
                <a:cxn ang="0">
                  <a:pos x="1590" y="142"/>
                </a:cxn>
                <a:cxn ang="0">
                  <a:pos x="1636" y="307"/>
                </a:cxn>
                <a:cxn ang="0">
                  <a:pos x="1755" y="366"/>
                </a:cxn>
                <a:cxn ang="0">
                  <a:pos x="1778" y="425"/>
                </a:cxn>
                <a:cxn ang="0">
                  <a:pos x="1849" y="502"/>
                </a:cxn>
                <a:cxn ang="0">
                  <a:pos x="1926" y="608"/>
                </a:cxn>
                <a:cxn ang="0">
                  <a:pos x="1902" y="685"/>
                </a:cxn>
                <a:cxn ang="0">
                  <a:pos x="1885" y="738"/>
                </a:cxn>
                <a:cxn ang="0">
                  <a:pos x="1778" y="816"/>
                </a:cxn>
                <a:cxn ang="0">
                  <a:pos x="1702" y="833"/>
                </a:cxn>
                <a:cxn ang="0">
                  <a:pos x="1654" y="892"/>
                </a:cxn>
                <a:cxn ang="0">
                  <a:pos x="1696" y="963"/>
                </a:cxn>
                <a:cxn ang="0">
                  <a:pos x="1696" y="1052"/>
                </a:cxn>
                <a:cxn ang="0">
                  <a:pos x="1601" y="1181"/>
                </a:cxn>
                <a:cxn ang="0">
                  <a:pos x="1590" y="1247"/>
                </a:cxn>
                <a:cxn ang="0">
                  <a:pos x="1477" y="1187"/>
                </a:cxn>
                <a:cxn ang="0">
                  <a:pos x="243" y="1205"/>
                </a:cxn>
                <a:cxn ang="0">
                  <a:pos x="243" y="1128"/>
                </a:cxn>
                <a:cxn ang="0">
                  <a:pos x="207" y="1063"/>
                </a:cxn>
                <a:cxn ang="0">
                  <a:pos x="219" y="1004"/>
                </a:cxn>
                <a:cxn ang="0">
                  <a:pos x="190" y="915"/>
                </a:cxn>
                <a:cxn ang="0">
                  <a:pos x="190" y="851"/>
                </a:cxn>
                <a:cxn ang="0">
                  <a:pos x="130" y="786"/>
                </a:cxn>
                <a:cxn ang="0">
                  <a:pos x="112" y="720"/>
                </a:cxn>
                <a:cxn ang="0">
                  <a:pos x="59" y="626"/>
                </a:cxn>
                <a:cxn ang="0">
                  <a:pos x="77" y="543"/>
                </a:cxn>
                <a:cxn ang="0">
                  <a:pos x="30" y="472"/>
                </a:cxn>
                <a:cxn ang="0">
                  <a:pos x="23" y="425"/>
                </a:cxn>
                <a:cxn ang="0">
                  <a:pos x="23" y="278"/>
                </a:cxn>
                <a:cxn ang="0">
                  <a:pos x="41" y="218"/>
                </a:cxn>
                <a:cxn ang="0">
                  <a:pos x="12" y="142"/>
                </a:cxn>
                <a:cxn ang="0">
                  <a:pos x="12" y="76"/>
                </a:cxn>
                <a:cxn ang="0">
                  <a:pos x="23" y="48"/>
                </a:cxn>
              </a:cxnLst>
              <a:rect l="0" t="0" r="r" b="b"/>
              <a:pathLst>
                <a:path w="1926" h="1276">
                  <a:moveTo>
                    <a:pt x="41" y="48"/>
                  </a:moveTo>
                  <a:lnTo>
                    <a:pt x="1565" y="0"/>
                  </a:lnTo>
                  <a:lnTo>
                    <a:pt x="1583" y="48"/>
                  </a:lnTo>
                  <a:lnTo>
                    <a:pt x="1619" y="83"/>
                  </a:lnTo>
                  <a:lnTo>
                    <a:pt x="1613" y="106"/>
                  </a:lnTo>
                  <a:lnTo>
                    <a:pt x="1590" y="142"/>
                  </a:lnTo>
                  <a:lnTo>
                    <a:pt x="1608" y="195"/>
                  </a:lnTo>
                  <a:lnTo>
                    <a:pt x="1636" y="307"/>
                  </a:lnTo>
                  <a:lnTo>
                    <a:pt x="1725" y="342"/>
                  </a:lnTo>
                  <a:lnTo>
                    <a:pt x="1755" y="366"/>
                  </a:lnTo>
                  <a:lnTo>
                    <a:pt x="1767" y="401"/>
                  </a:lnTo>
                  <a:lnTo>
                    <a:pt x="1778" y="425"/>
                  </a:lnTo>
                  <a:lnTo>
                    <a:pt x="1844" y="466"/>
                  </a:lnTo>
                  <a:lnTo>
                    <a:pt x="1849" y="502"/>
                  </a:lnTo>
                  <a:lnTo>
                    <a:pt x="1902" y="537"/>
                  </a:lnTo>
                  <a:lnTo>
                    <a:pt x="1926" y="608"/>
                  </a:lnTo>
                  <a:lnTo>
                    <a:pt x="1926" y="644"/>
                  </a:lnTo>
                  <a:lnTo>
                    <a:pt x="1902" y="685"/>
                  </a:lnTo>
                  <a:lnTo>
                    <a:pt x="1885" y="703"/>
                  </a:lnTo>
                  <a:lnTo>
                    <a:pt x="1885" y="738"/>
                  </a:lnTo>
                  <a:lnTo>
                    <a:pt x="1831" y="798"/>
                  </a:lnTo>
                  <a:lnTo>
                    <a:pt x="1778" y="816"/>
                  </a:lnTo>
                  <a:lnTo>
                    <a:pt x="1767" y="833"/>
                  </a:lnTo>
                  <a:lnTo>
                    <a:pt x="1702" y="833"/>
                  </a:lnTo>
                  <a:lnTo>
                    <a:pt x="1672" y="851"/>
                  </a:lnTo>
                  <a:lnTo>
                    <a:pt x="1654" y="892"/>
                  </a:lnTo>
                  <a:lnTo>
                    <a:pt x="1661" y="928"/>
                  </a:lnTo>
                  <a:lnTo>
                    <a:pt x="1696" y="963"/>
                  </a:lnTo>
                  <a:lnTo>
                    <a:pt x="1707" y="992"/>
                  </a:lnTo>
                  <a:lnTo>
                    <a:pt x="1696" y="1052"/>
                  </a:lnTo>
                  <a:lnTo>
                    <a:pt x="1649" y="1152"/>
                  </a:lnTo>
                  <a:lnTo>
                    <a:pt x="1601" y="1181"/>
                  </a:lnTo>
                  <a:lnTo>
                    <a:pt x="1590" y="1211"/>
                  </a:lnTo>
                  <a:lnTo>
                    <a:pt x="1590" y="1247"/>
                  </a:lnTo>
                  <a:lnTo>
                    <a:pt x="1572" y="1276"/>
                  </a:lnTo>
                  <a:lnTo>
                    <a:pt x="1477" y="1187"/>
                  </a:lnTo>
                  <a:lnTo>
                    <a:pt x="254" y="1222"/>
                  </a:lnTo>
                  <a:lnTo>
                    <a:pt x="243" y="1205"/>
                  </a:lnTo>
                  <a:lnTo>
                    <a:pt x="231" y="1164"/>
                  </a:lnTo>
                  <a:lnTo>
                    <a:pt x="243" y="1128"/>
                  </a:lnTo>
                  <a:lnTo>
                    <a:pt x="219" y="1098"/>
                  </a:lnTo>
                  <a:lnTo>
                    <a:pt x="207" y="1063"/>
                  </a:lnTo>
                  <a:lnTo>
                    <a:pt x="231" y="1034"/>
                  </a:lnTo>
                  <a:lnTo>
                    <a:pt x="219" y="1004"/>
                  </a:lnTo>
                  <a:lnTo>
                    <a:pt x="178" y="981"/>
                  </a:lnTo>
                  <a:lnTo>
                    <a:pt x="190" y="915"/>
                  </a:lnTo>
                  <a:lnTo>
                    <a:pt x="195" y="885"/>
                  </a:lnTo>
                  <a:lnTo>
                    <a:pt x="190" y="851"/>
                  </a:lnTo>
                  <a:lnTo>
                    <a:pt x="142" y="821"/>
                  </a:lnTo>
                  <a:lnTo>
                    <a:pt x="130" y="786"/>
                  </a:lnTo>
                  <a:lnTo>
                    <a:pt x="142" y="756"/>
                  </a:lnTo>
                  <a:lnTo>
                    <a:pt x="112" y="720"/>
                  </a:lnTo>
                  <a:lnTo>
                    <a:pt x="89" y="656"/>
                  </a:lnTo>
                  <a:lnTo>
                    <a:pt x="59" y="626"/>
                  </a:lnTo>
                  <a:lnTo>
                    <a:pt x="77" y="573"/>
                  </a:lnTo>
                  <a:lnTo>
                    <a:pt x="77" y="543"/>
                  </a:lnTo>
                  <a:lnTo>
                    <a:pt x="36" y="520"/>
                  </a:lnTo>
                  <a:lnTo>
                    <a:pt x="30" y="472"/>
                  </a:lnTo>
                  <a:lnTo>
                    <a:pt x="36" y="461"/>
                  </a:lnTo>
                  <a:lnTo>
                    <a:pt x="23" y="425"/>
                  </a:lnTo>
                  <a:lnTo>
                    <a:pt x="0" y="348"/>
                  </a:lnTo>
                  <a:lnTo>
                    <a:pt x="23" y="278"/>
                  </a:lnTo>
                  <a:lnTo>
                    <a:pt x="18" y="243"/>
                  </a:lnTo>
                  <a:lnTo>
                    <a:pt x="41" y="218"/>
                  </a:lnTo>
                  <a:lnTo>
                    <a:pt x="30" y="159"/>
                  </a:lnTo>
                  <a:lnTo>
                    <a:pt x="12" y="142"/>
                  </a:lnTo>
                  <a:lnTo>
                    <a:pt x="23" y="101"/>
                  </a:lnTo>
                  <a:lnTo>
                    <a:pt x="12" y="76"/>
                  </a:lnTo>
                  <a:lnTo>
                    <a:pt x="0" y="53"/>
                  </a:lnTo>
                  <a:lnTo>
                    <a:pt x="23" y="48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0.2%</a:t>
              </a: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012696AD-C573-AF04-89F7-204AB7AD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640" y="3654383"/>
              <a:ext cx="855798" cy="717079"/>
            </a:xfrm>
            <a:custGeom>
              <a:avLst/>
              <a:gdLst/>
              <a:ahLst/>
              <a:cxnLst>
                <a:cxn ang="0">
                  <a:pos x="1808" y="1648"/>
                </a:cxn>
                <a:cxn ang="0">
                  <a:pos x="1831" y="1684"/>
                </a:cxn>
                <a:cxn ang="0">
                  <a:pos x="1838" y="1749"/>
                </a:cxn>
                <a:cxn ang="0">
                  <a:pos x="1755" y="1831"/>
                </a:cxn>
                <a:cxn ang="0">
                  <a:pos x="1968" y="1843"/>
                </a:cxn>
                <a:cxn ang="0">
                  <a:pos x="1980" y="1760"/>
                </a:cxn>
                <a:cxn ang="0">
                  <a:pos x="2021" y="1637"/>
                </a:cxn>
                <a:cxn ang="0">
                  <a:pos x="2080" y="1589"/>
                </a:cxn>
                <a:cxn ang="0">
                  <a:pos x="2115" y="1584"/>
                </a:cxn>
                <a:cxn ang="0">
                  <a:pos x="2139" y="1442"/>
                </a:cxn>
                <a:cxn ang="0">
                  <a:pos x="2110" y="1430"/>
                </a:cxn>
                <a:cxn ang="0">
                  <a:pos x="2097" y="1407"/>
                </a:cxn>
                <a:cxn ang="0">
                  <a:pos x="2074" y="1430"/>
                </a:cxn>
                <a:cxn ang="0">
                  <a:pos x="1991" y="1323"/>
                </a:cxn>
                <a:cxn ang="0">
                  <a:pos x="2021" y="1282"/>
                </a:cxn>
                <a:cxn ang="0">
                  <a:pos x="1991" y="1229"/>
                </a:cxn>
                <a:cxn ang="0">
                  <a:pos x="1884" y="1082"/>
                </a:cxn>
                <a:cxn ang="0">
                  <a:pos x="1749" y="1011"/>
                </a:cxn>
                <a:cxn ang="0">
                  <a:pos x="1678" y="910"/>
                </a:cxn>
                <a:cxn ang="0">
                  <a:pos x="1749" y="816"/>
                </a:cxn>
                <a:cxn ang="0">
                  <a:pos x="1755" y="709"/>
                </a:cxn>
                <a:cxn ang="0">
                  <a:pos x="1666" y="644"/>
                </a:cxn>
                <a:cxn ang="0">
                  <a:pos x="1613" y="692"/>
                </a:cxn>
                <a:cxn ang="0">
                  <a:pos x="1542" y="526"/>
                </a:cxn>
                <a:cxn ang="0">
                  <a:pos x="1430" y="431"/>
                </a:cxn>
                <a:cxn ang="0">
                  <a:pos x="1329" y="296"/>
                </a:cxn>
                <a:cxn ang="0">
                  <a:pos x="1300" y="149"/>
                </a:cxn>
                <a:cxn ang="0">
                  <a:pos x="1318" y="89"/>
                </a:cxn>
                <a:cxn ang="0">
                  <a:pos x="0" y="35"/>
                </a:cxn>
                <a:cxn ang="0">
                  <a:pos x="53" y="106"/>
                </a:cxn>
                <a:cxn ang="0">
                  <a:pos x="106" y="213"/>
                </a:cxn>
                <a:cxn ang="0">
                  <a:pos x="119" y="272"/>
                </a:cxn>
                <a:cxn ang="0">
                  <a:pos x="254" y="385"/>
                </a:cxn>
                <a:cxn ang="0">
                  <a:pos x="207" y="479"/>
                </a:cxn>
                <a:cxn ang="0">
                  <a:pos x="261" y="520"/>
                </a:cxn>
                <a:cxn ang="0">
                  <a:pos x="314" y="615"/>
                </a:cxn>
                <a:cxn ang="0">
                  <a:pos x="355" y="633"/>
                </a:cxn>
                <a:cxn ang="0">
                  <a:pos x="367" y="1708"/>
                </a:cxn>
              </a:cxnLst>
              <a:rect l="0" t="0" r="r" b="b"/>
              <a:pathLst>
                <a:path w="2151" h="1861">
                  <a:moveTo>
                    <a:pt x="367" y="1708"/>
                  </a:moveTo>
                  <a:lnTo>
                    <a:pt x="1808" y="1648"/>
                  </a:lnTo>
                  <a:lnTo>
                    <a:pt x="1802" y="1666"/>
                  </a:lnTo>
                  <a:lnTo>
                    <a:pt x="1831" y="1684"/>
                  </a:lnTo>
                  <a:lnTo>
                    <a:pt x="1843" y="1719"/>
                  </a:lnTo>
                  <a:lnTo>
                    <a:pt x="1838" y="1749"/>
                  </a:lnTo>
                  <a:lnTo>
                    <a:pt x="1796" y="1785"/>
                  </a:lnTo>
                  <a:lnTo>
                    <a:pt x="1755" y="1831"/>
                  </a:lnTo>
                  <a:lnTo>
                    <a:pt x="1749" y="1861"/>
                  </a:lnTo>
                  <a:lnTo>
                    <a:pt x="1968" y="1843"/>
                  </a:lnTo>
                  <a:lnTo>
                    <a:pt x="1985" y="1785"/>
                  </a:lnTo>
                  <a:lnTo>
                    <a:pt x="1980" y="1760"/>
                  </a:lnTo>
                  <a:lnTo>
                    <a:pt x="1998" y="1696"/>
                  </a:lnTo>
                  <a:lnTo>
                    <a:pt x="2021" y="1637"/>
                  </a:lnTo>
                  <a:lnTo>
                    <a:pt x="2039" y="1602"/>
                  </a:lnTo>
                  <a:lnTo>
                    <a:pt x="2080" y="1589"/>
                  </a:lnTo>
                  <a:lnTo>
                    <a:pt x="2097" y="1595"/>
                  </a:lnTo>
                  <a:lnTo>
                    <a:pt x="2115" y="1584"/>
                  </a:lnTo>
                  <a:lnTo>
                    <a:pt x="2151" y="1483"/>
                  </a:lnTo>
                  <a:lnTo>
                    <a:pt x="2139" y="1442"/>
                  </a:lnTo>
                  <a:lnTo>
                    <a:pt x="2122" y="1430"/>
                  </a:lnTo>
                  <a:lnTo>
                    <a:pt x="2110" y="1430"/>
                  </a:lnTo>
                  <a:lnTo>
                    <a:pt x="2104" y="1418"/>
                  </a:lnTo>
                  <a:lnTo>
                    <a:pt x="2097" y="1407"/>
                  </a:lnTo>
                  <a:lnTo>
                    <a:pt x="2074" y="1407"/>
                  </a:lnTo>
                  <a:lnTo>
                    <a:pt x="2074" y="1430"/>
                  </a:lnTo>
                  <a:lnTo>
                    <a:pt x="2062" y="1430"/>
                  </a:lnTo>
                  <a:lnTo>
                    <a:pt x="1991" y="1323"/>
                  </a:lnTo>
                  <a:lnTo>
                    <a:pt x="1998" y="1306"/>
                  </a:lnTo>
                  <a:lnTo>
                    <a:pt x="2021" y="1282"/>
                  </a:lnTo>
                  <a:lnTo>
                    <a:pt x="2021" y="1265"/>
                  </a:lnTo>
                  <a:lnTo>
                    <a:pt x="1991" y="1229"/>
                  </a:lnTo>
                  <a:lnTo>
                    <a:pt x="1973" y="1158"/>
                  </a:lnTo>
                  <a:lnTo>
                    <a:pt x="1884" y="1082"/>
                  </a:lnTo>
                  <a:lnTo>
                    <a:pt x="1838" y="1064"/>
                  </a:lnTo>
                  <a:lnTo>
                    <a:pt x="1749" y="1011"/>
                  </a:lnTo>
                  <a:lnTo>
                    <a:pt x="1702" y="958"/>
                  </a:lnTo>
                  <a:lnTo>
                    <a:pt x="1678" y="910"/>
                  </a:lnTo>
                  <a:lnTo>
                    <a:pt x="1689" y="887"/>
                  </a:lnTo>
                  <a:lnTo>
                    <a:pt x="1749" y="816"/>
                  </a:lnTo>
                  <a:lnTo>
                    <a:pt x="1737" y="763"/>
                  </a:lnTo>
                  <a:lnTo>
                    <a:pt x="1755" y="709"/>
                  </a:lnTo>
                  <a:lnTo>
                    <a:pt x="1743" y="686"/>
                  </a:lnTo>
                  <a:lnTo>
                    <a:pt x="1666" y="644"/>
                  </a:lnTo>
                  <a:lnTo>
                    <a:pt x="1643" y="662"/>
                  </a:lnTo>
                  <a:lnTo>
                    <a:pt x="1613" y="692"/>
                  </a:lnTo>
                  <a:lnTo>
                    <a:pt x="1595" y="674"/>
                  </a:lnTo>
                  <a:lnTo>
                    <a:pt x="1542" y="526"/>
                  </a:lnTo>
                  <a:lnTo>
                    <a:pt x="1519" y="502"/>
                  </a:lnTo>
                  <a:lnTo>
                    <a:pt x="1430" y="431"/>
                  </a:lnTo>
                  <a:lnTo>
                    <a:pt x="1336" y="325"/>
                  </a:lnTo>
                  <a:lnTo>
                    <a:pt x="1329" y="296"/>
                  </a:lnTo>
                  <a:lnTo>
                    <a:pt x="1306" y="225"/>
                  </a:lnTo>
                  <a:lnTo>
                    <a:pt x="1300" y="149"/>
                  </a:lnTo>
                  <a:lnTo>
                    <a:pt x="1318" y="113"/>
                  </a:lnTo>
                  <a:lnTo>
                    <a:pt x="1318" y="89"/>
                  </a:lnTo>
                  <a:lnTo>
                    <a:pt x="1223" y="0"/>
                  </a:lnTo>
                  <a:lnTo>
                    <a:pt x="0" y="35"/>
                  </a:lnTo>
                  <a:lnTo>
                    <a:pt x="18" y="71"/>
                  </a:lnTo>
                  <a:lnTo>
                    <a:pt x="53" y="106"/>
                  </a:lnTo>
                  <a:lnTo>
                    <a:pt x="60" y="160"/>
                  </a:lnTo>
                  <a:lnTo>
                    <a:pt x="106" y="213"/>
                  </a:lnTo>
                  <a:lnTo>
                    <a:pt x="124" y="225"/>
                  </a:lnTo>
                  <a:lnTo>
                    <a:pt x="119" y="272"/>
                  </a:lnTo>
                  <a:lnTo>
                    <a:pt x="119" y="278"/>
                  </a:lnTo>
                  <a:lnTo>
                    <a:pt x="254" y="385"/>
                  </a:lnTo>
                  <a:lnTo>
                    <a:pt x="213" y="431"/>
                  </a:lnTo>
                  <a:lnTo>
                    <a:pt x="207" y="479"/>
                  </a:lnTo>
                  <a:lnTo>
                    <a:pt x="225" y="509"/>
                  </a:lnTo>
                  <a:lnTo>
                    <a:pt x="261" y="520"/>
                  </a:lnTo>
                  <a:lnTo>
                    <a:pt x="278" y="591"/>
                  </a:lnTo>
                  <a:lnTo>
                    <a:pt x="314" y="615"/>
                  </a:lnTo>
                  <a:lnTo>
                    <a:pt x="343" y="621"/>
                  </a:lnTo>
                  <a:lnTo>
                    <a:pt x="355" y="633"/>
                  </a:lnTo>
                  <a:lnTo>
                    <a:pt x="367" y="1506"/>
                  </a:lnTo>
                  <a:lnTo>
                    <a:pt x="367" y="1708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0.3%</a:t>
              </a:r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515B80CA-65C5-DED7-BF3A-216FE47C2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333" y="4840232"/>
              <a:ext cx="725803" cy="609169"/>
            </a:xfrm>
            <a:custGeom>
              <a:avLst/>
              <a:gdLst/>
              <a:ahLst/>
              <a:cxnLst>
                <a:cxn ang="0">
                  <a:pos x="969" y="35"/>
                </a:cxn>
                <a:cxn ang="0">
                  <a:pos x="1040" y="236"/>
                </a:cxn>
                <a:cxn ang="0">
                  <a:pos x="1022" y="319"/>
                </a:cxn>
                <a:cxn ang="0">
                  <a:pos x="926" y="514"/>
                </a:cxn>
                <a:cxn ang="0">
                  <a:pos x="1500" y="785"/>
                </a:cxn>
                <a:cxn ang="0">
                  <a:pos x="1500" y="957"/>
                </a:cxn>
                <a:cxn ang="0">
                  <a:pos x="1489" y="1081"/>
                </a:cxn>
                <a:cxn ang="0">
                  <a:pos x="1364" y="1051"/>
                </a:cxn>
                <a:cxn ang="0">
                  <a:pos x="1322" y="1163"/>
                </a:cxn>
                <a:cxn ang="0">
                  <a:pos x="1464" y="1146"/>
                </a:cxn>
                <a:cxn ang="0">
                  <a:pos x="1553" y="1128"/>
                </a:cxn>
                <a:cxn ang="0">
                  <a:pos x="1517" y="1181"/>
                </a:cxn>
                <a:cxn ang="0">
                  <a:pos x="1571" y="1222"/>
                </a:cxn>
                <a:cxn ang="0">
                  <a:pos x="1682" y="1135"/>
                </a:cxn>
                <a:cxn ang="0">
                  <a:pos x="1742" y="1140"/>
                </a:cxn>
                <a:cxn ang="0">
                  <a:pos x="1736" y="1211"/>
                </a:cxn>
                <a:cxn ang="0">
                  <a:pos x="1600" y="1335"/>
                </a:cxn>
                <a:cxn ang="0">
                  <a:pos x="1682" y="1442"/>
                </a:cxn>
                <a:cxn ang="0">
                  <a:pos x="1807" y="1536"/>
                </a:cxn>
                <a:cxn ang="0">
                  <a:pos x="1682" y="1506"/>
                </a:cxn>
                <a:cxn ang="0">
                  <a:pos x="1512" y="1412"/>
                </a:cxn>
                <a:cxn ang="0">
                  <a:pos x="1446" y="1483"/>
                </a:cxn>
                <a:cxn ang="0">
                  <a:pos x="1405" y="1548"/>
                </a:cxn>
                <a:cxn ang="0">
                  <a:pos x="1340" y="1500"/>
                </a:cxn>
                <a:cxn ang="0">
                  <a:pos x="1276" y="1500"/>
                </a:cxn>
                <a:cxn ang="0">
                  <a:pos x="1152" y="1536"/>
                </a:cxn>
                <a:cxn ang="0">
                  <a:pos x="962" y="1412"/>
                </a:cxn>
                <a:cxn ang="0">
                  <a:pos x="885" y="1359"/>
                </a:cxn>
                <a:cxn ang="0">
                  <a:pos x="880" y="1329"/>
                </a:cxn>
                <a:cxn ang="0">
                  <a:pos x="809" y="1318"/>
                </a:cxn>
                <a:cxn ang="0">
                  <a:pos x="767" y="1288"/>
                </a:cxn>
                <a:cxn ang="0">
                  <a:pos x="726" y="1394"/>
                </a:cxn>
                <a:cxn ang="0">
                  <a:pos x="336" y="1329"/>
                </a:cxn>
                <a:cxn ang="0">
                  <a:pos x="71" y="1318"/>
                </a:cxn>
                <a:cxn ang="0">
                  <a:pos x="117" y="1252"/>
                </a:cxn>
                <a:cxn ang="0">
                  <a:pos x="123" y="1099"/>
                </a:cxn>
                <a:cxn ang="0">
                  <a:pos x="141" y="1010"/>
                </a:cxn>
                <a:cxn ang="0">
                  <a:pos x="194" y="874"/>
                </a:cxn>
                <a:cxn ang="0">
                  <a:pos x="153" y="727"/>
                </a:cxn>
                <a:cxn ang="0">
                  <a:pos x="135" y="674"/>
                </a:cxn>
                <a:cxn ang="0">
                  <a:pos x="82" y="603"/>
                </a:cxn>
                <a:cxn ang="0">
                  <a:pos x="23" y="461"/>
                </a:cxn>
              </a:cxnLst>
              <a:rect l="0" t="0" r="r" b="b"/>
              <a:pathLst>
                <a:path w="1819" h="1584">
                  <a:moveTo>
                    <a:pt x="0" y="30"/>
                  </a:moveTo>
                  <a:lnTo>
                    <a:pt x="974" y="0"/>
                  </a:lnTo>
                  <a:lnTo>
                    <a:pt x="969" y="35"/>
                  </a:lnTo>
                  <a:lnTo>
                    <a:pt x="1015" y="113"/>
                  </a:lnTo>
                  <a:lnTo>
                    <a:pt x="1022" y="189"/>
                  </a:lnTo>
                  <a:lnTo>
                    <a:pt x="1040" y="236"/>
                  </a:lnTo>
                  <a:lnTo>
                    <a:pt x="1063" y="253"/>
                  </a:lnTo>
                  <a:lnTo>
                    <a:pt x="1068" y="289"/>
                  </a:lnTo>
                  <a:lnTo>
                    <a:pt x="1022" y="319"/>
                  </a:lnTo>
                  <a:lnTo>
                    <a:pt x="1010" y="331"/>
                  </a:lnTo>
                  <a:lnTo>
                    <a:pt x="986" y="420"/>
                  </a:lnTo>
                  <a:lnTo>
                    <a:pt x="926" y="514"/>
                  </a:lnTo>
                  <a:lnTo>
                    <a:pt x="868" y="686"/>
                  </a:lnTo>
                  <a:lnTo>
                    <a:pt x="868" y="809"/>
                  </a:lnTo>
                  <a:lnTo>
                    <a:pt x="1500" y="785"/>
                  </a:lnTo>
                  <a:lnTo>
                    <a:pt x="1512" y="803"/>
                  </a:lnTo>
                  <a:lnTo>
                    <a:pt x="1494" y="862"/>
                  </a:lnTo>
                  <a:lnTo>
                    <a:pt x="1500" y="957"/>
                  </a:lnTo>
                  <a:lnTo>
                    <a:pt x="1565" y="1022"/>
                  </a:lnTo>
                  <a:lnTo>
                    <a:pt x="1583" y="1099"/>
                  </a:lnTo>
                  <a:lnTo>
                    <a:pt x="1489" y="1081"/>
                  </a:lnTo>
                  <a:lnTo>
                    <a:pt x="1405" y="1046"/>
                  </a:lnTo>
                  <a:lnTo>
                    <a:pt x="1388" y="1034"/>
                  </a:lnTo>
                  <a:lnTo>
                    <a:pt x="1364" y="1051"/>
                  </a:lnTo>
                  <a:lnTo>
                    <a:pt x="1304" y="1105"/>
                  </a:lnTo>
                  <a:lnTo>
                    <a:pt x="1299" y="1135"/>
                  </a:lnTo>
                  <a:lnTo>
                    <a:pt x="1322" y="1163"/>
                  </a:lnTo>
                  <a:lnTo>
                    <a:pt x="1358" y="1176"/>
                  </a:lnTo>
                  <a:lnTo>
                    <a:pt x="1423" y="1170"/>
                  </a:lnTo>
                  <a:lnTo>
                    <a:pt x="1464" y="1146"/>
                  </a:lnTo>
                  <a:lnTo>
                    <a:pt x="1489" y="1128"/>
                  </a:lnTo>
                  <a:lnTo>
                    <a:pt x="1530" y="1128"/>
                  </a:lnTo>
                  <a:lnTo>
                    <a:pt x="1553" y="1128"/>
                  </a:lnTo>
                  <a:lnTo>
                    <a:pt x="1553" y="1140"/>
                  </a:lnTo>
                  <a:lnTo>
                    <a:pt x="1542" y="1158"/>
                  </a:lnTo>
                  <a:lnTo>
                    <a:pt x="1517" y="1181"/>
                  </a:lnTo>
                  <a:lnTo>
                    <a:pt x="1524" y="1206"/>
                  </a:lnTo>
                  <a:lnTo>
                    <a:pt x="1547" y="1217"/>
                  </a:lnTo>
                  <a:lnTo>
                    <a:pt x="1571" y="1222"/>
                  </a:lnTo>
                  <a:lnTo>
                    <a:pt x="1588" y="1211"/>
                  </a:lnTo>
                  <a:lnTo>
                    <a:pt x="1612" y="1158"/>
                  </a:lnTo>
                  <a:lnTo>
                    <a:pt x="1682" y="1135"/>
                  </a:lnTo>
                  <a:lnTo>
                    <a:pt x="1707" y="1117"/>
                  </a:lnTo>
                  <a:lnTo>
                    <a:pt x="1725" y="1117"/>
                  </a:lnTo>
                  <a:lnTo>
                    <a:pt x="1742" y="1140"/>
                  </a:lnTo>
                  <a:lnTo>
                    <a:pt x="1730" y="1170"/>
                  </a:lnTo>
                  <a:lnTo>
                    <a:pt x="1742" y="1181"/>
                  </a:lnTo>
                  <a:lnTo>
                    <a:pt x="1736" y="1211"/>
                  </a:lnTo>
                  <a:lnTo>
                    <a:pt x="1700" y="1229"/>
                  </a:lnTo>
                  <a:lnTo>
                    <a:pt x="1654" y="1300"/>
                  </a:lnTo>
                  <a:lnTo>
                    <a:pt x="1600" y="1335"/>
                  </a:lnTo>
                  <a:lnTo>
                    <a:pt x="1600" y="1371"/>
                  </a:lnTo>
                  <a:lnTo>
                    <a:pt x="1612" y="1400"/>
                  </a:lnTo>
                  <a:lnTo>
                    <a:pt x="1682" y="1442"/>
                  </a:lnTo>
                  <a:lnTo>
                    <a:pt x="1801" y="1488"/>
                  </a:lnTo>
                  <a:lnTo>
                    <a:pt x="1819" y="1513"/>
                  </a:lnTo>
                  <a:lnTo>
                    <a:pt x="1807" y="1536"/>
                  </a:lnTo>
                  <a:lnTo>
                    <a:pt x="1783" y="1548"/>
                  </a:lnTo>
                  <a:lnTo>
                    <a:pt x="1695" y="1584"/>
                  </a:lnTo>
                  <a:lnTo>
                    <a:pt x="1682" y="1506"/>
                  </a:lnTo>
                  <a:lnTo>
                    <a:pt x="1629" y="1488"/>
                  </a:lnTo>
                  <a:lnTo>
                    <a:pt x="1524" y="1447"/>
                  </a:lnTo>
                  <a:lnTo>
                    <a:pt x="1512" y="1412"/>
                  </a:lnTo>
                  <a:lnTo>
                    <a:pt x="1494" y="1400"/>
                  </a:lnTo>
                  <a:lnTo>
                    <a:pt x="1464" y="1412"/>
                  </a:lnTo>
                  <a:lnTo>
                    <a:pt x="1446" y="1483"/>
                  </a:lnTo>
                  <a:lnTo>
                    <a:pt x="1459" y="1495"/>
                  </a:lnTo>
                  <a:lnTo>
                    <a:pt x="1459" y="1506"/>
                  </a:lnTo>
                  <a:lnTo>
                    <a:pt x="1405" y="1548"/>
                  </a:lnTo>
                  <a:lnTo>
                    <a:pt x="1388" y="1541"/>
                  </a:lnTo>
                  <a:lnTo>
                    <a:pt x="1358" y="1500"/>
                  </a:lnTo>
                  <a:lnTo>
                    <a:pt x="1340" y="1500"/>
                  </a:lnTo>
                  <a:lnTo>
                    <a:pt x="1304" y="1513"/>
                  </a:lnTo>
                  <a:lnTo>
                    <a:pt x="1287" y="1495"/>
                  </a:lnTo>
                  <a:lnTo>
                    <a:pt x="1276" y="1500"/>
                  </a:lnTo>
                  <a:lnTo>
                    <a:pt x="1228" y="1548"/>
                  </a:lnTo>
                  <a:lnTo>
                    <a:pt x="1169" y="1554"/>
                  </a:lnTo>
                  <a:lnTo>
                    <a:pt x="1152" y="1536"/>
                  </a:lnTo>
                  <a:lnTo>
                    <a:pt x="1098" y="1530"/>
                  </a:lnTo>
                  <a:lnTo>
                    <a:pt x="1015" y="1417"/>
                  </a:lnTo>
                  <a:lnTo>
                    <a:pt x="962" y="1412"/>
                  </a:lnTo>
                  <a:lnTo>
                    <a:pt x="915" y="1388"/>
                  </a:lnTo>
                  <a:lnTo>
                    <a:pt x="898" y="1359"/>
                  </a:lnTo>
                  <a:lnTo>
                    <a:pt x="885" y="1359"/>
                  </a:lnTo>
                  <a:lnTo>
                    <a:pt x="880" y="1353"/>
                  </a:lnTo>
                  <a:lnTo>
                    <a:pt x="880" y="1346"/>
                  </a:lnTo>
                  <a:lnTo>
                    <a:pt x="880" y="1329"/>
                  </a:lnTo>
                  <a:lnTo>
                    <a:pt x="856" y="1318"/>
                  </a:lnTo>
                  <a:lnTo>
                    <a:pt x="844" y="1329"/>
                  </a:lnTo>
                  <a:lnTo>
                    <a:pt x="809" y="1318"/>
                  </a:lnTo>
                  <a:lnTo>
                    <a:pt x="802" y="1311"/>
                  </a:lnTo>
                  <a:lnTo>
                    <a:pt x="791" y="1288"/>
                  </a:lnTo>
                  <a:lnTo>
                    <a:pt x="767" y="1288"/>
                  </a:lnTo>
                  <a:lnTo>
                    <a:pt x="703" y="1346"/>
                  </a:lnTo>
                  <a:lnTo>
                    <a:pt x="738" y="1388"/>
                  </a:lnTo>
                  <a:lnTo>
                    <a:pt x="726" y="1394"/>
                  </a:lnTo>
                  <a:lnTo>
                    <a:pt x="619" y="1400"/>
                  </a:lnTo>
                  <a:lnTo>
                    <a:pt x="437" y="1364"/>
                  </a:lnTo>
                  <a:lnTo>
                    <a:pt x="336" y="1329"/>
                  </a:lnTo>
                  <a:lnTo>
                    <a:pt x="94" y="1364"/>
                  </a:lnTo>
                  <a:lnTo>
                    <a:pt x="82" y="1346"/>
                  </a:lnTo>
                  <a:lnTo>
                    <a:pt x="71" y="1318"/>
                  </a:lnTo>
                  <a:lnTo>
                    <a:pt x="82" y="1305"/>
                  </a:lnTo>
                  <a:lnTo>
                    <a:pt x="94" y="1282"/>
                  </a:lnTo>
                  <a:lnTo>
                    <a:pt x="117" y="1252"/>
                  </a:lnTo>
                  <a:lnTo>
                    <a:pt x="147" y="1163"/>
                  </a:lnTo>
                  <a:lnTo>
                    <a:pt x="123" y="1128"/>
                  </a:lnTo>
                  <a:lnTo>
                    <a:pt x="123" y="1099"/>
                  </a:lnTo>
                  <a:lnTo>
                    <a:pt x="129" y="1081"/>
                  </a:lnTo>
                  <a:lnTo>
                    <a:pt x="129" y="1057"/>
                  </a:lnTo>
                  <a:lnTo>
                    <a:pt x="141" y="1010"/>
                  </a:lnTo>
                  <a:lnTo>
                    <a:pt x="165" y="986"/>
                  </a:lnTo>
                  <a:lnTo>
                    <a:pt x="176" y="945"/>
                  </a:lnTo>
                  <a:lnTo>
                    <a:pt x="194" y="874"/>
                  </a:lnTo>
                  <a:lnTo>
                    <a:pt x="194" y="833"/>
                  </a:lnTo>
                  <a:lnTo>
                    <a:pt x="176" y="768"/>
                  </a:lnTo>
                  <a:lnTo>
                    <a:pt x="153" y="727"/>
                  </a:lnTo>
                  <a:lnTo>
                    <a:pt x="141" y="715"/>
                  </a:lnTo>
                  <a:lnTo>
                    <a:pt x="141" y="691"/>
                  </a:lnTo>
                  <a:lnTo>
                    <a:pt x="135" y="674"/>
                  </a:lnTo>
                  <a:lnTo>
                    <a:pt x="117" y="638"/>
                  </a:lnTo>
                  <a:lnTo>
                    <a:pt x="94" y="620"/>
                  </a:lnTo>
                  <a:lnTo>
                    <a:pt x="82" y="603"/>
                  </a:lnTo>
                  <a:lnTo>
                    <a:pt x="100" y="562"/>
                  </a:lnTo>
                  <a:lnTo>
                    <a:pt x="71" y="502"/>
                  </a:lnTo>
                  <a:lnTo>
                    <a:pt x="23" y="461"/>
                  </a:lnTo>
                  <a:lnTo>
                    <a:pt x="5" y="431"/>
                  </a:lnTo>
                  <a:lnTo>
                    <a:pt x="0" y="30"/>
                  </a:lnTo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816356">
                <a:defRPr/>
              </a:pPr>
              <a:endParaRPr lang="en-US" b="1" kern="0">
                <a:solidFill>
                  <a:prstClr val="black"/>
                </a:solidFill>
                <a:cs typeface="Arial" pitchFamily="34" charset="0"/>
              </a:endParaRPr>
            </a:p>
            <a:p>
              <a:pPr defTabSz="816356">
                <a:defRPr/>
              </a:pPr>
              <a:r>
                <a:rPr lang="en-US" b="1" kern="0">
                  <a:solidFill>
                    <a:prstClr val="white"/>
                  </a:solidFill>
                  <a:cs typeface="Arial" pitchFamily="34" charset="0"/>
                </a:rPr>
                <a:t>  -0.3%</a:t>
              </a:r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AD7D6B42-F9C3-7729-9EDA-897A843B0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404" y="2659989"/>
              <a:ext cx="672842" cy="693872"/>
            </a:xfrm>
            <a:custGeom>
              <a:avLst/>
              <a:gdLst/>
              <a:ahLst/>
              <a:cxnLst>
                <a:cxn ang="0">
                  <a:pos x="703" y="1766"/>
                </a:cxn>
                <a:cxn ang="0">
                  <a:pos x="584" y="1707"/>
                </a:cxn>
                <a:cxn ang="0">
                  <a:pos x="538" y="1542"/>
                </a:cxn>
                <a:cxn ang="0">
                  <a:pos x="567" y="1483"/>
                </a:cxn>
                <a:cxn ang="0">
                  <a:pos x="513" y="1400"/>
                </a:cxn>
                <a:cxn ang="0">
                  <a:pos x="508" y="1276"/>
                </a:cxn>
                <a:cxn ang="0">
                  <a:pos x="407" y="1187"/>
                </a:cxn>
                <a:cxn ang="0">
                  <a:pos x="295" y="1070"/>
                </a:cxn>
                <a:cxn ang="0">
                  <a:pos x="189" y="1016"/>
                </a:cxn>
                <a:cxn ang="0">
                  <a:pos x="171" y="986"/>
                </a:cxn>
                <a:cxn ang="0">
                  <a:pos x="89" y="956"/>
                </a:cxn>
                <a:cxn ang="0">
                  <a:pos x="41" y="910"/>
                </a:cxn>
                <a:cxn ang="0">
                  <a:pos x="53" y="733"/>
                </a:cxn>
                <a:cxn ang="0">
                  <a:pos x="71" y="649"/>
                </a:cxn>
                <a:cxn ang="0">
                  <a:pos x="0" y="579"/>
                </a:cxn>
                <a:cxn ang="0">
                  <a:pos x="29" y="508"/>
                </a:cxn>
                <a:cxn ang="0">
                  <a:pos x="118" y="401"/>
                </a:cxn>
                <a:cxn ang="0">
                  <a:pos x="165" y="366"/>
                </a:cxn>
                <a:cxn ang="0">
                  <a:pos x="178" y="130"/>
                </a:cxn>
                <a:cxn ang="0">
                  <a:pos x="224" y="119"/>
                </a:cxn>
                <a:cxn ang="0">
                  <a:pos x="313" y="119"/>
                </a:cxn>
                <a:cxn ang="0">
                  <a:pos x="531" y="5"/>
                </a:cxn>
                <a:cxn ang="0">
                  <a:pos x="567" y="12"/>
                </a:cxn>
                <a:cxn ang="0">
                  <a:pos x="556" y="71"/>
                </a:cxn>
                <a:cxn ang="0">
                  <a:pos x="538" y="142"/>
                </a:cxn>
                <a:cxn ang="0">
                  <a:pos x="620" y="119"/>
                </a:cxn>
                <a:cxn ang="0">
                  <a:pos x="685" y="142"/>
                </a:cxn>
                <a:cxn ang="0">
                  <a:pos x="738" y="172"/>
                </a:cxn>
                <a:cxn ang="0">
                  <a:pos x="774" y="230"/>
                </a:cxn>
                <a:cxn ang="0">
                  <a:pos x="1058" y="295"/>
                </a:cxn>
                <a:cxn ang="0">
                  <a:pos x="1146" y="342"/>
                </a:cxn>
                <a:cxn ang="0">
                  <a:pos x="1193" y="360"/>
                </a:cxn>
                <a:cxn ang="0">
                  <a:pos x="1235" y="342"/>
                </a:cxn>
                <a:cxn ang="0">
                  <a:pos x="1335" y="372"/>
                </a:cxn>
                <a:cxn ang="0">
                  <a:pos x="1347" y="396"/>
                </a:cxn>
                <a:cxn ang="0">
                  <a:pos x="1388" y="426"/>
                </a:cxn>
                <a:cxn ang="0">
                  <a:pos x="1447" y="484"/>
                </a:cxn>
                <a:cxn ang="0">
                  <a:pos x="1441" y="591"/>
                </a:cxn>
                <a:cxn ang="0">
                  <a:pos x="1494" y="585"/>
                </a:cxn>
                <a:cxn ang="0">
                  <a:pos x="1477" y="626"/>
                </a:cxn>
                <a:cxn ang="0">
                  <a:pos x="1530" y="697"/>
                </a:cxn>
                <a:cxn ang="0">
                  <a:pos x="1464" y="761"/>
                </a:cxn>
                <a:cxn ang="0">
                  <a:pos x="1411" y="898"/>
                </a:cxn>
                <a:cxn ang="0">
                  <a:pos x="1423" y="928"/>
                </a:cxn>
                <a:cxn ang="0">
                  <a:pos x="1512" y="815"/>
                </a:cxn>
                <a:cxn ang="0">
                  <a:pos x="1583" y="761"/>
                </a:cxn>
                <a:cxn ang="0">
                  <a:pos x="1619" y="720"/>
                </a:cxn>
                <a:cxn ang="0">
                  <a:pos x="1624" y="667"/>
                </a:cxn>
                <a:cxn ang="0">
                  <a:pos x="1642" y="632"/>
                </a:cxn>
                <a:cxn ang="0">
                  <a:pos x="1666" y="596"/>
                </a:cxn>
                <a:cxn ang="0">
                  <a:pos x="1690" y="614"/>
                </a:cxn>
                <a:cxn ang="0">
                  <a:pos x="1649" y="761"/>
                </a:cxn>
                <a:cxn ang="0">
                  <a:pos x="1613" y="827"/>
                </a:cxn>
                <a:cxn ang="0">
                  <a:pos x="1578" y="933"/>
                </a:cxn>
                <a:cxn ang="0">
                  <a:pos x="1578" y="1057"/>
                </a:cxn>
                <a:cxn ang="0">
                  <a:pos x="1530" y="1116"/>
                </a:cxn>
                <a:cxn ang="0">
                  <a:pos x="1542" y="1276"/>
                </a:cxn>
                <a:cxn ang="0">
                  <a:pos x="1494" y="1394"/>
                </a:cxn>
                <a:cxn ang="0">
                  <a:pos x="1560" y="1648"/>
                </a:cxn>
                <a:cxn ang="0">
                  <a:pos x="1553" y="1684"/>
                </a:cxn>
                <a:cxn ang="0">
                  <a:pos x="1553" y="1748"/>
                </a:cxn>
              </a:cxnLst>
              <a:rect l="0" t="0" r="r" b="b"/>
              <a:pathLst>
                <a:path w="1690" h="1801">
                  <a:moveTo>
                    <a:pt x="715" y="1801"/>
                  </a:moveTo>
                  <a:lnTo>
                    <a:pt x="703" y="1766"/>
                  </a:lnTo>
                  <a:lnTo>
                    <a:pt x="673" y="1742"/>
                  </a:lnTo>
                  <a:lnTo>
                    <a:pt x="584" y="1707"/>
                  </a:lnTo>
                  <a:lnTo>
                    <a:pt x="556" y="1595"/>
                  </a:lnTo>
                  <a:lnTo>
                    <a:pt x="538" y="1542"/>
                  </a:lnTo>
                  <a:lnTo>
                    <a:pt x="561" y="1506"/>
                  </a:lnTo>
                  <a:lnTo>
                    <a:pt x="567" y="1483"/>
                  </a:lnTo>
                  <a:lnTo>
                    <a:pt x="531" y="1448"/>
                  </a:lnTo>
                  <a:lnTo>
                    <a:pt x="513" y="1400"/>
                  </a:lnTo>
                  <a:lnTo>
                    <a:pt x="508" y="1329"/>
                  </a:lnTo>
                  <a:lnTo>
                    <a:pt x="508" y="1276"/>
                  </a:lnTo>
                  <a:lnTo>
                    <a:pt x="496" y="1252"/>
                  </a:lnTo>
                  <a:lnTo>
                    <a:pt x="407" y="1187"/>
                  </a:lnTo>
                  <a:lnTo>
                    <a:pt x="325" y="1128"/>
                  </a:lnTo>
                  <a:lnTo>
                    <a:pt x="295" y="1070"/>
                  </a:lnTo>
                  <a:lnTo>
                    <a:pt x="206" y="1027"/>
                  </a:lnTo>
                  <a:lnTo>
                    <a:pt x="189" y="1016"/>
                  </a:lnTo>
                  <a:lnTo>
                    <a:pt x="183" y="999"/>
                  </a:lnTo>
                  <a:lnTo>
                    <a:pt x="171" y="986"/>
                  </a:lnTo>
                  <a:lnTo>
                    <a:pt x="100" y="974"/>
                  </a:lnTo>
                  <a:lnTo>
                    <a:pt x="89" y="956"/>
                  </a:lnTo>
                  <a:lnTo>
                    <a:pt x="59" y="933"/>
                  </a:lnTo>
                  <a:lnTo>
                    <a:pt x="41" y="910"/>
                  </a:lnTo>
                  <a:lnTo>
                    <a:pt x="41" y="804"/>
                  </a:lnTo>
                  <a:lnTo>
                    <a:pt x="53" y="733"/>
                  </a:lnTo>
                  <a:lnTo>
                    <a:pt x="47" y="697"/>
                  </a:lnTo>
                  <a:lnTo>
                    <a:pt x="71" y="649"/>
                  </a:lnTo>
                  <a:lnTo>
                    <a:pt x="41" y="603"/>
                  </a:lnTo>
                  <a:lnTo>
                    <a:pt x="0" y="579"/>
                  </a:lnTo>
                  <a:lnTo>
                    <a:pt x="18" y="514"/>
                  </a:lnTo>
                  <a:lnTo>
                    <a:pt x="29" y="508"/>
                  </a:lnTo>
                  <a:lnTo>
                    <a:pt x="36" y="472"/>
                  </a:lnTo>
                  <a:lnTo>
                    <a:pt x="118" y="401"/>
                  </a:lnTo>
                  <a:lnTo>
                    <a:pt x="142" y="390"/>
                  </a:lnTo>
                  <a:lnTo>
                    <a:pt x="165" y="366"/>
                  </a:lnTo>
                  <a:lnTo>
                    <a:pt x="160" y="147"/>
                  </a:lnTo>
                  <a:lnTo>
                    <a:pt x="178" y="130"/>
                  </a:lnTo>
                  <a:lnTo>
                    <a:pt x="195" y="101"/>
                  </a:lnTo>
                  <a:lnTo>
                    <a:pt x="224" y="119"/>
                  </a:lnTo>
                  <a:lnTo>
                    <a:pt x="266" y="124"/>
                  </a:lnTo>
                  <a:lnTo>
                    <a:pt x="313" y="119"/>
                  </a:lnTo>
                  <a:lnTo>
                    <a:pt x="389" y="76"/>
                  </a:lnTo>
                  <a:lnTo>
                    <a:pt x="531" y="5"/>
                  </a:lnTo>
                  <a:lnTo>
                    <a:pt x="556" y="0"/>
                  </a:lnTo>
                  <a:lnTo>
                    <a:pt x="567" y="12"/>
                  </a:lnTo>
                  <a:lnTo>
                    <a:pt x="567" y="48"/>
                  </a:lnTo>
                  <a:lnTo>
                    <a:pt x="556" y="71"/>
                  </a:lnTo>
                  <a:lnTo>
                    <a:pt x="549" y="89"/>
                  </a:lnTo>
                  <a:lnTo>
                    <a:pt x="538" y="142"/>
                  </a:lnTo>
                  <a:lnTo>
                    <a:pt x="591" y="119"/>
                  </a:lnTo>
                  <a:lnTo>
                    <a:pt x="620" y="119"/>
                  </a:lnTo>
                  <a:lnTo>
                    <a:pt x="650" y="147"/>
                  </a:lnTo>
                  <a:lnTo>
                    <a:pt x="685" y="142"/>
                  </a:lnTo>
                  <a:lnTo>
                    <a:pt x="703" y="165"/>
                  </a:lnTo>
                  <a:lnTo>
                    <a:pt x="738" y="172"/>
                  </a:lnTo>
                  <a:lnTo>
                    <a:pt x="762" y="188"/>
                  </a:lnTo>
                  <a:lnTo>
                    <a:pt x="774" y="230"/>
                  </a:lnTo>
                  <a:lnTo>
                    <a:pt x="792" y="242"/>
                  </a:lnTo>
                  <a:lnTo>
                    <a:pt x="1058" y="295"/>
                  </a:lnTo>
                  <a:lnTo>
                    <a:pt x="1093" y="295"/>
                  </a:lnTo>
                  <a:lnTo>
                    <a:pt x="1146" y="342"/>
                  </a:lnTo>
                  <a:lnTo>
                    <a:pt x="1187" y="342"/>
                  </a:lnTo>
                  <a:lnTo>
                    <a:pt x="1193" y="360"/>
                  </a:lnTo>
                  <a:lnTo>
                    <a:pt x="1211" y="348"/>
                  </a:lnTo>
                  <a:lnTo>
                    <a:pt x="1235" y="342"/>
                  </a:lnTo>
                  <a:lnTo>
                    <a:pt x="1294" y="355"/>
                  </a:lnTo>
                  <a:lnTo>
                    <a:pt x="1335" y="372"/>
                  </a:lnTo>
                  <a:lnTo>
                    <a:pt x="1353" y="383"/>
                  </a:lnTo>
                  <a:lnTo>
                    <a:pt x="1347" y="396"/>
                  </a:lnTo>
                  <a:lnTo>
                    <a:pt x="1347" y="413"/>
                  </a:lnTo>
                  <a:lnTo>
                    <a:pt x="1388" y="426"/>
                  </a:lnTo>
                  <a:lnTo>
                    <a:pt x="1441" y="449"/>
                  </a:lnTo>
                  <a:lnTo>
                    <a:pt x="1447" y="484"/>
                  </a:lnTo>
                  <a:lnTo>
                    <a:pt x="1429" y="585"/>
                  </a:lnTo>
                  <a:lnTo>
                    <a:pt x="1441" y="591"/>
                  </a:lnTo>
                  <a:lnTo>
                    <a:pt x="1489" y="579"/>
                  </a:lnTo>
                  <a:lnTo>
                    <a:pt x="1494" y="585"/>
                  </a:lnTo>
                  <a:lnTo>
                    <a:pt x="1494" y="608"/>
                  </a:lnTo>
                  <a:lnTo>
                    <a:pt x="1477" y="626"/>
                  </a:lnTo>
                  <a:lnTo>
                    <a:pt x="1489" y="667"/>
                  </a:lnTo>
                  <a:lnTo>
                    <a:pt x="1530" y="697"/>
                  </a:lnTo>
                  <a:lnTo>
                    <a:pt x="1524" y="703"/>
                  </a:lnTo>
                  <a:lnTo>
                    <a:pt x="1464" y="761"/>
                  </a:lnTo>
                  <a:lnTo>
                    <a:pt x="1429" y="845"/>
                  </a:lnTo>
                  <a:lnTo>
                    <a:pt x="1411" y="898"/>
                  </a:lnTo>
                  <a:lnTo>
                    <a:pt x="1406" y="915"/>
                  </a:lnTo>
                  <a:lnTo>
                    <a:pt x="1423" y="928"/>
                  </a:lnTo>
                  <a:lnTo>
                    <a:pt x="1464" y="903"/>
                  </a:lnTo>
                  <a:lnTo>
                    <a:pt x="1512" y="815"/>
                  </a:lnTo>
                  <a:lnTo>
                    <a:pt x="1560" y="774"/>
                  </a:lnTo>
                  <a:lnTo>
                    <a:pt x="1583" y="761"/>
                  </a:lnTo>
                  <a:lnTo>
                    <a:pt x="1595" y="744"/>
                  </a:lnTo>
                  <a:lnTo>
                    <a:pt x="1619" y="720"/>
                  </a:lnTo>
                  <a:lnTo>
                    <a:pt x="1624" y="697"/>
                  </a:lnTo>
                  <a:lnTo>
                    <a:pt x="1624" y="667"/>
                  </a:lnTo>
                  <a:lnTo>
                    <a:pt x="1631" y="644"/>
                  </a:lnTo>
                  <a:lnTo>
                    <a:pt x="1642" y="632"/>
                  </a:lnTo>
                  <a:lnTo>
                    <a:pt x="1654" y="608"/>
                  </a:lnTo>
                  <a:lnTo>
                    <a:pt x="1666" y="596"/>
                  </a:lnTo>
                  <a:lnTo>
                    <a:pt x="1684" y="596"/>
                  </a:lnTo>
                  <a:lnTo>
                    <a:pt x="1690" y="614"/>
                  </a:lnTo>
                  <a:lnTo>
                    <a:pt x="1690" y="662"/>
                  </a:lnTo>
                  <a:lnTo>
                    <a:pt x="1649" y="761"/>
                  </a:lnTo>
                  <a:lnTo>
                    <a:pt x="1624" y="791"/>
                  </a:lnTo>
                  <a:lnTo>
                    <a:pt x="1613" y="827"/>
                  </a:lnTo>
                  <a:lnTo>
                    <a:pt x="1619" y="845"/>
                  </a:lnTo>
                  <a:lnTo>
                    <a:pt x="1578" y="933"/>
                  </a:lnTo>
                  <a:lnTo>
                    <a:pt x="1578" y="1004"/>
                  </a:lnTo>
                  <a:lnTo>
                    <a:pt x="1578" y="1057"/>
                  </a:lnTo>
                  <a:lnTo>
                    <a:pt x="1535" y="1098"/>
                  </a:lnTo>
                  <a:lnTo>
                    <a:pt x="1530" y="1116"/>
                  </a:lnTo>
                  <a:lnTo>
                    <a:pt x="1542" y="1176"/>
                  </a:lnTo>
                  <a:lnTo>
                    <a:pt x="1542" y="1276"/>
                  </a:lnTo>
                  <a:lnTo>
                    <a:pt x="1530" y="1293"/>
                  </a:lnTo>
                  <a:lnTo>
                    <a:pt x="1494" y="1394"/>
                  </a:lnTo>
                  <a:lnTo>
                    <a:pt x="1518" y="1547"/>
                  </a:lnTo>
                  <a:lnTo>
                    <a:pt x="1560" y="1648"/>
                  </a:lnTo>
                  <a:lnTo>
                    <a:pt x="1548" y="1666"/>
                  </a:lnTo>
                  <a:lnTo>
                    <a:pt x="1553" y="1684"/>
                  </a:lnTo>
                  <a:lnTo>
                    <a:pt x="1548" y="1701"/>
                  </a:lnTo>
                  <a:lnTo>
                    <a:pt x="1553" y="1748"/>
                  </a:lnTo>
                  <a:lnTo>
                    <a:pt x="715" y="1801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0.3%</a:t>
              </a:r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A114AEF1-9A40-904F-BC36-013F8710D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007" y="3332975"/>
              <a:ext cx="510349" cy="872562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90" y="118"/>
                </a:cxn>
                <a:cxn ang="0">
                  <a:pos x="348" y="189"/>
                </a:cxn>
                <a:cxn ang="0">
                  <a:pos x="372" y="296"/>
                </a:cxn>
                <a:cxn ang="0">
                  <a:pos x="331" y="355"/>
                </a:cxn>
                <a:cxn ang="0">
                  <a:pos x="277" y="450"/>
                </a:cxn>
                <a:cxn ang="0">
                  <a:pos x="213" y="485"/>
                </a:cxn>
                <a:cxn ang="0">
                  <a:pos x="118" y="503"/>
                </a:cxn>
                <a:cxn ang="0">
                  <a:pos x="107" y="580"/>
                </a:cxn>
                <a:cxn ang="0">
                  <a:pos x="153" y="644"/>
                </a:cxn>
                <a:cxn ang="0">
                  <a:pos x="95" y="804"/>
                </a:cxn>
                <a:cxn ang="0">
                  <a:pos x="36" y="863"/>
                </a:cxn>
                <a:cxn ang="0">
                  <a:pos x="18" y="928"/>
                </a:cxn>
                <a:cxn ang="0">
                  <a:pos x="0" y="988"/>
                </a:cxn>
                <a:cxn ang="0">
                  <a:pos x="29" y="1135"/>
                </a:cxn>
                <a:cxn ang="0">
                  <a:pos x="130" y="1270"/>
                </a:cxn>
                <a:cxn ang="0">
                  <a:pos x="242" y="1365"/>
                </a:cxn>
                <a:cxn ang="0">
                  <a:pos x="313" y="1531"/>
                </a:cxn>
                <a:cxn ang="0">
                  <a:pos x="366" y="1483"/>
                </a:cxn>
                <a:cxn ang="0">
                  <a:pos x="455" y="1548"/>
                </a:cxn>
                <a:cxn ang="0">
                  <a:pos x="449" y="1655"/>
                </a:cxn>
                <a:cxn ang="0">
                  <a:pos x="378" y="1749"/>
                </a:cxn>
                <a:cxn ang="0">
                  <a:pos x="449" y="1850"/>
                </a:cxn>
                <a:cxn ang="0">
                  <a:pos x="584" y="1921"/>
                </a:cxn>
                <a:cxn ang="0">
                  <a:pos x="691" y="2068"/>
                </a:cxn>
                <a:cxn ang="0">
                  <a:pos x="721" y="2121"/>
                </a:cxn>
                <a:cxn ang="0">
                  <a:pos x="691" y="2162"/>
                </a:cxn>
                <a:cxn ang="0">
                  <a:pos x="774" y="2269"/>
                </a:cxn>
                <a:cxn ang="0">
                  <a:pos x="797" y="2246"/>
                </a:cxn>
                <a:cxn ang="0">
                  <a:pos x="822" y="2186"/>
                </a:cxn>
                <a:cxn ang="0">
                  <a:pos x="916" y="2175"/>
                </a:cxn>
                <a:cxn ang="0">
                  <a:pos x="992" y="2228"/>
                </a:cxn>
                <a:cxn ang="0">
                  <a:pos x="1022" y="2127"/>
                </a:cxn>
                <a:cxn ang="0">
                  <a:pos x="1046" y="2068"/>
                </a:cxn>
                <a:cxn ang="0">
                  <a:pos x="1147" y="2027"/>
                </a:cxn>
                <a:cxn ang="0">
                  <a:pos x="1117" y="1974"/>
                </a:cxn>
                <a:cxn ang="0">
                  <a:pos x="1134" y="1932"/>
                </a:cxn>
                <a:cxn ang="0">
                  <a:pos x="1140" y="1909"/>
                </a:cxn>
                <a:cxn ang="0">
                  <a:pos x="1134" y="1873"/>
                </a:cxn>
                <a:cxn ang="0">
                  <a:pos x="1152" y="1743"/>
                </a:cxn>
                <a:cxn ang="0">
                  <a:pos x="1235" y="1630"/>
                </a:cxn>
                <a:cxn ang="0">
                  <a:pos x="1276" y="1525"/>
                </a:cxn>
                <a:cxn ang="0">
                  <a:pos x="1229" y="1365"/>
                </a:cxn>
                <a:cxn ang="0">
                  <a:pos x="1235" y="1282"/>
                </a:cxn>
                <a:cxn ang="0">
                  <a:pos x="1164" y="301"/>
                </a:cxn>
                <a:cxn ang="0">
                  <a:pos x="1140" y="273"/>
                </a:cxn>
                <a:cxn ang="0">
                  <a:pos x="1104" y="154"/>
                </a:cxn>
                <a:cxn ang="0">
                  <a:pos x="1051" y="71"/>
                </a:cxn>
              </a:cxnLst>
              <a:rect l="0" t="0" r="r" b="b"/>
              <a:pathLst>
                <a:path w="1276" h="2269">
                  <a:moveTo>
                    <a:pt x="1051" y="0"/>
                  </a:moveTo>
                  <a:lnTo>
                    <a:pt x="213" y="53"/>
                  </a:lnTo>
                  <a:lnTo>
                    <a:pt x="224" y="77"/>
                  </a:lnTo>
                  <a:lnTo>
                    <a:pt x="290" y="118"/>
                  </a:lnTo>
                  <a:lnTo>
                    <a:pt x="295" y="154"/>
                  </a:lnTo>
                  <a:lnTo>
                    <a:pt x="348" y="189"/>
                  </a:lnTo>
                  <a:lnTo>
                    <a:pt x="372" y="260"/>
                  </a:lnTo>
                  <a:lnTo>
                    <a:pt x="372" y="296"/>
                  </a:lnTo>
                  <a:lnTo>
                    <a:pt x="348" y="337"/>
                  </a:lnTo>
                  <a:lnTo>
                    <a:pt x="331" y="355"/>
                  </a:lnTo>
                  <a:lnTo>
                    <a:pt x="331" y="390"/>
                  </a:lnTo>
                  <a:lnTo>
                    <a:pt x="277" y="450"/>
                  </a:lnTo>
                  <a:lnTo>
                    <a:pt x="224" y="468"/>
                  </a:lnTo>
                  <a:lnTo>
                    <a:pt x="213" y="485"/>
                  </a:lnTo>
                  <a:lnTo>
                    <a:pt x="148" y="485"/>
                  </a:lnTo>
                  <a:lnTo>
                    <a:pt x="118" y="503"/>
                  </a:lnTo>
                  <a:lnTo>
                    <a:pt x="100" y="544"/>
                  </a:lnTo>
                  <a:lnTo>
                    <a:pt x="107" y="580"/>
                  </a:lnTo>
                  <a:lnTo>
                    <a:pt x="142" y="615"/>
                  </a:lnTo>
                  <a:lnTo>
                    <a:pt x="153" y="644"/>
                  </a:lnTo>
                  <a:lnTo>
                    <a:pt x="142" y="704"/>
                  </a:lnTo>
                  <a:lnTo>
                    <a:pt x="95" y="804"/>
                  </a:lnTo>
                  <a:lnTo>
                    <a:pt x="47" y="833"/>
                  </a:lnTo>
                  <a:lnTo>
                    <a:pt x="36" y="863"/>
                  </a:lnTo>
                  <a:lnTo>
                    <a:pt x="36" y="899"/>
                  </a:lnTo>
                  <a:lnTo>
                    <a:pt x="18" y="928"/>
                  </a:lnTo>
                  <a:lnTo>
                    <a:pt x="18" y="952"/>
                  </a:lnTo>
                  <a:lnTo>
                    <a:pt x="0" y="988"/>
                  </a:lnTo>
                  <a:lnTo>
                    <a:pt x="6" y="1064"/>
                  </a:lnTo>
                  <a:lnTo>
                    <a:pt x="29" y="1135"/>
                  </a:lnTo>
                  <a:lnTo>
                    <a:pt x="36" y="1164"/>
                  </a:lnTo>
                  <a:lnTo>
                    <a:pt x="130" y="1270"/>
                  </a:lnTo>
                  <a:lnTo>
                    <a:pt x="219" y="1341"/>
                  </a:lnTo>
                  <a:lnTo>
                    <a:pt x="242" y="1365"/>
                  </a:lnTo>
                  <a:lnTo>
                    <a:pt x="295" y="1513"/>
                  </a:lnTo>
                  <a:lnTo>
                    <a:pt x="313" y="1531"/>
                  </a:lnTo>
                  <a:lnTo>
                    <a:pt x="343" y="1501"/>
                  </a:lnTo>
                  <a:lnTo>
                    <a:pt x="366" y="1483"/>
                  </a:lnTo>
                  <a:lnTo>
                    <a:pt x="443" y="1525"/>
                  </a:lnTo>
                  <a:lnTo>
                    <a:pt x="455" y="1548"/>
                  </a:lnTo>
                  <a:lnTo>
                    <a:pt x="437" y="1602"/>
                  </a:lnTo>
                  <a:lnTo>
                    <a:pt x="449" y="1655"/>
                  </a:lnTo>
                  <a:lnTo>
                    <a:pt x="389" y="1726"/>
                  </a:lnTo>
                  <a:lnTo>
                    <a:pt x="378" y="1749"/>
                  </a:lnTo>
                  <a:lnTo>
                    <a:pt x="402" y="1797"/>
                  </a:lnTo>
                  <a:lnTo>
                    <a:pt x="449" y="1850"/>
                  </a:lnTo>
                  <a:lnTo>
                    <a:pt x="538" y="1903"/>
                  </a:lnTo>
                  <a:lnTo>
                    <a:pt x="584" y="1921"/>
                  </a:lnTo>
                  <a:lnTo>
                    <a:pt x="673" y="1997"/>
                  </a:lnTo>
                  <a:lnTo>
                    <a:pt x="691" y="2068"/>
                  </a:lnTo>
                  <a:lnTo>
                    <a:pt x="721" y="2104"/>
                  </a:lnTo>
                  <a:lnTo>
                    <a:pt x="721" y="2121"/>
                  </a:lnTo>
                  <a:lnTo>
                    <a:pt x="698" y="2145"/>
                  </a:lnTo>
                  <a:lnTo>
                    <a:pt x="691" y="2162"/>
                  </a:lnTo>
                  <a:lnTo>
                    <a:pt x="762" y="2269"/>
                  </a:lnTo>
                  <a:lnTo>
                    <a:pt x="774" y="2269"/>
                  </a:lnTo>
                  <a:lnTo>
                    <a:pt x="774" y="2246"/>
                  </a:lnTo>
                  <a:lnTo>
                    <a:pt x="797" y="2246"/>
                  </a:lnTo>
                  <a:lnTo>
                    <a:pt x="804" y="2257"/>
                  </a:lnTo>
                  <a:lnTo>
                    <a:pt x="822" y="2186"/>
                  </a:lnTo>
                  <a:lnTo>
                    <a:pt x="863" y="2168"/>
                  </a:lnTo>
                  <a:lnTo>
                    <a:pt x="916" y="2175"/>
                  </a:lnTo>
                  <a:lnTo>
                    <a:pt x="957" y="2198"/>
                  </a:lnTo>
                  <a:lnTo>
                    <a:pt x="992" y="2228"/>
                  </a:lnTo>
                  <a:lnTo>
                    <a:pt x="1040" y="2203"/>
                  </a:lnTo>
                  <a:lnTo>
                    <a:pt x="1022" y="2127"/>
                  </a:lnTo>
                  <a:lnTo>
                    <a:pt x="1016" y="2079"/>
                  </a:lnTo>
                  <a:lnTo>
                    <a:pt x="1046" y="2068"/>
                  </a:lnTo>
                  <a:lnTo>
                    <a:pt x="1140" y="2038"/>
                  </a:lnTo>
                  <a:lnTo>
                    <a:pt x="1147" y="2027"/>
                  </a:lnTo>
                  <a:lnTo>
                    <a:pt x="1117" y="1992"/>
                  </a:lnTo>
                  <a:lnTo>
                    <a:pt x="1117" y="1974"/>
                  </a:lnTo>
                  <a:lnTo>
                    <a:pt x="1122" y="1967"/>
                  </a:lnTo>
                  <a:lnTo>
                    <a:pt x="1134" y="1932"/>
                  </a:lnTo>
                  <a:lnTo>
                    <a:pt x="1147" y="1914"/>
                  </a:lnTo>
                  <a:lnTo>
                    <a:pt x="1140" y="1909"/>
                  </a:lnTo>
                  <a:lnTo>
                    <a:pt x="1134" y="1896"/>
                  </a:lnTo>
                  <a:lnTo>
                    <a:pt x="1134" y="1873"/>
                  </a:lnTo>
                  <a:lnTo>
                    <a:pt x="1152" y="1802"/>
                  </a:lnTo>
                  <a:lnTo>
                    <a:pt x="1152" y="1743"/>
                  </a:lnTo>
                  <a:lnTo>
                    <a:pt x="1205" y="1696"/>
                  </a:lnTo>
                  <a:lnTo>
                    <a:pt x="1235" y="1630"/>
                  </a:lnTo>
                  <a:lnTo>
                    <a:pt x="1235" y="1607"/>
                  </a:lnTo>
                  <a:lnTo>
                    <a:pt x="1276" y="1525"/>
                  </a:lnTo>
                  <a:lnTo>
                    <a:pt x="1264" y="1442"/>
                  </a:lnTo>
                  <a:lnTo>
                    <a:pt x="1229" y="1365"/>
                  </a:lnTo>
                  <a:lnTo>
                    <a:pt x="1241" y="1318"/>
                  </a:lnTo>
                  <a:lnTo>
                    <a:pt x="1235" y="1282"/>
                  </a:lnTo>
                  <a:lnTo>
                    <a:pt x="1246" y="1265"/>
                  </a:lnTo>
                  <a:lnTo>
                    <a:pt x="1164" y="301"/>
                  </a:lnTo>
                  <a:lnTo>
                    <a:pt x="1152" y="296"/>
                  </a:lnTo>
                  <a:lnTo>
                    <a:pt x="1140" y="273"/>
                  </a:lnTo>
                  <a:lnTo>
                    <a:pt x="1122" y="184"/>
                  </a:lnTo>
                  <a:lnTo>
                    <a:pt x="1104" y="154"/>
                  </a:lnTo>
                  <a:lnTo>
                    <a:pt x="1081" y="131"/>
                  </a:lnTo>
                  <a:lnTo>
                    <a:pt x="1051" y="71"/>
                  </a:lnTo>
                  <a:lnTo>
                    <a:pt x="1051" y="0"/>
                  </a:lnTo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lIns="0" rIns="0"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white"/>
                  </a:solidFill>
                  <a:cs typeface="Arial" pitchFamily="34" charset="0"/>
                </a:rPr>
                <a:t>-0.3%</a:t>
              </a:r>
            </a:p>
          </p:txBody>
        </p:sp>
        <p:grpSp>
          <p:nvGrpSpPr>
            <p:cNvPr id="40" name="Group 129">
              <a:extLst>
                <a:ext uri="{FF2B5EF4-FFF2-40B4-BE49-F238E27FC236}">
                  <a16:creationId xmlns:a16="http://schemas.microsoft.com/office/drawing/2014/main" id="{B8EA1EB2-9E05-B640-23C4-684929F15F0C}"/>
                </a:ext>
              </a:extLst>
            </p:cNvPr>
            <p:cNvGrpSpPr/>
            <p:nvPr/>
          </p:nvGrpSpPr>
          <p:grpSpPr>
            <a:xfrm>
              <a:off x="5126633" y="2557881"/>
              <a:ext cx="992051" cy="912013"/>
              <a:chOff x="5421314" y="2084388"/>
              <a:chExt cx="1308418" cy="1247776"/>
            </a:xfrm>
            <a:solidFill>
              <a:srgbClr val="C0504D">
                <a:lumMod val="60000"/>
                <a:lumOff val="40000"/>
              </a:srgbClr>
            </a:solidFill>
          </p:grpSpPr>
          <p:sp>
            <p:nvSpPr>
              <p:cNvPr id="105" name="Freeform 49">
                <a:extLst>
                  <a:ext uri="{FF2B5EF4-FFF2-40B4-BE49-F238E27FC236}">
                    <a16:creationId xmlns:a16="http://schemas.microsoft.com/office/drawing/2014/main" id="{BF84B1D4-F060-9797-5CE8-8578EBDB6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850" y="2387600"/>
                <a:ext cx="690882" cy="944564"/>
              </a:xfrm>
              <a:custGeom>
                <a:avLst/>
                <a:gdLst/>
                <a:ahLst/>
                <a:cxnLst>
                  <a:cxn ang="0">
                    <a:pos x="620" y="1638"/>
                  </a:cxn>
                  <a:cxn ang="0">
                    <a:pos x="1016" y="1602"/>
                  </a:cxn>
                  <a:cxn ang="0">
                    <a:pos x="1069" y="1489"/>
                  </a:cxn>
                  <a:cxn ang="0">
                    <a:pos x="1081" y="1402"/>
                  </a:cxn>
                  <a:cxn ang="0">
                    <a:pos x="1152" y="1306"/>
                  </a:cxn>
                  <a:cxn ang="0">
                    <a:pos x="1158" y="1247"/>
                  </a:cxn>
                  <a:cxn ang="0">
                    <a:pos x="1193" y="1194"/>
                  </a:cxn>
                  <a:cxn ang="0">
                    <a:pos x="1216" y="1224"/>
                  </a:cxn>
                  <a:cxn ang="0">
                    <a:pos x="1241" y="1194"/>
                  </a:cxn>
                  <a:cxn ang="0">
                    <a:pos x="1234" y="1118"/>
                  </a:cxn>
                  <a:cxn ang="0">
                    <a:pos x="1223" y="999"/>
                  </a:cxn>
                  <a:cxn ang="0">
                    <a:pos x="1122" y="674"/>
                  </a:cxn>
                  <a:cxn ang="0">
                    <a:pos x="1004" y="669"/>
                  </a:cxn>
                  <a:cxn ang="0">
                    <a:pos x="856" y="864"/>
                  </a:cxn>
                  <a:cxn ang="0">
                    <a:pos x="838" y="857"/>
                  </a:cxn>
                  <a:cxn ang="0">
                    <a:pos x="780" y="828"/>
                  </a:cxn>
                  <a:cxn ang="0">
                    <a:pos x="780" y="728"/>
                  </a:cxn>
                  <a:cxn ang="0">
                    <a:pos x="851" y="669"/>
                  </a:cxn>
                  <a:cxn ang="0">
                    <a:pos x="863" y="621"/>
                  </a:cxn>
                  <a:cxn ang="0">
                    <a:pos x="892" y="574"/>
                  </a:cxn>
                  <a:cxn ang="0">
                    <a:pos x="916" y="426"/>
                  </a:cxn>
                  <a:cxn ang="0">
                    <a:pos x="886" y="350"/>
                  </a:cxn>
                  <a:cxn ang="0">
                    <a:pos x="845" y="291"/>
                  </a:cxn>
                  <a:cxn ang="0">
                    <a:pos x="886" y="255"/>
                  </a:cxn>
                  <a:cxn ang="0">
                    <a:pos x="851" y="167"/>
                  </a:cxn>
                  <a:cxn ang="0">
                    <a:pos x="714" y="114"/>
                  </a:cxn>
                  <a:cxn ang="0">
                    <a:pos x="608" y="66"/>
                  </a:cxn>
                  <a:cxn ang="0">
                    <a:pos x="496" y="36"/>
                  </a:cxn>
                  <a:cxn ang="0">
                    <a:pos x="432" y="30"/>
                  </a:cxn>
                  <a:cxn ang="0">
                    <a:pos x="366" y="96"/>
                  </a:cxn>
                  <a:cxn ang="0">
                    <a:pos x="366" y="160"/>
                  </a:cxn>
                  <a:cxn ang="0">
                    <a:pos x="389" y="178"/>
                  </a:cxn>
                  <a:cxn ang="0">
                    <a:pos x="348" y="196"/>
                  </a:cxn>
                  <a:cxn ang="0">
                    <a:pos x="307" y="243"/>
                  </a:cxn>
                  <a:cxn ang="0">
                    <a:pos x="295" y="320"/>
                  </a:cxn>
                  <a:cxn ang="0">
                    <a:pos x="277" y="414"/>
                  </a:cxn>
                  <a:cxn ang="0">
                    <a:pos x="236" y="396"/>
                  </a:cxn>
                  <a:cxn ang="0">
                    <a:pos x="236" y="314"/>
                  </a:cxn>
                  <a:cxn ang="0">
                    <a:pos x="236" y="284"/>
                  </a:cxn>
                  <a:cxn ang="0">
                    <a:pos x="201" y="320"/>
                  </a:cxn>
                  <a:cxn ang="0">
                    <a:pos x="183" y="385"/>
                  </a:cxn>
                  <a:cxn ang="0">
                    <a:pos x="123" y="414"/>
                  </a:cxn>
                  <a:cxn ang="0">
                    <a:pos x="106" y="467"/>
                  </a:cxn>
                  <a:cxn ang="0">
                    <a:pos x="70" y="568"/>
                  </a:cxn>
                  <a:cxn ang="0">
                    <a:pos x="59" y="687"/>
                  </a:cxn>
                  <a:cxn ang="0">
                    <a:pos x="17" y="769"/>
                  </a:cxn>
                  <a:cxn ang="0">
                    <a:pos x="47" y="893"/>
                  </a:cxn>
                  <a:cxn ang="0">
                    <a:pos x="52" y="994"/>
                  </a:cxn>
                  <a:cxn ang="0">
                    <a:pos x="153" y="1212"/>
                  </a:cxn>
                  <a:cxn ang="0">
                    <a:pos x="171" y="1313"/>
                  </a:cxn>
                  <a:cxn ang="0">
                    <a:pos x="159" y="1336"/>
                  </a:cxn>
                  <a:cxn ang="0">
                    <a:pos x="136" y="1484"/>
                  </a:cxn>
                  <a:cxn ang="0">
                    <a:pos x="59" y="1661"/>
                  </a:cxn>
                  <a:cxn ang="0">
                    <a:pos x="0" y="1714"/>
                  </a:cxn>
                </a:cxnLst>
                <a:rect l="0" t="0" r="r" b="b"/>
                <a:pathLst>
                  <a:path w="1246" h="1714">
                    <a:moveTo>
                      <a:pt x="0" y="1714"/>
                    </a:moveTo>
                    <a:lnTo>
                      <a:pt x="620" y="1638"/>
                    </a:lnTo>
                    <a:lnTo>
                      <a:pt x="626" y="1655"/>
                    </a:lnTo>
                    <a:lnTo>
                      <a:pt x="1016" y="1602"/>
                    </a:lnTo>
                    <a:lnTo>
                      <a:pt x="1021" y="1584"/>
                    </a:lnTo>
                    <a:lnTo>
                      <a:pt x="1069" y="1489"/>
                    </a:lnTo>
                    <a:lnTo>
                      <a:pt x="1087" y="1466"/>
                    </a:lnTo>
                    <a:lnTo>
                      <a:pt x="1081" y="1402"/>
                    </a:lnTo>
                    <a:lnTo>
                      <a:pt x="1104" y="1348"/>
                    </a:lnTo>
                    <a:lnTo>
                      <a:pt x="1152" y="1306"/>
                    </a:lnTo>
                    <a:lnTo>
                      <a:pt x="1152" y="1260"/>
                    </a:lnTo>
                    <a:lnTo>
                      <a:pt x="1158" y="1247"/>
                    </a:lnTo>
                    <a:lnTo>
                      <a:pt x="1163" y="1218"/>
                    </a:lnTo>
                    <a:lnTo>
                      <a:pt x="1193" y="1194"/>
                    </a:lnTo>
                    <a:lnTo>
                      <a:pt x="1205" y="1218"/>
                    </a:lnTo>
                    <a:lnTo>
                      <a:pt x="1216" y="1224"/>
                    </a:lnTo>
                    <a:lnTo>
                      <a:pt x="1234" y="1212"/>
                    </a:lnTo>
                    <a:lnTo>
                      <a:pt x="1241" y="1194"/>
                    </a:lnTo>
                    <a:lnTo>
                      <a:pt x="1246" y="1171"/>
                    </a:lnTo>
                    <a:lnTo>
                      <a:pt x="1234" y="1118"/>
                    </a:lnTo>
                    <a:lnTo>
                      <a:pt x="1246" y="1047"/>
                    </a:lnTo>
                    <a:lnTo>
                      <a:pt x="1223" y="999"/>
                    </a:lnTo>
                    <a:lnTo>
                      <a:pt x="1216" y="905"/>
                    </a:lnTo>
                    <a:lnTo>
                      <a:pt x="1122" y="674"/>
                    </a:lnTo>
                    <a:lnTo>
                      <a:pt x="1033" y="644"/>
                    </a:lnTo>
                    <a:lnTo>
                      <a:pt x="1004" y="669"/>
                    </a:lnTo>
                    <a:lnTo>
                      <a:pt x="963" y="710"/>
                    </a:lnTo>
                    <a:lnTo>
                      <a:pt x="856" y="864"/>
                    </a:lnTo>
                    <a:lnTo>
                      <a:pt x="845" y="864"/>
                    </a:lnTo>
                    <a:lnTo>
                      <a:pt x="838" y="857"/>
                    </a:lnTo>
                    <a:lnTo>
                      <a:pt x="792" y="840"/>
                    </a:lnTo>
                    <a:lnTo>
                      <a:pt x="780" y="828"/>
                    </a:lnTo>
                    <a:lnTo>
                      <a:pt x="767" y="793"/>
                    </a:lnTo>
                    <a:lnTo>
                      <a:pt x="780" y="728"/>
                    </a:lnTo>
                    <a:lnTo>
                      <a:pt x="797" y="704"/>
                    </a:lnTo>
                    <a:lnTo>
                      <a:pt x="851" y="669"/>
                    </a:lnTo>
                    <a:lnTo>
                      <a:pt x="863" y="644"/>
                    </a:lnTo>
                    <a:lnTo>
                      <a:pt x="863" y="621"/>
                    </a:lnTo>
                    <a:lnTo>
                      <a:pt x="874" y="591"/>
                    </a:lnTo>
                    <a:lnTo>
                      <a:pt x="892" y="574"/>
                    </a:lnTo>
                    <a:lnTo>
                      <a:pt x="916" y="527"/>
                    </a:lnTo>
                    <a:lnTo>
                      <a:pt x="916" y="426"/>
                    </a:lnTo>
                    <a:lnTo>
                      <a:pt x="904" y="373"/>
                    </a:lnTo>
                    <a:lnTo>
                      <a:pt x="886" y="350"/>
                    </a:lnTo>
                    <a:lnTo>
                      <a:pt x="856" y="309"/>
                    </a:lnTo>
                    <a:lnTo>
                      <a:pt x="845" y="291"/>
                    </a:lnTo>
                    <a:lnTo>
                      <a:pt x="851" y="267"/>
                    </a:lnTo>
                    <a:lnTo>
                      <a:pt x="886" y="255"/>
                    </a:lnTo>
                    <a:lnTo>
                      <a:pt x="892" y="243"/>
                    </a:lnTo>
                    <a:lnTo>
                      <a:pt x="851" y="167"/>
                    </a:lnTo>
                    <a:lnTo>
                      <a:pt x="815" y="149"/>
                    </a:lnTo>
                    <a:lnTo>
                      <a:pt x="714" y="114"/>
                    </a:lnTo>
                    <a:lnTo>
                      <a:pt x="638" y="96"/>
                    </a:lnTo>
                    <a:lnTo>
                      <a:pt x="608" y="66"/>
                    </a:lnTo>
                    <a:lnTo>
                      <a:pt x="549" y="48"/>
                    </a:lnTo>
                    <a:lnTo>
                      <a:pt x="496" y="36"/>
                    </a:lnTo>
                    <a:lnTo>
                      <a:pt x="449" y="0"/>
                    </a:lnTo>
                    <a:lnTo>
                      <a:pt x="432" y="30"/>
                    </a:lnTo>
                    <a:lnTo>
                      <a:pt x="396" y="43"/>
                    </a:lnTo>
                    <a:lnTo>
                      <a:pt x="366" y="96"/>
                    </a:lnTo>
                    <a:lnTo>
                      <a:pt x="361" y="142"/>
                    </a:lnTo>
                    <a:lnTo>
                      <a:pt x="366" y="160"/>
                    </a:lnTo>
                    <a:lnTo>
                      <a:pt x="384" y="160"/>
                    </a:lnTo>
                    <a:lnTo>
                      <a:pt x="389" y="178"/>
                    </a:lnTo>
                    <a:lnTo>
                      <a:pt x="378" y="184"/>
                    </a:lnTo>
                    <a:lnTo>
                      <a:pt x="348" y="196"/>
                    </a:lnTo>
                    <a:lnTo>
                      <a:pt x="331" y="208"/>
                    </a:lnTo>
                    <a:lnTo>
                      <a:pt x="307" y="243"/>
                    </a:lnTo>
                    <a:lnTo>
                      <a:pt x="290" y="279"/>
                    </a:lnTo>
                    <a:lnTo>
                      <a:pt x="295" y="320"/>
                    </a:lnTo>
                    <a:lnTo>
                      <a:pt x="301" y="367"/>
                    </a:lnTo>
                    <a:lnTo>
                      <a:pt x="277" y="414"/>
                    </a:lnTo>
                    <a:lnTo>
                      <a:pt x="242" y="432"/>
                    </a:lnTo>
                    <a:lnTo>
                      <a:pt x="236" y="396"/>
                    </a:lnTo>
                    <a:lnTo>
                      <a:pt x="248" y="355"/>
                    </a:lnTo>
                    <a:lnTo>
                      <a:pt x="236" y="314"/>
                    </a:lnTo>
                    <a:lnTo>
                      <a:pt x="242" y="291"/>
                    </a:lnTo>
                    <a:lnTo>
                      <a:pt x="236" y="284"/>
                    </a:lnTo>
                    <a:lnTo>
                      <a:pt x="219" y="291"/>
                    </a:lnTo>
                    <a:lnTo>
                      <a:pt x="201" y="320"/>
                    </a:lnTo>
                    <a:lnTo>
                      <a:pt x="194" y="362"/>
                    </a:lnTo>
                    <a:lnTo>
                      <a:pt x="183" y="385"/>
                    </a:lnTo>
                    <a:lnTo>
                      <a:pt x="159" y="385"/>
                    </a:lnTo>
                    <a:lnTo>
                      <a:pt x="123" y="414"/>
                    </a:lnTo>
                    <a:lnTo>
                      <a:pt x="106" y="444"/>
                    </a:lnTo>
                    <a:lnTo>
                      <a:pt x="106" y="467"/>
                    </a:lnTo>
                    <a:lnTo>
                      <a:pt x="70" y="503"/>
                    </a:lnTo>
                    <a:lnTo>
                      <a:pt x="70" y="568"/>
                    </a:lnTo>
                    <a:lnTo>
                      <a:pt x="65" y="639"/>
                    </a:lnTo>
                    <a:lnTo>
                      <a:pt x="59" y="687"/>
                    </a:lnTo>
                    <a:lnTo>
                      <a:pt x="35" y="740"/>
                    </a:lnTo>
                    <a:lnTo>
                      <a:pt x="17" y="769"/>
                    </a:lnTo>
                    <a:lnTo>
                      <a:pt x="17" y="804"/>
                    </a:lnTo>
                    <a:lnTo>
                      <a:pt x="47" y="893"/>
                    </a:lnTo>
                    <a:lnTo>
                      <a:pt x="29" y="946"/>
                    </a:lnTo>
                    <a:lnTo>
                      <a:pt x="52" y="994"/>
                    </a:lnTo>
                    <a:lnTo>
                      <a:pt x="112" y="1111"/>
                    </a:lnTo>
                    <a:lnTo>
                      <a:pt x="153" y="1212"/>
                    </a:lnTo>
                    <a:lnTo>
                      <a:pt x="153" y="1295"/>
                    </a:lnTo>
                    <a:lnTo>
                      <a:pt x="171" y="1313"/>
                    </a:lnTo>
                    <a:lnTo>
                      <a:pt x="171" y="1324"/>
                    </a:lnTo>
                    <a:lnTo>
                      <a:pt x="159" y="1336"/>
                    </a:lnTo>
                    <a:lnTo>
                      <a:pt x="148" y="1425"/>
                    </a:lnTo>
                    <a:lnTo>
                      <a:pt x="136" y="1484"/>
                    </a:lnTo>
                    <a:lnTo>
                      <a:pt x="106" y="1542"/>
                    </a:lnTo>
                    <a:lnTo>
                      <a:pt x="59" y="1661"/>
                    </a:lnTo>
                    <a:lnTo>
                      <a:pt x="17" y="1702"/>
                    </a:lnTo>
                    <a:lnTo>
                      <a:pt x="0" y="1714"/>
                    </a:lnTo>
                    <a:close/>
                  </a:path>
                </a:pathLst>
              </a:custGeom>
              <a:solidFill>
                <a:srgbClr val="DA9694"/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816356">
                  <a:defRPr/>
                </a:pPr>
                <a:endParaRPr lang="en-US" b="1" kern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algn="ctr" defTabSz="816356">
                  <a:defRPr/>
                </a:pPr>
                <a:r>
                  <a:rPr lang="en-US" b="1" kern="0">
                    <a:cs typeface="Arial" pitchFamily="34" charset="0"/>
                  </a:rPr>
                  <a:t>0.04%</a:t>
                </a:r>
              </a:p>
            </p:txBody>
          </p:sp>
          <p:sp>
            <p:nvSpPr>
              <p:cNvPr id="106" name="Freeform 51">
                <a:extLst>
                  <a:ext uri="{FF2B5EF4-FFF2-40B4-BE49-F238E27FC236}">
                    <a16:creationId xmlns:a16="http://schemas.microsoft.com/office/drawing/2014/main" id="{3CD9959B-DA6D-12B4-BEEB-330B5EB7F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314" y="2084388"/>
                <a:ext cx="1028700" cy="508001"/>
              </a:xfrm>
              <a:custGeom>
                <a:avLst/>
                <a:gdLst/>
                <a:ahLst/>
                <a:cxnLst>
                  <a:cxn ang="0">
                    <a:pos x="83" y="372"/>
                  </a:cxn>
                  <a:cxn ang="0">
                    <a:pos x="183" y="301"/>
                  </a:cxn>
                  <a:cxn ang="0">
                    <a:pos x="461" y="130"/>
                  </a:cxn>
                  <a:cxn ang="0">
                    <a:pos x="609" y="12"/>
                  </a:cxn>
                  <a:cxn ang="0">
                    <a:pos x="721" y="18"/>
                  </a:cxn>
                  <a:cxn ang="0">
                    <a:pos x="644" y="89"/>
                  </a:cxn>
                  <a:cxn ang="0">
                    <a:pos x="538" y="201"/>
                  </a:cxn>
                  <a:cxn ang="0">
                    <a:pos x="550" y="278"/>
                  </a:cxn>
                  <a:cxn ang="0">
                    <a:pos x="656" y="225"/>
                  </a:cxn>
                  <a:cxn ang="0">
                    <a:pos x="921" y="367"/>
                  </a:cxn>
                  <a:cxn ang="0">
                    <a:pos x="1010" y="385"/>
                  </a:cxn>
                  <a:cxn ang="0">
                    <a:pos x="1040" y="402"/>
                  </a:cxn>
                  <a:cxn ang="0">
                    <a:pos x="1152" y="307"/>
                  </a:cxn>
                  <a:cxn ang="0">
                    <a:pos x="1501" y="195"/>
                  </a:cxn>
                  <a:cxn ang="0">
                    <a:pos x="1494" y="266"/>
                  </a:cxn>
                  <a:cxn ang="0">
                    <a:pos x="1560" y="325"/>
                  </a:cxn>
                  <a:cxn ang="0">
                    <a:pos x="1702" y="314"/>
                  </a:cxn>
                  <a:cxn ang="0">
                    <a:pos x="1790" y="426"/>
                  </a:cxn>
                  <a:cxn ang="0">
                    <a:pos x="1938" y="438"/>
                  </a:cxn>
                  <a:cxn ang="0">
                    <a:pos x="1926" y="496"/>
                  </a:cxn>
                  <a:cxn ang="0">
                    <a:pos x="1861" y="484"/>
                  </a:cxn>
                  <a:cxn ang="0">
                    <a:pos x="1778" y="496"/>
                  </a:cxn>
                  <a:cxn ang="0">
                    <a:pos x="1643" y="496"/>
                  </a:cxn>
                  <a:cxn ang="0">
                    <a:pos x="1625" y="561"/>
                  </a:cxn>
                  <a:cxn ang="0">
                    <a:pos x="1459" y="502"/>
                  </a:cxn>
                  <a:cxn ang="0">
                    <a:pos x="1342" y="550"/>
                  </a:cxn>
                  <a:cxn ang="0">
                    <a:pos x="1282" y="578"/>
                  </a:cxn>
                  <a:cxn ang="0">
                    <a:pos x="1187" y="585"/>
                  </a:cxn>
                  <a:cxn ang="0">
                    <a:pos x="1081" y="720"/>
                  </a:cxn>
                  <a:cxn ang="0">
                    <a:pos x="1099" y="649"/>
                  </a:cxn>
                  <a:cxn ang="0">
                    <a:pos x="1028" y="674"/>
                  </a:cxn>
                  <a:cxn ang="0">
                    <a:pos x="981" y="626"/>
                  </a:cxn>
                  <a:cxn ang="0">
                    <a:pos x="934" y="745"/>
                  </a:cxn>
                  <a:cxn ang="0">
                    <a:pos x="850" y="904"/>
                  </a:cxn>
                  <a:cxn ang="0">
                    <a:pos x="804" y="933"/>
                  </a:cxn>
                  <a:cxn ang="0">
                    <a:pos x="809" y="851"/>
                  </a:cxn>
                  <a:cxn ang="0">
                    <a:pos x="744" y="851"/>
                  </a:cxn>
                  <a:cxn ang="0">
                    <a:pos x="703" y="692"/>
                  </a:cxn>
                  <a:cxn ang="0">
                    <a:pos x="668" y="649"/>
                  </a:cxn>
                  <a:cxn ang="0">
                    <a:pos x="550" y="608"/>
                  </a:cxn>
                  <a:cxn ang="0">
                    <a:pos x="502" y="608"/>
                  </a:cxn>
                  <a:cxn ang="0">
                    <a:pos x="373" y="561"/>
                  </a:cxn>
                  <a:cxn ang="0">
                    <a:pos x="77" y="454"/>
                  </a:cxn>
                  <a:cxn ang="0">
                    <a:pos x="0" y="408"/>
                  </a:cxn>
                </a:cxnLst>
                <a:rect l="0" t="0" r="r" b="b"/>
                <a:pathLst>
                  <a:path w="1956" h="963">
                    <a:moveTo>
                      <a:pt x="0" y="408"/>
                    </a:moveTo>
                    <a:lnTo>
                      <a:pt x="59" y="390"/>
                    </a:lnTo>
                    <a:lnTo>
                      <a:pt x="83" y="372"/>
                    </a:lnTo>
                    <a:lnTo>
                      <a:pt x="148" y="337"/>
                    </a:lnTo>
                    <a:lnTo>
                      <a:pt x="160" y="307"/>
                    </a:lnTo>
                    <a:lnTo>
                      <a:pt x="183" y="301"/>
                    </a:lnTo>
                    <a:lnTo>
                      <a:pt x="295" y="266"/>
                    </a:lnTo>
                    <a:lnTo>
                      <a:pt x="366" y="225"/>
                    </a:lnTo>
                    <a:lnTo>
                      <a:pt x="461" y="130"/>
                    </a:lnTo>
                    <a:lnTo>
                      <a:pt x="485" y="124"/>
                    </a:lnTo>
                    <a:lnTo>
                      <a:pt x="561" y="41"/>
                    </a:lnTo>
                    <a:lnTo>
                      <a:pt x="609" y="12"/>
                    </a:lnTo>
                    <a:lnTo>
                      <a:pt x="697" y="0"/>
                    </a:lnTo>
                    <a:lnTo>
                      <a:pt x="715" y="5"/>
                    </a:lnTo>
                    <a:lnTo>
                      <a:pt x="721" y="18"/>
                    </a:lnTo>
                    <a:lnTo>
                      <a:pt x="674" y="48"/>
                    </a:lnTo>
                    <a:lnTo>
                      <a:pt x="662" y="53"/>
                    </a:lnTo>
                    <a:lnTo>
                      <a:pt x="644" y="89"/>
                    </a:lnTo>
                    <a:lnTo>
                      <a:pt x="586" y="154"/>
                    </a:lnTo>
                    <a:lnTo>
                      <a:pt x="556" y="183"/>
                    </a:lnTo>
                    <a:lnTo>
                      <a:pt x="538" y="201"/>
                    </a:lnTo>
                    <a:lnTo>
                      <a:pt x="526" y="260"/>
                    </a:lnTo>
                    <a:lnTo>
                      <a:pt x="538" y="301"/>
                    </a:lnTo>
                    <a:lnTo>
                      <a:pt x="550" y="278"/>
                    </a:lnTo>
                    <a:lnTo>
                      <a:pt x="597" y="236"/>
                    </a:lnTo>
                    <a:lnTo>
                      <a:pt x="632" y="236"/>
                    </a:lnTo>
                    <a:lnTo>
                      <a:pt x="656" y="225"/>
                    </a:lnTo>
                    <a:lnTo>
                      <a:pt x="768" y="278"/>
                    </a:lnTo>
                    <a:lnTo>
                      <a:pt x="857" y="378"/>
                    </a:lnTo>
                    <a:lnTo>
                      <a:pt x="921" y="367"/>
                    </a:lnTo>
                    <a:lnTo>
                      <a:pt x="964" y="367"/>
                    </a:lnTo>
                    <a:lnTo>
                      <a:pt x="987" y="385"/>
                    </a:lnTo>
                    <a:lnTo>
                      <a:pt x="1010" y="385"/>
                    </a:lnTo>
                    <a:lnTo>
                      <a:pt x="1017" y="378"/>
                    </a:lnTo>
                    <a:lnTo>
                      <a:pt x="1040" y="390"/>
                    </a:lnTo>
                    <a:lnTo>
                      <a:pt x="1040" y="402"/>
                    </a:lnTo>
                    <a:lnTo>
                      <a:pt x="1058" y="390"/>
                    </a:lnTo>
                    <a:lnTo>
                      <a:pt x="1075" y="367"/>
                    </a:lnTo>
                    <a:lnTo>
                      <a:pt x="1152" y="307"/>
                    </a:lnTo>
                    <a:lnTo>
                      <a:pt x="1406" y="243"/>
                    </a:lnTo>
                    <a:lnTo>
                      <a:pt x="1471" y="207"/>
                    </a:lnTo>
                    <a:lnTo>
                      <a:pt x="1501" y="195"/>
                    </a:lnTo>
                    <a:lnTo>
                      <a:pt x="1512" y="213"/>
                    </a:lnTo>
                    <a:lnTo>
                      <a:pt x="1494" y="248"/>
                    </a:lnTo>
                    <a:lnTo>
                      <a:pt x="1494" y="266"/>
                    </a:lnTo>
                    <a:lnTo>
                      <a:pt x="1524" y="325"/>
                    </a:lnTo>
                    <a:lnTo>
                      <a:pt x="1542" y="337"/>
                    </a:lnTo>
                    <a:lnTo>
                      <a:pt x="1560" y="325"/>
                    </a:lnTo>
                    <a:lnTo>
                      <a:pt x="1601" y="331"/>
                    </a:lnTo>
                    <a:lnTo>
                      <a:pt x="1619" y="319"/>
                    </a:lnTo>
                    <a:lnTo>
                      <a:pt x="1702" y="314"/>
                    </a:lnTo>
                    <a:lnTo>
                      <a:pt x="1737" y="337"/>
                    </a:lnTo>
                    <a:lnTo>
                      <a:pt x="1766" y="396"/>
                    </a:lnTo>
                    <a:lnTo>
                      <a:pt x="1790" y="426"/>
                    </a:lnTo>
                    <a:lnTo>
                      <a:pt x="1855" y="449"/>
                    </a:lnTo>
                    <a:lnTo>
                      <a:pt x="1920" y="438"/>
                    </a:lnTo>
                    <a:lnTo>
                      <a:pt x="1938" y="438"/>
                    </a:lnTo>
                    <a:lnTo>
                      <a:pt x="1956" y="449"/>
                    </a:lnTo>
                    <a:lnTo>
                      <a:pt x="1956" y="472"/>
                    </a:lnTo>
                    <a:lnTo>
                      <a:pt x="1926" y="496"/>
                    </a:lnTo>
                    <a:lnTo>
                      <a:pt x="1885" y="502"/>
                    </a:lnTo>
                    <a:lnTo>
                      <a:pt x="1867" y="496"/>
                    </a:lnTo>
                    <a:lnTo>
                      <a:pt x="1861" y="484"/>
                    </a:lnTo>
                    <a:lnTo>
                      <a:pt x="1849" y="484"/>
                    </a:lnTo>
                    <a:lnTo>
                      <a:pt x="1808" y="508"/>
                    </a:lnTo>
                    <a:lnTo>
                      <a:pt x="1778" y="496"/>
                    </a:lnTo>
                    <a:lnTo>
                      <a:pt x="1755" y="496"/>
                    </a:lnTo>
                    <a:lnTo>
                      <a:pt x="1684" y="508"/>
                    </a:lnTo>
                    <a:lnTo>
                      <a:pt x="1643" y="496"/>
                    </a:lnTo>
                    <a:lnTo>
                      <a:pt x="1625" y="508"/>
                    </a:lnTo>
                    <a:lnTo>
                      <a:pt x="1636" y="550"/>
                    </a:lnTo>
                    <a:lnTo>
                      <a:pt x="1625" y="561"/>
                    </a:lnTo>
                    <a:lnTo>
                      <a:pt x="1608" y="555"/>
                    </a:lnTo>
                    <a:lnTo>
                      <a:pt x="1565" y="520"/>
                    </a:lnTo>
                    <a:lnTo>
                      <a:pt x="1459" y="502"/>
                    </a:lnTo>
                    <a:lnTo>
                      <a:pt x="1436" y="508"/>
                    </a:lnTo>
                    <a:lnTo>
                      <a:pt x="1412" y="496"/>
                    </a:lnTo>
                    <a:lnTo>
                      <a:pt x="1342" y="550"/>
                    </a:lnTo>
                    <a:lnTo>
                      <a:pt x="1324" y="550"/>
                    </a:lnTo>
                    <a:lnTo>
                      <a:pt x="1294" y="567"/>
                    </a:lnTo>
                    <a:lnTo>
                      <a:pt x="1282" y="578"/>
                    </a:lnTo>
                    <a:lnTo>
                      <a:pt x="1271" y="585"/>
                    </a:lnTo>
                    <a:lnTo>
                      <a:pt x="1228" y="578"/>
                    </a:lnTo>
                    <a:lnTo>
                      <a:pt x="1187" y="585"/>
                    </a:lnTo>
                    <a:lnTo>
                      <a:pt x="1182" y="621"/>
                    </a:lnTo>
                    <a:lnTo>
                      <a:pt x="1170" y="638"/>
                    </a:lnTo>
                    <a:lnTo>
                      <a:pt x="1081" y="720"/>
                    </a:lnTo>
                    <a:lnTo>
                      <a:pt x="1070" y="715"/>
                    </a:lnTo>
                    <a:lnTo>
                      <a:pt x="1063" y="703"/>
                    </a:lnTo>
                    <a:lnTo>
                      <a:pt x="1099" y="649"/>
                    </a:lnTo>
                    <a:lnTo>
                      <a:pt x="1093" y="626"/>
                    </a:lnTo>
                    <a:lnTo>
                      <a:pt x="1046" y="626"/>
                    </a:lnTo>
                    <a:lnTo>
                      <a:pt x="1028" y="674"/>
                    </a:lnTo>
                    <a:lnTo>
                      <a:pt x="1010" y="697"/>
                    </a:lnTo>
                    <a:lnTo>
                      <a:pt x="992" y="667"/>
                    </a:lnTo>
                    <a:lnTo>
                      <a:pt x="981" y="626"/>
                    </a:lnTo>
                    <a:lnTo>
                      <a:pt x="975" y="632"/>
                    </a:lnTo>
                    <a:lnTo>
                      <a:pt x="964" y="692"/>
                    </a:lnTo>
                    <a:lnTo>
                      <a:pt x="934" y="745"/>
                    </a:lnTo>
                    <a:lnTo>
                      <a:pt x="910" y="803"/>
                    </a:lnTo>
                    <a:lnTo>
                      <a:pt x="893" y="839"/>
                    </a:lnTo>
                    <a:lnTo>
                      <a:pt x="850" y="904"/>
                    </a:lnTo>
                    <a:lnTo>
                      <a:pt x="850" y="945"/>
                    </a:lnTo>
                    <a:lnTo>
                      <a:pt x="845" y="963"/>
                    </a:lnTo>
                    <a:lnTo>
                      <a:pt x="804" y="933"/>
                    </a:lnTo>
                    <a:lnTo>
                      <a:pt x="792" y="892"/>
                    </a:lnTo>
                    <a:lnTo>
                      <a:pt x="809" y="874"/>
                    </a:lnTo>
                    <a:lnTo>
                      <a:pt x="809" y="851"/>
                    </a:lnTo>
                    <a:lnTo>
                      <a:pt x="804" y="845"/>
                    </a:lnTo>
                    <a:lnTo>
                      <a:pt x="756" y="857"/>
                    </a:lnTo>
                    <a:lnTo>
                      <a:pt x="744" y="851"/>
                    </a:lnTo>
                    <a:lnTo>
                      <a:pt x="762" y="750"/>
                    </a:lnTo>
                    <a:lnTo>
                      <a:pt x="756" y="715"/>
                    </a:lnTo>
                    <a:lnTo>
                      <a:pt x="703" y="692"/>
                    </a:lnTo>
                    <a:lnTo>
                      <a:pt x="662" y="679"/>
                    </a:lnTo>
                    <a:lnTo>
                      <a:pt x="662" y="662"/>
                    </a:lnTo>
                    <a:lnTo>
                      <a:pt x="668" y="649"/>
                    </a:lnTo>
                    <a:lnTo>
                      <a:pt x="650" y="638"/>
                    </a:lnTo>
                    <a:lnTo>
                      <a:pt x="609" y="621"/>
                    </a:lnTo>
                    <a:lnTo>
                      <a:pt x="550" y="608"/>
                    </a:lnTo>
                    <a:lnTo>
                      <a:pt x="526" y="614"/>
                    </a:lnTo>
                    <a:lnTo>
                      <a:pt x="508" y="626"/>
                    </a:lnTo>
                    <a:lnTo>
                      <a:pt x="502" y="608"/>
                    </a:lnTo>
                    <a:lnTo>
                      <a:pt x="461" y="608"/>
                    </a:lnTo>
                    <a:lnTo>
                      <a:pt x="408" y="561"/>
                    </a:lnTo>
                    <a:lnTo>
                      <a:pt x="373" y="561"/>
                    </a:lnTo>
                    <a:lnTo>
                      <a:pt x="107" y="508"/>
                    </a:lnTo>
                    <a:lnTo>
                      <a:pt x="89" y="496"/>
                    </a:lnTo>
                    <a:lnTo>
                      <a:pt x="77" y="454"/>
                    </a:lnTo>
                    <a:lnTo>
                      <a:pt x="53" y="438"/>
                    </a:lnTo>
                    <a:lnTo>
                      <a:pt x="18" y="431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DA9694"/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816356">
                  <a:defRPr/>
                </a:pPr>
                <a:endParaRPr lang="en-US" b="1" kern="0">
                  <a:solidFill>
                    <a:prstClr val="black"/>
                  </a:solidFill>
                  <a:highlight>
                    <a:srgbClr val="632523"/>
                  </a:highlight>
                  <a:cs typeface="Arial" pitchFamily="34" charset="0"/>
                </a:endParaRPr>
              </a:p>
            </p:txBody>
          </p:sp>
        </p:grp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5C1D8E3F-812E-BA36-D315-9C8590FF3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581" y="3409556"/>
              <a:ext cx="389984" cy="660223"/>
            </a:xfrm>
            <a:custGeom>
              <a:avLst/>
              <a:gdLst/>
              <a:ahLst/>
              <a:cxnLst>
                <a:cxn ang="0">
                  <a:pos x="30" y="99"/>
                </a:cxn>
                <a:cxn ang="0">
                  <a:pos x="112" y="1063"/>
                </a:cxn>
                <a:cxn ang="0">
                  <a:pos x="101" y="1080"/>
                </a:cxn>
                <a:cxn ang="0">
                  <a:pos x="107" y="1116"/>
                </a:cxn>
                <a:cxn ang="0">
                  <a:pos x="95" y="1163"/>
                </a:cxn>
                <a:cxn ang="0">
                  <a:pos x="130" y="1240"/>
                </a:cxn>
                <a:cxn ang="0">
                  <a:pos x="142" y="1323"/>
                </a:cxn>
                <a:cxn ang="0">
                  <a:pos x="101" y="1405"/>
                </a:cxn>
                <a:cxn ang="0">
                  <a:pos x="101" y="1428"/>
                </a:cxn>
                <a:cxn ang="0">
                  <a:pos x="71" y="1494"/>
                </a:cxn>
                <a:cxn ang="0">
                  <a:pos x="18" y="1541"/>
                </a:cxn>
                <a:cxn ang="0">
                  <a:pos x="18" y="1600"/>
                </a:cxn>
                <a:cxn ang="0">
                  <a:pos x="0" y="1671"/>
                </a:cxn>
                <a:cxn ang="0">
                  <a:pos x="0" y="1694"/>
                </a:cxn>
                <a:cxn ang="0">
                  <a:pos x="6" y="1707"/>
                </a:cxn>
                <a:cxn ang="0">
                  <a:pos x="30" y="1712"/>
                </a:cxn>
                <a:cxn ang="0">
                  <a:pos x="59" y="1701"/>
                </a:cxn>
                <a:cxn ang="0">
                  <a:pos x="54" y="1694"/>
                </a:cxn>
                <a:cxn ang="0">
                  <a:pos x="66" y="1659"/>
                </a:cxn>
                <a:cxn ang="0">
                  <a:pos x="124" y="1666"/>
                </a:cxn>
                <a:cxn ang="0">
                  <a:pos x="201" y="1636"/>
                </a:cxn>
                <a:cxn ang="0">
                  <a:pos x="295" y="1677"/>
                </a:cxn>
                <a:cxn ang="0">
                  <a:pos x="302" y="1689"/>
                </a:cxn>
                <a:cxn ang="0">
                  <a:pos x="325" y="1683"/>
                </a:cxn>
                <a:cxn ang="0">
                  <a:pos x="343" y="1623"/>
                </a:cxn>
                <a:cxn ang="0">
                  <a:pos x="396" y="1600"/>
                </a:cxn>
                <a:cxn ang="0">
                  <a:pos x="414" y="1630"/>
                </a:cxn>
                <a:cxn ang="0">
                  <a:pos x="449" y="1653"/>
                </a:cxn>
                <a:cxn ang="0">
                  <a:pos x="473" y="1630"/>
                </a:cxn>
                <a:cxn ang="0">
                  <a:pos x="497" y="1547"/>
                </a:cxn>
                <a:cxn ang="0">
                  <a:pos x="520" y="1524"/>
                </a:cxn>
                <a:cxn ang="0">
                  <a:pos x="543" y="1524"/>
                </a:cxn>
                <a:cxn ang="0">
                  <a:pos x="579" y="1565"/>
                </a:cxn>
                <a:cxn ang="0">
                  <a:pos x="657" y="1565"/>
                </a:cxn>
                <a:cxn ang="0">
                  <a:pos x="674" y="1494"/>
                </a:cxn>
                <a:cxn ang="0">
                  <a:pos x="804" y="1323"/>
                </a:cxn>
                <a:cxn ang="0">
                  <a:pos x="804" y="1263"/>
                </a:cxn>
                <a:cxn ang="0">
                  <a:pos x="833" y="1252"/>
                </a:cxn>
                <a:cxn ang="0">
                  <a:pos x="886" y="1258"/>
                </a:cxn>
                <a:cxn ang="0">
                  <a:pos x="928" y="1222"/>
                </a:cxn>
                <a:cxn ang="0">
                  <a:pos x="964" y="1217"/>
                </a:cxn>
                <a:cxn ang="0">
                  <a:pos x="975" y="1187"/>
                </a:cxn>
                <a:cxn ang="0">
                  <a:pos x="957" y="1121"/>
                </a:cxn>
                <a:cxn ang="0">
                  <a:pos x="957" y="1098"/>
                </a:cxn>
                <a:cxn ang="0">
                  <a:pos x="969" y="1068"/>
                </a:cxn>
                <a:cxn ang="0">
                  <a:pos x="851" y="17"/>
                </a:cxn>
                <a:cxn ang="0">
                  <a:pos x="845" y="0"/>
                </a:cxn>
                <a:cxn ang="0">
                  <a:pos x="225" y="76"/>
                </a:cxn>
                <a:cxn ang="0">
                  <a:pos x="208" y="94"/>
                </a:cxn>
                <a:cxn ang="0">
                  <a:pos x="160" y="112"/>
                </a:cxn>
                <a:cxn ang="0">
                  <a:pos x="130" y="124"/>
                </a:cxn>
                <a:cxn ang="0">
                  <a:pos x="77" y="135"/>
                </a:cxn>
                <a:cxn ang="0">
                  <a:pos x="30" y="99"/>
                </a:cxn>
              </a:cxnLst>
              <a:rect l="0" t="0" r="r" b="b"/>
              <a:pathLst>
                <a:path w="975" h="1712">
                  <a:moveTo>
                    <a:pt x="30" y="99"/>
                  </a:moveTo>
                  <a:lnTo>
                    <a:pt x="112" y="1063"/>
                  </a:lnTo>
                  <a:lnTo>
                    <a:pt x="101" y="1080"/>
                  </a:lnTo>
                  <a:lnTo>
                    <a:pt x="107" y="1116"/>
                  </a:lnTo>
                  <a:lnTo>
                    <a:pt x="95" y="1163"/>
                  </a:lnTo>
                  <a:lnTo>
                    <a:pt x="130" y="1240"/>
                  </a:lnTo>
                  <a:lnTo>
                    <a:pt x="142" y="1323"/>
                  </a:lnTo>
                  <a:lnTo>
                    <a:pt x="101" y="1405"/>
                  </a:lnTo>
                  <a:lnTo>
                    <a:pt x="101" y="1428"/>
                  </a:lnTo>
                  <a:lnTo>
                    <a:pt x="71" y="1494"/>
                  </a:lnTo>
                  <a:lnTo>
                    <a:pt x="18" y="1541"/>
                  </a:lnTo>
                  <a:lnTo>
                    <a:pt x="18" y="1600"/>
                  </a:lnTo>
                  <a:lnTo>
                    <a:pt x="0" y="1671"/>
                  </a:lnTo>
                  <a:lnTo>
                    <a:pt x="0" y="1694"/>
                  </a:lnTo>
                  <a:lnTo>
                    <a:pt x="6" y="1707"/>
                  </a:lnTo>
                  <a:lnTo>
                    <a:pt x="30" y="1712"/>
                  </a:lnTo>
                  <a:lnTo>
                    <a:pt x="59" y="1701"/>
                  </a:lnTo>
                  <a:lnTo>
                    <a:pt x="54" y="1694"/>
                  </a:lnTo>
                  <a:lnTo>
                    <a:pt x="66" y="1659"/>
                  </a:lnTo>
                  <a:lnTo>
                    <a:pt x="124" y="1666"/>
                  </a:lnTo>
                  <a:lnTo>
                    <a:pt x="201" y="1636"/>
                  </a:lnTo>
                  <a:lnTo>
                    <a:pt x="295" y="1677"/>
                  </a:lnTo>
                  <a:lnTo>
                    <a:pt x="302" y="1689"/>
                  </a:lnTo>
                  <a:lnTo>
                    <a:pt x="325" y="1683"/>
                  </a:lnTo>
                  <a:lnTo>
                    <a:pt x="343" y="1623"/>
                  </a:lnTo>
                  <a:lnTo>
                    <a:pt x="396" y="1600"/>
                  </a:lnTo>
                  <a:lnTo>
                    <a:pt x="414" y="1630"/>
                  </a:lnTo>
                  <a:lnTo>
                    <a:pt x="449" y="1653"/>
                  </a:lnTo>
                  <a:lnTo>
                    <a:pt x="473" y="1630"/>
                  </a:lnTo>
                  <a:lnTo>
                    <a:pt x="497" y="1547"/>
                  </a:lnTo>
                  <a:lnTo>
                    <a:pt x="520" y="1524"/>
                  </a:lnTo>
                  <a:lnTo>
                    <a:pt x="543" y="1524"/>
                  </a:lnTo>
                  <a:lnTo>
                    <a:pt x="579" y="1565"/>
                  </a:lnTo>
                  <a:lnTo>
                    <a:pt x="657" y="1565"/>
                  </a:lnTo>
                  <a:lnTo>
                    <a:pt x="674" y="1494"/>
                  </a:lnTo>
                  <a:lnTo>
                    <a:pt x="804" y="1323"/>
                  </a:lnTo>
                  <a:lnTo>
                    <a:pt x="804" y="1263"/>
                  </a:lnTo>
                  <a:lnTo>
                    <a:pt x="833" y="1252"/>
                  </a:lnTo>
                  <a:lnTo>
                    <a:pt x="886" y="1258"/>
                  </a:lnTo>
                  <a:lnTo>
                    <a:pt x="928" y="1222"/>
                  </a:lnTo>
                  <a:lnTo>
                    <a:pt x="964" y="1217"/>
                  </a:lnTo>
                  <a:lnTo>
                    <a:pt x="975" y="1187"/>
                  </a:lnTo>
                  <a:lnTo>
                    <a:pt x="957" y="1121"/>
                  </a:lnTo>
                  <a:lnTo>
                    <a:pt x="957" y="1098"/>
                  </a:lnTo>
                  <a:lnTo>
                    <a:pt x="969" y="1068"/>
                  </a:lnTo>
                  <a:lnTo>
                    <a:pt x="851" y="17"/>
                  </a:lnTo>
                  <a:lnTo>
                    <a:pt x="845" y="0"/>
                  </a:lnTo>
                  <a:lnTo>
                    <a:pt x="225" y="76"/>
                  </a:lnTo>
                  <a:lnTo>
                    <a:pt x="208" y="94"/>
                  </a:lnTo>
                  <a:lnTo>
                    <a:pt x="160" y="112"/>
                  </a:lnTo>
                  <a:lnTo>
                    <a:pt x="130" y="124"/>
                  </a:lnTo>
                  <a:lnTo>
                    <a:pt x="77" y="135"/>
                  </a:lnTo>
                  <a:lnTo>
                    <a:pt x="30" y="99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  0.4% </a:t>
              </a: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EFF2689A-13E1-9219-4E65-C324B1B2F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680" y="3817990"/>
              <a:ext cx="940053" cy="466449"/>
            </a:xfrm>
            <a:custGeom>
              <a:avLst/>
              <a:gdLst/>
              <a:ahLst/>
              <a:cxnLst>
                <a:cxn ang="0">
                  <a:pos x="472" y="1176"/>
                </a:cxn>
                <a:cxn ang="0">
                  <a:pos x="461" y="1110"/>
                </a:cxn>
                <a:cxn ang="0">
                  <a:pos x="532" y="1116"/>
                </a:cxn>
                <a:cxn ang="0">
                  <a:pos x="1890" y="974"/>
                </a:cxn>
                <a:cxn ang="0">
                  <a:pos x="2026" y="903"/>
                </a:cxn>
                <a:cxn ang="0">
                  <a:pos x="2103" y="826"/>
                </a:cxn>
                <a:cxn ang="0">
                  <a:pos x="2115" y="785"/>
                </a:cxn>
                <a:cxn ang="0">
                  <a:pos x="2150" y="732"/>
                </a:cxn>
                <a:cxn ang="0">
                  <a:pos x="2345" y="560"/>
                </a:cxn>
                <a:cxn ang="0">
                  <a:pos x="2333" y="532"/>
                </a:cxn>
                <a:cxn ang="0">
                  <a:pos x="2303" y="507"/>
                </a:cxn>
                <a:cxn ang="0">
                  <a:pos x="2262" y="484"/>
                </a:cxn>
                <a:cxn ang="0">
                  <a:pos x="2239" y="478"/>
                </a:cxn>
                <a:cxn ang="0">
                  <a:pos x="2133" y="337"/>
                </a:cxn>
                <a:cxn ang="0">
                  <a:pos x="2126" y="283"/>
                </a:cxn>
                <a:cxn ang="0">
                  <a:pos x="2120" y="195"/>
                </a:cxn>
                <a:cxn ang="0">
                  <a:pos x="2074" y="159"/>
                </a:cxn>
                <a:cxn ang="0">
                  <a:pos x="2003" y="100"/>
                </a:cxn>
                <a:cxn ang="0">
                  <a:pos x="1950" y="106"/>
                </a:cxn>
                <a:cxn ang="0">
                  <a:pos x="1914" y="136"/>
                </a:cxn>
                <a:cxn ang="0">
                  <a:pos x="1861" y="154"/>
                </a:cxn>
                <a:cxn ang="0">
                  <a:pos x="1783" y="136"/>
                </a:cxn>
                <a:cxn ang="0">
                  <a:pos x="1689" y="118"/>
                </a:cxn>
                <a:cxn ang="0">
                  <a:pos x="1583" y="106"/>
                </a:cxn>
                <a:cxn ang="0">
                  <a:pos x="1489" y="0"/>
                </a:cxn>
                <a:cxn ang="0">
                  <a:pos x="1441" y="23"/>
                </a:cxn>
                <a:cxn ang="0">
                  <a:pos x="1382" y="5"/>
                </a:cxn>
                <a:cxn ang="0">
                  <a:pos x="1370" y="58"/>
                </a:cxn>
                <a:cxn ang="0">
                  <a:pos x="1377" y="154"/>
                </a:cxn>
                <a:cxn ang="0">
                  <a:pos x="1299" y="195"/>
                </a:cxn>
                <a:cxn ang="0">
                  <a:pos x="1217" y="200"/>
                </a:cxn>
                <a:cxn ang="0">
                  <a:pos x="1087" y="431"/>
                </a:cxn>
                <a:cxn ang="0">
                  <a:pos x="992" y="502"/>
                </a:cxn>
                <a:cxn ang="0">
                  <a:pos x="933" y="461"/>
                </a:cxn>
                <a:cxn ang="0">
                  <a:pos x="886" y="567"/>
                </a:cxn>
                <a:cxn ang="0">
                  <a:pos x="827" y="567"/>
                </a:cxn>
                <a:cxn ang="0">
                  <a:pos x="756" y="560"/>
                </a:cxn>
                <a:cxn ang="0">
                  <a:pos x="715" y="626"/>
                </a:cxn>
                <a:cxn ang="0">
                  <a:pos x="614" y="573"/>
                </a:cxn>
                <a:cxn ang="0">
                  <a:pos x="479" y="596"/>
                </a:cxn>
                <a:cxn ang="0">
                  <a:pos x="472" y="638"/>
                </a:cxn>
                <a:cxn ang="0">
                  <a:pos x="419" y="644"/>
                </a:cxn>
                <a:cxn ang="0">
                  <a:pos x="413" y="667"/>
                </a:cxn>
                <a:cxn ang="0">
                  <a:pos x="396" y="709"/>
                </a:cxn>
                <a:cxn ang="0">
                  <a:pos x="426" y="762"/>
                </a:cxn>
                <a:cxn ang="0">
                  <a:pos x="325" y="803"/>
                </a:cxn>
                <a:cxn ang="0">
                  <a:pos x="301" y="862"/>
                </a:cxn>
                <a:cxn ang="0">
                  <a:pos x="271" y="963"/>
                </a:cxn>
                <a:cxn ang="0">
                  <a:pos x="195" y="910"/>
                </a:cxn>
                <a:cxn ang="0">
                  <a:pos x="101" y="921"/>
                </a:cxn>
                <a:cxn ang="0">
                  <a:pos x="89" y="1004"/>
                </a:cxn>
                <a:cxn ang="0">
                  <a:pos x="118" y="1016"/>
                </a:cxn>
                <a:cxn ang="0">
                  <a:pos x="94" y="1158"/>
                </a:cxn>
                <a:cxn ang="0">
                  <a:pos x="59" y="1163"/>
                </a:cxn>
                <a:cxn ang="0">
                  <a:pos x="0" y="1211"/>
                </a:cxn>
              </a:cxnLst>
              <a:rect l="0" t="0" r="r" b="b"/>
              <a:pathLst>
                <a:path w="2357" h="1211">
                  <a:moveTo>
                    <a:pt x="0" y="1211"/>
                  </a:moveTo>
                  <a:lnTo>
                    <a:pt x="472" y="1176"/>
                  </a:lnTo>
                  <a:lnTo>
                    <a:pt x="472" y="1134"/>
                  </a:lnTo>
                  <a:lnTo>
                    <a:pt x="461" y="1110"/>
                  </a:lnTo>
                  <a:lnTo>
                    <a:pt x="514" y="1105"/>
                  </a:lnTo>
                  <a:lnTo>
                    <a:pt x="532" y="1116"/>
                  </a:lnTo>
                  <a:lnTo>
                    <a:pt x="1867" y="998"/>
                  </a:lnTo>
                  <a:lnTo>
                    <a:pt x="1890" y="974"/>
                  </a:lnTo>
                  <a:lnTo>
                    <a:pt x="1914" y="956"/>
                  </a:lnTo>
                  <a:lnTo>
                    <a:pt x="2026" y="903"/>
                  </a:lnTo>
                  <a:lnTo>
                    <a:pt x="2044" y="874"/>
                  </a:lnTo>
                  <a:lnTo>
                    <a:pt x="2103" y="826"/>
                  </a:lnTo>
                  <a:lnTo>
                    <a:pt x="2109" y="797"/>
                  </a:lnTo>
                  <a:lnTo>
                    <a:pt x="2115" y="785"/>
                  </a:lnTo>
                  <a:lnTo>
                    <a:pt x="2150" y="768"/>
                  </a:lnTo>
                  <a:lnTo>
                    <a:pt x="2150" y="732"/>
                  </a:lnTo>
                  <a:lnTo>
                    <a:pt x="2186" y="702"/>
                  </a:lnTo>
                  <a:lnTo>
                    <a:pt x="2345" y="560"/>
                  </a:lnTo>
                  <a:lnTo>
                    <a:pt x="2357" y="532"/>
                  </a:lnTo>
                  <a:lnTo>
                    <a:pt x="2333" y="532"/>
                  </a:lnTo>
                  <a:lnTo>
                    <a:pt x="2315" y="514"/>
                  </a:lnTo>
                  <a:lnTo>
                    <a:pt x="2303" y="507"/>
                  </a:lnTo>
                  <a:lnTo>
                    <a:pt x="2298" y="502"/>
                  </a:lnTo>
                  <a:lnTo>
                    <a:pt x="2262" y="484"/>
                  </a:lnTo>
                  <a:lnTo>
                    <a:pt x="2250" y="490"/>
                  </a:lnTo>
                  <a:lnTo>
                    <a:pt x="2239" y="478"/>
                  </a:lnTo>
                  <a:lnTo>
                    <a:pt x="2197" y="419"/>
                  </a:lnTo>
                  <a:lnTo>
                    <a:pt x="2133" y="337"/>
                  </a:lnTo>
                  <a:lnTo>
                    <a:pt x="2126" y="307"/>
                  </a:lnTo>
                  <a:lnTo>
                    <a:pt x="2126" y="283"/>
                  </a:lnTo>
                  <a:lnTo>
                    <a:pt x="2126" y="248"/>
                  </a:lnTo>
                  <a:lnTo>
                    <a:pt x="2120" y="195"/>
                  </a:lnTo>
                  <a:lnTo>
                    <a:pt x="2103" y="182"/>
                  </a:lnTo>
                  <a:lnTo>
                    <a:pt x="2074" y="159"/>
                  </a:lnTo>
                  <a:lnTo>
                    <a:pt x="2032" y="147"/>
                  </a:lnTo>
                  <a:lnTo>
                    <a:pt x="2003" y="100"/>
                  </a:lnTo>
                  <a:lnTo>
                    <a:pt x="1991" y="76"/>
                  </a:lnTo>
                  <a:lnTo>
                    <a:pt x="1950" y="106"/>
                  </a:lnTo>
                  <a:lnTo>
                    <a:pt x="1943" y="124"/>
                  </a:lnTo>
                  <a:lnTo>
                    <a:pt x="1914" y="136"/>
                  </a:lnTo>
                  <a:lnTo>
                    <a:pt x="1908" y="147"/>
                  </a:lnTo>
                  <a:lnTo>
                    <a:pt x="1861" y="154"/>
                  </a:lnTo>
                  <a:lnTo>
                    <a:pt x="1808" y="124"/>
                  </a:lnTo>
                  <a:lnTo>
                    <a:pt x="1783" y="136"/>
                  </a:lnTo>
                  <a:lnTo>
                    <a:pt x="1760" y="165"/>
                  </a:lnTo>
                  <a:lnTo>
                    <a:pt x="1689" y="118"/>
                  </a:lnTo>
                  <a:lnTo>
                    <a:pt x="1630" y="124"/>
                  </a:lnTo>
                  <a:lnTo>
                    <a:pt x="1583" y="106"/>
                  </a:lnTo>
                  <a:lnTo>
                    <a:pt x="1554" y="47"/>
                  </a:lnTo>
                  <a:lnTo>
                    <a:pt x="1489" y="0"/>
                  </a:lnTo>
                  <a:lnTo>
                    <a:pt x="1459" y="23"/>
                  </a:lnTo>
                  <a:lnTo>
                    <a:pt x="1441" y="23"/>
                  </a:lnTo>
                  <a:lnTo>
                    <a:pt x="1412" y="5"/>
                  </a:lnTo>
                  <a:lnTo>
                    <a:pt x="1382" y="5"/>
                  </a:lnTo>
                  <a:lnTo>
                    <a:pt x="1370" y="35"/>
                  </a:lnTo>
                  <a:lnTo>
                    <a:pt x="1370" y="58"/>
                  </a:lnTo>
                  <a:lnTo>
                    <a:pt x="1388" y="124"/>
                  </a:lnTo>
                  <a:lnTo>
                    <a:pt x="1377" y="154"/>
                  </a:lnTo>
                  <a:lnTo>
                    <a:pt x="1341" y="159"/>
                  </a:lnTo>
                  <a:lnTo>
                    <a:pt x="1299" y="195"/>
                  </a:lnTo>
                  <a:lnTo>
                    <a:pt x="1246" y="189"/>
                  </a:lnTo>
                  <a:lnTo>
                    <a:pt x="1217" y="200"/>
                  </a:lnTo>
                  <a:lnTo>
                    <a:pt x="1217" y="260"/>
                  </a:lnTo>
                  <a:lnTo>
                    <a:pt x="1087" y="431"/>
                  </a:lnTo>
                  <a:lnTo>
                    <a:pt x="1070" y="502"/>
                  </a:lnTo>
                  <a:lnTo>
                    <a:pt x="992" y="502"/>
                  </a:lnTo>
                  <a:lnTo>
                    <a:pt x="956" y="461"/>
                  </a:lnTo>
                  <a:lnTo>
                    <a:pt x="933" y="461"/>
                  </a:lnTo>
                  <a:lnTo>
                    <a:pt x="910" y="484"/>
                  </a:lnTo>
                  <a:lnTo>
                    <a:pt x="886" y="567"/>
                  </a:lnTo>
                  <a:lnTo>
                    <a:pt x="862" y="590"/>
                  </a:lnTo>
                  <a:lnTo>
                    <a:pt x="827" y="567"/>
                  </a:lnTo>
                  <a:lnTo>
                    <a:pt x="809" y="537"/>
                  </a:lnTo>
                  <a:lnTo>
                    <a:pt x="756" y="560"/>
                  </a:lnTo>
                  <a:lnTo>
                    <a:pt x="738" y="620"/>
                  </a:lnTo>
                  <a:lnTo>
                    <a:pt x="715" y="626"/>
                  </a:lnTo>
                  <a:lnTo>
                    <a:pt x="708" y="614"/>
                  </a:lnTo>
                  <a:lnTo>
                    <a:pt x="614" y="573"/>
                  </a:lnTo>
                  <a:lnTo>
                    <a:pt x="537" y="603"/>
                  </a:lnTo>
                  <a:lnTo>
                    <a:pt x="479" y="596"/>
                  </a:lnTo>
                  <a:lnTo>
                    <a:pt x="467" y="631"/>
                  </a:lnTo>
                  <a:lnTo>
                    <a:pt x="472" y="638"/>
                  </a:lnTo>
                  <a:lnTo>
                    <a:pt x="443" y="649"/>
                  </a:lnTo>
                  <a:lnTo>
                    <a:pt x="419" y="644"/>
                  </a:lnTo>
                  <a:lnTo>
                    <a:pt x="426" y="649"/>
                  </a:lnTo>
                  <a:lnTo>
                    <a:pt x="413" y="667"/>
                  </a:lnTo>
                  <a:lnTo>
                    <a:pt x="401" y="702"/>
                  </a:lnTo>
                  <a:lnTo>
                    <a:pt x="396" y="709"/>
                  </a:lnTo>
                  <a:lnTo>
                    <a:pt x="396" y="727"/>
                  </a:lnTo>
                  <a:lnTo>
                    <a:pt x="426" y="762"/>
                  </a:lnTo>
                  <a:lnTo>
                    <a:pt x="419" y="773"/>
                  </a:lnTo>
                  <a:lnTo>
                    <a:pt x="325" y="803"/>
                  </a:lnTo>
                  <a:lnTo>
                    <a:pt x="295" y="814"/>
                  </a:lnTo>
                  <a:lnTo>
                    <a:pt x="301" y="862"/>
                  </a:lnTo>
                  <a:lnTo>
                    <a:pt x="319" y="938"/>
                  </a:lnTo>
                  <a:lnTo>
                    <a:pt x="271" y="963"/>
                  </a:lnTo>
                  <a:lnTo>
                    <a:pt x="236" y="933"/>
                  </a:lnTo>
                  <a:lnTo>
                    <a:pt x="195" y="910"/>
                  </a:lnTo>
                  <a:lnTo>
                    <a:pt x="142" y="903"/>
                  </a:lnTo>
                  <a:lnTo>
                    <a:pt x="101" y="921"/>
                  </a:lnTo>
                  <a:lnTo>
                    <a:pt x="83" y="992"/>
                  </a:lnTo>
                  <a:lnTo>
                    <a:pt x="89" y="1004"/>
                  </a:lnTo>
                  <a:lnTo>
                    <a:pt x="101" y="1004"/>
                  </a:lnTo>
                  <a:lnTo>
                    <a:pt x="118" y="1016"/>
                  </a:lnTo>
                  <a:lnTo>
                    <a:pt x="130" y="1057"/>
                  </a:lnTo>
                  <a:lnTo>
                    <a:pt x="94" y="1158"/>
                  </a:lnTo>
                  <a:lnTo>
                    <a:pt x="76" y="1169"/>
                  </a:lnTo>
                  <a:lnTo>
                    <a:pt x="59" y="1163"/>
                  </a:lnTo>
                  <a:lnTo>
                    <a:pt x="18" y="1176"/>
                  </a:lnTo>
                  <a:lnTo>
                    <a:pt x="0" y="1211"/>
                  </a:lnTo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        0.3%</a:t>
              </a:r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F99A1593-1BA1-52D3-3925-797C46DE3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190" y="4504900"/>
              <a:ext cx="450167" cy="760011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360" y="47"/>
                </a:cxn>
                <a:cxn ang="0">
                  <a:pos x="360" y="70"/>
                </a:cxn>
                <a:cxn ang="0">
                  <a:pos x="295" y="123"/>
                </a:cxn>
                <a:cxn ang="0">
                  <a:pos x="271" y="189"/>
                </a:cxn>
                <a:cxn ang="0">
                  <a:pos x="277" y="247"/>
                </a:cxn>
                <a:cxn ang="0">
                  <a:pos x="271" y="289"/>
                </a:cxn>
                <a:cxn ang="0">
                  <a:pos x="213" y="325"/>
                </a:cxn>
                <a:cxn ang="0">
                  <a:pos x="172" y="384"/>
                </a:cxn>
                <a:cxn ang="0">
                  <a:pos x="154" y="401"/>
                </a:cxn>
                <a:cxn ang="0">
                  <a:pos x="154" y="455"/>
                </a:cxn>
                <a:cxn ang="0">
                  <a:pos x="124" y="490"/>
                </a:cxn>
                <a:cxn ang="0">
                  <a:pos x="124" y="531"/>
                </a:cxn>
                <a:cxn ang="0">
                  <a:pos x="101" y="584"/>
                </a:cxn>
                <a:cxn ang="0">
                  <a:pos x="71" y="643"/>
                </a:cxn>
                <a:cxn ang="0">
                  <a:pos x="83" y="703"/>
                </a:cxn>
                <a:cxn ang="0">
                  <a:pos x="112" y="732"/>
                </a:cxn>
                <a:cxn ang="0">
                  <a:pos x="118" y="774"/>
                </a:cxn>
                <a:cxn ang="0">
                  <a:pos x="129" y="785"/>
                </a:cxn>
                <a:cxn ang="0">
                  <a:pos x="129" y="803"/>
                </a:cxn>
                <a:cxn ang="0">
                  <a:pos x="112" y="815"/>
                </a:cxn>
                <a:cxn ang="0">
                  <a:pos x="101" y="850"/>
                </a:cxn>
                <a:cxn ang="0">
                  <a:pos x="106" y="874"/>
                </a:cxn>
                <a:cxn ang="0">
                  <a:pos x="101" y="909"/>
                </a:cxn>
                <a:cxn ang="0">
                  <a:pos x="147" y="987"/>
                </a:cxn>
                <a:cxn ang="0">
                  <a:pos x="154" y="1063"/>
                </a:cxn>
                <a:cxn ang="0">
                  <a:pos x="172" y="1110"/>
                </a:cxn>
                <a:cxn ang="0">
                  <a:pos x="195" y="1127"/>
                </a:cxn>
                <a:cxn ang="0">
                  <a:pos x="200" y="1163"/>
                </a:cxn>
                <a:cxn ang="0">
                  <a:pos x="154" y="1193"/>
                </a:cxn>
                <a:cxn ang="0">
                  <a:pos x="142" y="1205"/>
                </a:cxn>
                <a:cxn ang="0">
                  <a:pos x="118" y="1294"/>
                </a:cxn>
                <a:cxn ang="0">
                  <a:pos x="58" y="1388"/>
                </a:cxn>
                <a:cxn ang="0">
                  <a:pos x="0" y="1560"/>
                </a:cxn>
                <a:cxn ang="0">
                  <a:pos x="0" y="1683"/>
                </a:cxn>
                <a:cxn ang="0">
                  <a:pos x="632" y="1659"/>
                </a:cxn>
                <a:cxn ang="0">
                  <a:pos x="644" y="1677"/>
                </a:cxn>
                <a:cxn ang="0">
                  <a:pos x="626" y="1736"/>
                </a:cxn>
                <a:cxn ang="0">
                  <a:pos x="632" y="1831"/>
                </a:cxn>
                <a:cxn ang="0">
                  <a:pos x="697" y="1896"/>
                </a:cxn>
                <a:cxn ang="0">
                  <a:pos x="715" y="1973"/>
                </a:cxn>
                <a:cxn ang="0">
                  <a:pos x="756" y="1973"/>
                </a:cxn>
                <a:cxn ang="0">
                  <a:pos x="827" y="1920"/>
                </a:cxn>
                <a:cxn ang="0">
                  <a:pos x="981" y="1872"/>
                </a:cxn>
                <a:cxn ang="0">
                  <a:pos x="1016" y="1884"/>
                </a:cxn>
                <a:cxn ang="0">
                  <a:pos x="1075" y="1867"/>
                </a:cxn>
                <a:cxn ang="0">
                  <a:pos x="1081" y="1878"/>
                </a:cxn>
                <a:cxn ang="0">
                  <a:pos x="1116" y="1890"/>
                </a:cxn>
                <a:cxn ang="0">
                  <a:pos x="1128" y="1884"/>
                </a:cxn>
                <a:cxn ang="0">
                  <a:pos x="1057" y="1282"/>
                </a:cxn>
                <a:cxn ang="0">
                  <a:pos x="1052" y="1223"/>
                </a:cxn>
                <a:cxn ang="0">
                  <a:pos x="1075" y="36"/>
                </a:cxn>
                <a:cxn ang="0">
                  <a:pos x="1045" y="0"/>
                </a:cxn>
              </a:cxnLst>
              <a:rect l="0" t="0" r="r" b="b"/>
              <a:pathLst>
                <a:path w="1128" h="1973">
                  <a:moveTo>
                    <a:pt x="1045" y="0"/>
                  </a:moveTo>
                  <a:lnTo>
                    <a:pt x="360" y="47"/>
                  </a:lnTo>
                  <a:lnTo>
                    <a:pt x="360" y="70"/>
                  </a:lnTo>
                  <a:lnTo>
                    <a:pt x="295" y="123"/>
                  </a:lnTo>
                  <a:lnTo>
                    <a:pt x="271" y="189"/>
                  </a:lnTo>
                  <a:lnTo>
                    <a:pt x="277" y="247"/>
                  </a:lnTo>
                  <a:lnTo>
                    <a:pt x="271" y="289"/>
                  </a:lnTo>
                  <a:lnTo>
                    <a:pt x="213" y="325"/>
                  </a:lnTo>
                  <a:lnTo>
                    <a:pt x="172" y="384"/>
                  </a:lnTo>
                  <a:lnTo>
                    <a:pt x="154" y="401"/>
                  </a:lnTo>
                  <a:lnTo>
                    <a:pt x="154" y="455"/>
                  </a:lnTo>
                  <a:lnTo>
                    <a:pt x="124" y="490"/>
                  </a:lnTo>
                  <a:lnTo>
                    <a:pt x="124" y="531"/>
                  </a:lnTo>
                  <a:lnTo>
                    <a:pt x="101" y="584"/>
                  </a:lnTo>
                  <a:lnTo>
                    <a:pt x="71" y="643"/>
                  </a:lnTo>
                  <a:lnTo>
                    <a:pt x="83" y="703"/>
                  </a:lnTo>
                  <a:lnTo>
                    <a:pt x="112" y="732"/>
                  </a:lnTo>
                  <a:lnTo>
                    <a:pt x="118" y="774"/>
                  </a:lnTo>
                  <a:lnTo>
                    <a:pt x="129" y="785"/>
                  </a:lnTo>
                  <a:lnTo>
                    <a:pt x="129" y="803"/>
                  </a:lnTo>
                  <a:lnTo>
                    <a:pt x="112" y="815"/>
                  </a:lnTo>
                  <a:lnTo>
                    <a:pt x="101" y="850"/>
                  </a:lnTo>
                  <a:lnTo>
                    <a:pt x="106" y="874"/>
                  </a:lnTo>
                  <a:lnTo>
                    <a:pt x="101" y="909"/>
                  </a:lnTo>
                  <a:lnTo>
                    <a:pt x="147" y="987"/>
                  </a:lnTo>
                  <a:lnTo>
                    <a:pt x="154" y="1063"/>
                  </a:lnTo>
                  <a:lnTo>
                    <a:pt x="172" y="1110"/>
                  </a:lnTo>
                  <a:lnTo>
                    <a:pt x="195" y="1127"/>
                  </a:lnTo>
                  <a:lnTo>
                    <a:pt x="200" y="1163"/>
                  </a:lnTo>
                  <a:lnTo>
                    <a:pt x="154" y="1193"/>
                  </a:lnTo>
                  <a:lnTo>
                    <a:pt x="142" y="1205"/>
                  </a:lnTo>
                  <a:lnTo>
                    <a:pt x="118" y="1294"/>
                  </a:lnTo>
                  <a:lnTo>
                    <a:pt x="58" y="1388"/>
                  </a:lnTo>
                  <a:lnTo>
                    <a:pt x="0" y="1560"/>
                  </a:lnTo>
                  <a:lnTo>
                    <a:pt x="0" y="1683"/>
                  </a:lnTo>
                  <a:lnTo>
                    <a:pt x="632" y="1659"/>
                  </a:lnTo>
                  <a:lnTo>
                    <a:pt x="644" y="1677"/>
                  </a:lnTo>
                  <a:lnTo>
                    <a:pt x="626" y="1736"/>
                  </a:lnTo>
                  <a:lnTo>
                    <a:pt x="632" y="1831"/>
                  </a:lnTo>
                  <a:lnTo>
                    <a:pt x="697" y="1896"/>
                  </a:lnTo>
                  <a:lnTo>
                    <a:pt x="715" y="1973"/>
                  </a:lnTo>
                  <a:lnTo>
                    <a:pt x="756" y="1973"/>
                  </a:lnTo>
                  <a:lnTo>
                    <a:pt x="827" y="1920"/>
                  </a:lnTo>
                  <a:lnTo>
                    <a:pt x="981" y="1872"/>
                  </a:lnTo>
                  <a:lnTo>
                    <a:pt x="1016" y="1884"/>
                  </a:lnTo>
                  <a:lnTo>
                    <a:pt x="1075" y="1867"/>
                  </a:lnTo>
                  <a:lnTo>
                    <a:pt x="1081" y="1878"/>
                  </a:lnTo>
                  <a:lnTo>
                    <a:pt x="1116" y="1890"/>
                  </a:lnTo>
                  <a:lnTo>
                    <a:pt x="1128" y="1884"/>
                  </a:lnTo>
                  <a:lnTo>
                    <a:pt x="1057" y="1282"/>
                  </a:lnTo>
                  <a:lnTo>
                    <a:pt x="1052" y="1223"/>
                  </a:lnTo>
                  <a:lnTo>
                    <a:pt x="1075" y="36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defTabSz="816356">
                <a:defRPr/>
              </a:pPr>
              <a:r>
                <a:rPr lang="en-US" b="1" kern="0">
                  <a:cs typeface="Arial" pitchFamily="34" charset="0"/>
                </a:rPr>
                <a:t>  0.03%</a:t>
              </a:r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8A40AD83-526C-B8A6-2762-E481F3F15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402" y="4482798"/>
              <a:ext cx="567347" cy="75420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0" y="107"/>
                </a:cxn>
                <a:cxn ang="0">
                  <a:pos x="7" y="1294"/>
                </a:cxn>
                <a:cxn ang="0">
                  <a:pos x="12" y="1353"/>
                </a:cxn>
                <a:cxn ang="0">
                  <a:pos x="83" y="1955"/>
                </a:cxn>
                <a:cxn ang="0">
                  <a:pos x="101" y="1943"/>
                </a:cxn>
                <a:cxn ang="0">
                  <a:pos x="119" y="1931"/>
                </a:cxn>
                <a:cxn ang="0">
                  <a:pos x="172" y="1949"/>
                </a:cxn>
                <a:cxn ang="0">
                  <a:pos x="183" y="1926"/>
                </a:cxn>
                <a:cxn ang="0">
                  <a:pos x="195" y="1837"/>
                </a:cxn>
                <a:cxn ang="0">
                  <a:pos x="218" y="1778"/>
                </a:cxn>
                <a:cxn ang="0">
                  <a:pos x="248" y="1837"/>
                </a:cxn>
                <a:cxn ang="0">
                  <a:pos x="243" y="1860"/>
                </a:cxn>
                <a:cxn ang="0">
                  <a:pos x="266" y="1908"/>
                </a:cxn>
                <a:cxn ang="0">
                  <a:pos x="302" y="1961"/>
                </a:cxn>
                <a:cxn ang="0">
                  <a:pos x="337" y="1961"/>
                </a:cxn>
                <a:cxn ang="0">
                  <a:pos x="367" y="1961"/>
                </a:cxn>
                <a:cxn ang="0">
                  <a:pos x="408" y="1920"/>
                </a:cxn>
                <a:cxn ang="0">
                  <a:pos x="414" y="1913"/>
                </a:cxn>
                <a:cxn ang="0">
                  <a:pos x="431" y="1896"/>
                </a:cxn>
                <a:cxn ang="0">
                  <a:pos x="431" y="1890"/>
                </a:cxn>
                <a:cxn ang="0">
                  <a:pos x="426" y="1878"/>
                </a:cxn>
                <a:cxn ang="0">
                  <a:pos x="408" y="1872"/>
                </a:cxn>
                <a:cxn ang="0">
                  <a:pos x="408" y="1860"/>
                </a:cxn>
                <a:cxn ang="0">
                  <a:pos x="426" y="1825"/>
                </a:cxn>
                <a:cxn ang="0">
                  <a:pos x="420" y="1807"/>
                </a:cxn>
                <a:cxn ang="0">
                  <a:pos x="396" y="1789"/>
                </a:cxn>
                <a:cxn ang="0">
                  <a:pos x="385" y="1789"/>
                </a:cxn>
                <a:cxn ang="0">
                  <a:pos x="367" y="1771"/>
                </a:cxn>
                <a:cxn ang="0">
                  <a:pos x="337" y="1730"/>
                </a:cxn>
                <a:cxn ang="0">
                  <a:pos x="337" y="1701"/>
                </a:cxn>
                <a:cxn ang="0">
                  <a:pos x="343" y="1695"/>
                </a:cxn>
                <a:cxn ang="0">
                  <a:pos x="343" y="1683"/>
                </a:cxn>
                <a:cxn ang="0">
                  <a:pos x="343" y="1665"/>
                </a:cxn>
                <a:cxn ang="0">
                  <a:pos x="1235" y="1578"/>
                </a:cxn>
                <a:cxn ang="0">
                  <a:pos x="1229" y="1553"/>
                </a:cxn>
                <a:cxn ang="0">
                  <a:pos x="1187" y="1489"/>
                </a:cxn>
                <a:cxn ang="0">
                  <a:pos x="1194" y="1388"/>
                </a:cxn>
                <a:cxn ang="0">
                  <a:pos x="1158" y="1299"/>
                </a:cxn>
                <a:cxn ang="0">
                  <a:pos x="1146" y="1228"/>
                </a:cxn>
                <a:cxn ang="0">
                  <a:pos x="1170" y="1175"/>
                </a:cxn>
                <a:cxn ang="0">
                  <a:pos x="1170" y="1122"/>
                </a:cxn>
                <a:cxn ang="0">
                  <a:pos x="1199" y="1081"/>
                </a:cxn>
                <a:cxn ang="0">
                  <a:pos x="1205" y="1069"/>
                </a:cxn>
                <a:cxn ang="0">
                  <a:pos x="1176" y="1033"/>
                </a:cxn>
                <a:cxn ang="0">
                  <a:pos x="1187" y="998"/>
                </a:cxn>
                <a:cxn ang="0">
                  <a:pos x="1170" y="975"/>
                </a:cxn>
                <a:cxn ang="0">
                  <a:pos x="1135" y="957"/>
                </a:cxn>
                <a:cxn ang="0">
                  <a:pos x="1123" y="927"/>
                </a:cxn>
                <a:cxn ang="0">
                  <a:pos x="1105" y="868"/>
                </a:cxn>
                <a:cxn ang="0">
                  <a:pos x="1082" y="845"/>
                </a:cxn>
                <a:cxn ang="0">
                  <a:pos x="845" y="0"/>
                </a:cxn>
                <a:cxn ang="0">
                  <a:pos x="0" y="71"/>
                </a:cxn>
              </a:cxnLst>
              <a:rect l="0" t="0" r="r" b="b"/>
              <a:pathLst>
                <a:path w="1235" h="1961">
                  <a:moveTo>
                    <a:pt x="0" y="71"/>
                  </a:moveTo>
                  <a:lnTo>
                    <a:pt x="30" y="107"/>
                  </a:lnTo>
                  <a:lnTo>
                    <a:pt x="7" y="1294"/>
                  </a:lnTo>
                  <a:lnTo>
                    <a:pt x="12" y="1353"/>
                  </a:lnTo>
                  <a:lnTo>
                    <a:pt x="83" y="1955"/>
                  </a:lnTo>
                  <a:lnTo>
                    <a:pt x="101" y="1943"/>
                  </a:lnTo>
                  <a:lnTo>
                    <a:pt x="119" y="1931"/>
                  </a:lnTo>
                  <a:lnTo>
                    <a:pt x="172" y="1949"/>
                  </a:lnTo>
                  <a:lnTo>
                    <a:pt x="183" y="1926"/>
                  </a:lnTo>
                  <a:lnTo>
                    <a:pt x="195" y="1837"/>
                  </a:lnTo>
                  <a:lnTo>
                    <a:pt x="218" y="1778"/>
                  </a:lnTo>
                  <a:lnTo>
                    <a:pt x="248" y="1837"/>
                  </a:lnTo>
                  <a:lnTo>
                    <a:pt x="243" y="1860"/>
                  </a:lnTo>
                  <a:lnTo>
                    <a:pt x="266" y="1908"/>
                  </a:lnTo>
                  <a:lnTo>
                    <a:pt x="302" y="1961"/>
                  </a:lnTo>
                  <a:lnTo>
                    <a:pt x="337" y="1961"/>
                  </a:lnTo>
                  <a:lnTo>
                    <a:pt x="367" y="1961"/>
                  </a:lnTo>
                  <a:lnTo>
                    <a:pt x="408" y="1920"/>
                  </a:lnTo>
                  <a:lnTo>
                    <a:pt x="414" y="1913"/>
                  </a:lnTo>
                  <a:lnTo>
                    <a:pt x="431" y="1896"/>
                  </a:lnTo>
                  <a:lnTo>
                    <a:pt x="431" y="1890"/>
                  </a:lnTo>
                  <a:lnTo>
                    <a:pt x="426" y="1878"/>
                  </a:lnTo>
                  <a:lnTo>
                    <a:pt x="408" y="1872"/>
                  </a:lnTo>
                  <a:lnTo>
                    <a:pt x="408" y="1860"/>
                  </a:lnTo>
                  <a:lnTo>
                    <a:pt x="426" y="1825"/>
                  </a:lnTo>
                  <a:lnTo>
                    <a:pt x="420" y="1807"/>
                  </a:lnTo>
                  <a:lnTo>
                    <a:pt x="396" y="1789"/>
                  </a:lnTo>
                  <a:lnTo>
                    <a:pt x="385" y="1789"/>
                  </a:lnTo>
                  <a:lnTo>
                    <a:pt x="367" y="1771"/>
                  </a:lnTo>
                  <a:lnTo>
                    <a:pt x="337" y="1730"/>
                  </a:lnTo>
                  <a:lnTo>
                    <a:pt x="337" y="1701"/>
                  </a:lnTo>
                  <a:lnTo>
                    <a:pt x="343" y="1695"/>
                  </a:lnTo>
                  <a:lnTo>
                    <a:pt x="343" y="1683"/>
                  </a:lnTo>
                  <a:lnTo>
                    <a:pt x="343" y="1665"/>
                  </a:lnTo>
                  <a:lnTo>
                    <a:pt x="1235" y="1578"/>
                  </a:lnTo>
                  <a:lnTo>
                    <a:pt x="1229" y="1553"/>
                  </a:lnTo>
                  <a:lnTo>
                    <a:pt x="1187" y="1489"/>
                  </a:lnTo>
                  <a:lnTo>
                    <a:pt x="1194" y="1388"/>
                  </a:lnTo>
                  <a:lnTo>
                    <a:pt x="1158" y="1299"/>
                  </a:lnTo>
                  <a:lnTo>
                    <a:pt x="1146" y="1228"/>
                  </a:lnTo>
                  <a:lnTo>
                    <a:pt x="1170" y="1175"/>
                  </a:lnTo>
                  <a:lnTo>
                    <a:pt x="1170" y="1122"/>
                  </a:lnTo>
                  <a:lnTo>
                    <a:pt x="1199" y="1081"/>
                  </a:lnTo>
                  <a:lnTo>
                    <a:pt x="1205" y="1069"/>
                  </a:lnTo>
                  <a:lnTo>
                    <a:pt x="1176" y="1033"/>
                  </a:lnTo>
                  <a:lnTo>
                    <a:pt x="1187" y="998"/>
                  </a:lnTo>
                  <a:lnTo>
                    <a:pt x="1170" y="975"/>
                  </a:lnTo>
                  <a:lnTo>
                    <a:pt x="1135" y="957"/>
                  </a:lnTo>
                  <a:lnTo>
                    <a:pt x="1123" y="927"/>
                  </a:lnTo>
                  <a:lnTo>
                    <a:pt x="1105" y="868"/>
                  </a:lnTo>
                  <a:lnTo>
                    <a:pt x="1082" y="845"/>
                  </a:lnTo>
                  <a:lnTo>
                    <a:pt x="845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0.7%</a:t>
              </a:r>
            </a:p>
          </p:txBody>
        </p:sp>
        <p:sp>
          <p:nvSpPr>
            <p:cNvPr id="45" name="Freeform 64">
              <a:extLst>
                <a:ext uri="{FF2B5EF4-FFF2-40B4-BE49-F238E27FC236}">
                  <a16:creationId xmlns:a16="http://schemas.microsoft.com/office/drawing/2014/main" id="{86500B46-9A20-3A02-94ED-F34E9A13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011" y="3314410"/>
              <a:ext cx="536830" cy="579000"/>
            </a:xfrm>
            <a:custGeom>
              <a:avLst/>
              <a:gdLst/>
              <a:ahLst/>
              <a:cxnLst>
                <a:cxn ang="0">
                  <a:pos x="118" y="1317"/>
                </a:cxn>
                <a:cxn ang="0">
                  <a:pos x="177" y="1335"/>
                </a:cxn>
                <a:cxn ang="0">
                  <a:pos x="225" y="1312"/>
                </a:cxn>
                <a:cxn ang="0">
                  <a:pos x="319" y="1418"/>
                </a:cxn>
                <a:cxn ang="0">
                  <a:pos x="425" y="1430"/>
                </a:cxn>
                <a:cxn ang="0">
                  <a:pos x="519" y="1448"/>
                </a:cxn>
                <a:cxn ang="0">
                  <a:pos x="597" y="1466"/>
                </a:cxn>
                <a:cxn ang="0">
                  <a:pos x="650" y="1448"/>
                </a:cxn>
                <a:cxn ang="0">
                  <a:pos x="686" y="1418"/>
                </a:cxn>
                <a:cxn ang="0">
                  <a:pos x="739" y="1412"/>
                </a:cxn>
                <a:cxn ang="0">
                  <a:pos x="810" y="1471"/>
                </a:cxn>
                <a:cxn ang="0">
                  <a:pos x="856" y="1507"/>
                </a:cxn>
                <a:cxn ang="0">
                  <a:pos x="927" y="1448"/>
                </a:cxn>
                <a:cxn ang="0">
                  <a:pos x="951" y="1388"/>
                </a:cxn>
                <a:cxn ang="0">
                  <a:pos x="981" y="1246"/>
                </a:cxn>
                <a:cxn ang="0">
                  <a:pos x="1034" y="1294"/>
                </a:cxn>
                <a:cxn ang="0">
                  <a:pos x="1057" y="1205"/>
                </a:cxn>
                <a:cxn ang="0">
                  <a:pos x="1117" y="1111"/>
                </a:cxn>
                <a:cxn ang="0">
                  <a:pos x="1140" y="1063"/>
                </a:cxn>
                <a:cxn ang="0">
                  <a:pos x="1206" y="1058"/>
                </a:cxn>
                <a:cxn ang="0">
                  <a:pos x="1270" y="975"/>
                </a:cxn>
                <a:cxn ang="0">
                  <a:pos x="1318" y="939"/>
                </a:cxn>
                <a:cxn ang="0">
                  <a:pos x="1305" y="868"/>
                </a:cxn>
                <a:cxn ang="0">
                  <a:pos x="1323" y="804"/>
                </a:cxn>
                <a:cxn ang="0">
                  <a:pos x="1282" y="627"/>
                </a:cxn>
                <a:cxn ang="0">
                  <a:pos x="1312" y="550"/>
                </a:cxn>
                <a:cxn ang="0">
                  <a:pos x="1341" y="532"/>
                </a:cxn>
                <a:cxn ang="0">
                  <a:pos x="1099" y="77"/>
                </a:cxn>
                <a:cxn ang="0">
                  <a:pos x="1004" y="142"/>
                </a:cxn>
                <a:cxn ang="0">
                  <a:pos x="886" y="249"/>
                </a:cxn>
                <a:cxn ang="0">
                  <a:pos x="815" y="249"/>
                </a:cxn>
                <a:cxn ang="0">
                  <a:pos x="715" y="313"/>
                </a:cxn>
                <a:cxn ang="0">
                  <a:pos x="626" y="290"/>
                </a:cxn>
                <a:cxn ang="0">
                  <a:pos x="590" y="295"/>
                </a:cxn>
                <a:cxn ang="0">
                  <a:pos x="590" y="266"/>
                </a:cxn>
                <a:cxn ang="0">
                  <a:pos x="455" y="231"/>
                </a:cxn>
                <a:cxn ang="0">
                  <a:pos x="390" y="231"/>
                </a:cxn>
                <a:cxn ang="0">
                  <a:pos x="0" y="266"/>
                </a:cxn>
              </a:cxnLst>
              <a:rect l="0" t="0" r="r" b="b"/>
              <a:pathLst>
                <a:path w="1341" h="1507">
                  <a:moveTo>
                    <a:pt x="0" y="266"/>
                  </a:moveTo>
                  <a:lnTo>
                    <a:pt x="118" y="1317"/>
                  </a:lnTo>
                  <a:lnTo>
                    <a:pt x="148" y="1317"/>
                  </a:lnTo>
                  <a:lnTo>
                    <a:pt x="177" y="1335"/>
                  </a:lnTo>
                  <a:lnTo>
                    <a:pt x="195" y="1335"/>
                  </a:lnTo>
                  <a:lnTo>
                    <a:pt x="225" y="1312"/>
                  </a:lnTo>
                  <a:lnTo>
                    <a:pt x="290" y="1359"/>
                  </a:lnTo>
                  <a:lnTo>
                    <a:pt x="319" y="1418"/>
                  </a:lnTo>
                  <a:lnTo>
                    <a:pt x="366" y="1436"/>
                  </a:lnTo>
                  <a:lnTo>
                    <a:pt x="425" y="1430"/>
                  </a:lnTo>
                  <a:lnTo>
                    <a:pt x="496" y="1477"/>
                  </a:lnTo>
                  <a:lnTo>
                    <a:pt x="519" y="1448"/>
                  </a:lnTo>
                  <a:lnTo>
                    <a:pt x="544" y="1436"/>
                  </a:lnTo>
                  <a:lnTo>
                    <a:pt x="597" y="1466"/>
                  </a:lnTo>
                  <a:lnTo>
                    <a:pt x="644" y="1459"/>
                  </a:lnTo>
                  <a:lnTo>
                    <a:pt x="650" y="1448"/>
                  </a:lnTo>
                  <a:lnTo>
                    <a:pt x="679" y="1436"/>
                  </a:lnTo>
                  <a:lnTo>
                    <a:pt x="686" y="1418"/>
                  </a:lnTo>
                  <a:lnTo>
                    <a:pt x="727" y="1388"/>
                  </a:lnTo>
                  <a:lnTo>
                    <a:pt x="739" y="1412"/>
                  </a:lnTo>
                  <a:lnTo>
                    <a:pt x="768" y="1459"/>
                  </a:lnTo>
                  <a:lnTo>
                    <a:pt x="810" y="1471"/>
                  </a:lnTo>
                  <a:lnTo>
                    <a:pt x="839" y="1494"/>
                  </a:lnTo>
                  <a:lnTo>
                    <a:pt x="856" y="1507"/>
                  </a:lnTo>
                  <a:lnTo>
                    <a:pt x="897" y="1507"/>
                  </a:lnTo>
                  <a:lnTo>
                    <a:pt x="927" y="1448"/>
                  </a:lnTo>
                  <a:lnTo>
                    <a:pt x="951" y="1436"/>
                  </a:lnTo>
                  <a:lnTo>
                    <a:pt x="951" y="1388"/>
                  </a:lnTo>
                  <a:lnTo>
                    <a:pt x="951" y="1342"/>
                  </a:lnTo>
                  <a:lnTo>
                    <a:pt x="981" y="1246"/>
                  </a:lnTo>
                  <a:lnTo>
                    <a:pt x="1004" y="1246"/>
                  </a:lnTo>
                  <a:lnTo>
                    <a:pt x="1034" y="1294"/>
                  </a:lnTo>
                  <a:lnTo>
                    <a:pt x="1069" y="1253"/>
                  </a:lnTo>
                  <a:lnTo>
                    <a:pt x="1057" y="1205"/>
                  </a:lnTo>
                  <a:lnTo>
                    <a:pt x="1087" y="1134"/>
                  </a:lnTo>
                  <a:lnTo>
                    <a:pt x="1117" y="1111"/>
                  </a:lnTo>
                  <a:lnTo>
                    <a:pt x="1117" y="1093"/>
                  </a:lnTo>
                  <a:lnTo>
                    <a:pt x="1140" y="1063"/>
                  </a:lnTo>
                  <a:lnTo>
                    <a:pt x="1170" y="1070"/>
                  </a:lnTo>
                  <a:lnTo>
                    <a:pt x="1206" y="1058"/>
                  </a:lnTo>
                  <a:lnTo>
                    <a:pt x="1211" y="1046"/>
                  </a:lnTo>
                  <a:lnTo>
                    <a:pt x="1270" y="975"/>
                  </a:lnTo>
                  <a:lnTo>
                    <a:pt x="1282" y="969"/>
                  </a:lnTo>
                  <a:lnTo>
                    <a:pt x="1318" y="939"/>
                  </a:lnTo>
                  <a:lnTo>
                    <a:pt x="1312" y="893"/>
                  </a:lnTo>
                  <a:lnTo>
                    <a:pt x="1305" y="868"/>
                  </a:lnTo>
                  <a:lnTo>
                    <a:pt x="1305" y="839"/>
                  </a:lnTo>
                  <a:lnTo>
                    <a:pt x="1323" y="804"/>
                  </a:lnTo>
                  <a:lnTo>
                    <a:pt x="1341" y="655"/>
                  </a:lnTo>
                  <a:lnTo>
                    <a:pt x="1282" y="627"/>
                  </a:lnTo>
                  <a:lnTo>
                    <a:pt x="1330" y="591"/>
                  </a:lnTo>
                  <a:lnTo>
                    <a:pt x="1312" y="550"/>
                  </a:lnTo>
                  <a:lnTo>
                    <a:pt x="1335" y="532"/>
                  </a:lnTo>
                  <a:lnTo>
                    <a:pt x="1341" y="532"/>
                  </a:lnTo>
                  <a:lnTo>
                    <a:pt x="1252" y="0"/>
                  </a:lnTo>
                  <a:lnTo>
                    <a:pt x="1099" y="77"/>
                  </a:lnTo>
                  <a:lnTo>
                    <a:pt x="1034" y="118"/>
                  </a:lnTo>
                  <a:lnTo>
                    <a:pt x="1004" y="142"/>
                  </a:lnTo>
                  <a:lnTo>
                    <a:pt x="915" y="236"/>
                  </a:lnTo>
                  <a:lnTo>
                    <a:pt x="886" y="249"/>
                  </a:lnTo>
                  <a:lnTo>
                    <a:pt x="862" y="249"/>
                  </a:lnTo>
                  <a:lnTo>
                    <a:pt x="815" y="249"/>
                  </a:lnTo>
                  <a:lnTo>
                    <a:pt x="785" y="254"/>
                  </a:lnTo>
                  <a:lnTo>
                    <a:pt x="715" y="313"/>
                  </a:lnTo>
                  <a:lnTo>
                    <a:pt x="686" y="313"/>
                  </a:lnTo>
                  <a:lnTo>
                    <a:pt x="626" y="290"/>
                  </a:lnTo>
                  <a:lnTo>
                    <a:pt x="608" y="302"/>
                  </a:lnTo>
                  <a:lnTo>
                    <a:pt x="590" y="295"/>
                  </a:lnTo>
                  <a:lnTo>
                    <a:pt x="608" y="272"/>
                  </a:lnTo>
                  <a:lnTo>
                    <a:pt x="590" y="266"/>
                  </a:lnTo>
                  <a:lnTo>
                    <a:pt x="549" y="260"/>
                  </a:lnTo>
                  <a:lnTo>
                    <a:pt x="455" y="231"/>
                  </a:lnTo>
                  <a:lnTo>
                    <a:pt x="437" y="219"/>
                  </a:lnTo>
                  <a:lnTo>
                    <a:pt x="390" y="231"/>
                  </a:lnTo>
                  <a:lnTo>
                    <a:pt x="390" y="213"/>
                  </a:lnTo>
                  <a:lnTo>
                    <a:pt x="0" y="266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0.2%</a:t>
              </a:r>
            </a:p>
          </p:txBody>
        </p:sp>
        <p:sp>
          <p:nvSpPr>
            <p:cNvPr id="46" name="Freeform 65">
              <a:extLst>
                <a:ext uri="{FF2B5EF4-FFF2-40B4-BE49-F238E27FC236}">
                  <a16:creationId xmlns:a16="http://schemas.microsoft.com/office/drawing/2014/main" id="{9493BD59-2A88-1B32-07AE-3BF99C07F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828" y="2721485"/>
              <a:ext cx="966533" cy="713598"/>
            </a:xfrm>
            <a:custGeom>
              <a:avLst/>
              <a:gdLst/>
              <a:ahLst/>
              <a:cxnLst>
                <a:cxn ang="0">
                  <a:pos x="1850" y="1666"/>
                </a:cxn>
                <a:cxn ang="0">
                  <a:pos x="1814" y="1731"/>
                </a:cxn>
                <a:cxn ang="0">
                  <a:pos x="1784" y="1784"/>
                </a:cxn>
                <a:cxn ang="0">
                  <a:pos x="1772" y="1855"/>
                </a:cxn>
                <a:cxn ang="0">
                  <a:pos x="1832" y="1796"/>
                </a:cxn>
                <a:cxn ang="0">
                  <a:pos x="1932" y="1784"/>
                </a:cxn>
                <a:cxn ang="0">
                  <a:pos x="2062" y="1736"/>
                </a:cxn>
                <a:cxn ang="0">
                  <a:pos x="2281" y="1578"/>
                </a:cxn>
                <a:cxn ang="0">
                  <a:pos x="2358" y="1524"/>
                </a:cxn>
                <a:cxn ang="0">
                  <a:pos x="2416" y="1453"/>
                </a:cxn>
                <a:cxn ang="0">
                  <a:pos x="2386" y="1465"/>
                </a:cxn>
                <a:cxn ang="0">
                  <a:pos x="2292" y="1512"/>
                </a:cxn>
                <a:cxn ang="0">
                  <a:pos x="2239" y="1542"/>
                </a:cxn>
                <a:cxn ang="0">
                  <a:pos x="2304" y="1441"/>
                </a:cxn>
                <a:cxn ang="0">
                  <a:pos x="2257" y="1482"/>
                </a:cxn>
                <a:cxn ang="0">
                  <a:pos x="2044" y="1601"/>
                </a:cxn>
                <a:cxn ang="0">
                  <a:pos x="1891" y="1707"/>
                </a:cxn>
                <a:cxn ang="0">
                  <a:pos x="1884" y="1624"/>
                </a:cxn>
                <a:cxn ang="0">
                  <a:pos x="1926" y="1518"/>
                </a:cxn>
                <a:cxn ang="0">
                  <a:pos x="1873" y="1175"/>
                </a:cxn>
                <a:cxn ang="0">
                  <a:pos x="1832" y="821"/>
                </a:cxn>
                <a:cxn ang="0">
                  <a:pos x="1790" y="597"/>
                </a:cxn>
                <a:cxn ang="0">
                  <a:pos x="1743" y="561"/>
                </a:cxn>
                <a:cxn ang="0">
                  <a:pos x="1731" y="490"/>
                </a:cxn>
                <a:cxn ang="0">
                  <a:pos x="1696" y="290"/>
                </a:cxn>
                <a:cxn ang="0">
                  <a:pos x="1630" y="77"/>
                </a:cxn>
                <a:cxn ang="0">
                  <a:pos x="1607" y="0"/>
                </a:cxn>
                <a:cxn ang="0">
                  <a:pos x="1206" y="89"/>
                </a:cxn>
                <a:cxn ang="0">
                  <a:pos x="986" y="325"/>
                </a:cxn>
                <a:cxn ang="0">
                  <a:pos x="969" y="419"/>
                </a:cxn>
                <a:cxn ang="0">
                  <a:pos x="846" y="549"/>
                </a:cxn>
                <a:cxn ang="0">
                  <a:pos x="887" y="591"/>
                </a:cxn>
                <a:cxn ang="0">
                  <a:pos x="898" y="643"/>
                </a:cxn>
                <a:cxn ang="0">
                  <a:pos x="922" y="767"/>
                </a:cxn>
                <a:cxn ang="0">
                  <a:pos x="704" y="916"/>
                </a:cxn>
                <a:cxn ang="0">
                  <a:pos x="455" y="934"/>
                </a:cxn>
                <a:cxn ang="0">
                  <a:pos x="202" y="992"/>
                </a:cxn>
                <a:cxn ang="0">
                  <a:pos x="148" y="1099"/>
                </a:cxn>
                <a:cxn ang="0">
                  <a:pos x="213" y="1234"/>
                </a:cxn>
                <a:cxn ang="0">
                  <a:pos x="42" y="1429"/>
                </a:cxn>
                <a:cxn ang="0">
                  <a:pos x="1318" y="1312"/>
                </a:cxn>
                <a:cxn ang="0">
                  <a:pos x="1359" y="1365"/>
                </a:cxn>
                <a:cxn ang="0">
                  <a:pos x="1406" y="1376"/>
                </a:cxn>
                <a:cxn ang="0">
                  <a:pos x="1465" y="1494"/>
                </a:cxn>
                <a:cxn ang="0">
                  <a:pos x="1572" y="1530"/>
                </a:cxn>
              </a:cxnLst>
              <a:rect l="0" t="0" r="r" b="b"/>
              <a:pathLst>
                <a:path w="2422" h="1855">
                  <a:moveTo>
                    <a:pt x="1572" y="1530"/>
                  </a:moveTo>
                  <a:lnTo>
                    <a:pt x="1832" y="1624"/>
                  </a:lnTo>
                  <a:lnTo>
                    <a:pt x="1850" y="1666"/>
                  </a:lnTo>
                  <a:lnTo>
                    <a:pt x="1832" y="1683"/>
                  </a:lnTo>
                  <a:lnTo>
                    <a:pt x="1820" y="1701"/>
                  </a:lnTo>
                  <a:lnTo>
                    <a:pt x="1814" y="1731"/>
                  </a:lnTo>
                  <a:lnTo>
                    <a:pt x="1814" y="1772"/>
                  </a:lnTo>
                  <a:lnTo>
                    <a:pt x="1802" y="1778"/>
                  </a:lnTo>
                  <a:lnTo>
                    <a:pt x="1784" y="1784"/>
                  </a:lnTo>
                  <a:lnTo>
                    <a:pt x="1761" y="1837"/>
                  </a:lnTo>
                  <a:lnTo>
                    <a:pt x="1761" y="1855"/>
                  </a:lnTo>
                  <a:lnTo>
                    <a:pt x="1772" y="1855"/>
                  </a:lnTo>
                  <a:lnTo>
                    <a:pt x="1784" y="1849"/>
                  </a:lnTo>
                  <a:lnTo>
                    <a:pt x="1790" y="1837"/>
                  </a:lnTo>
                  <a:lnTo>
                    <a:pt x="1832" y="1796"/>
                  </a:lnTo>
                  <a:lnTo>
                    <a:pt x="1855" y="1801"/>
                  </a:lnTo>
                  <a:lnTo>
                    <a:pt x="1914" y="1801"/>
                  </a:lnTo>
                  <a:lnTo>
                    <a:pt x="1932" y="1784"/>
                  </a:lnTo>
                  <a:lnTo>
                    <a:pt x="1985" y="1772"/>
                  </a:lnTo>
                  <a:lnTo>
                    <a:pt x="2033" y="1754"/>
                  </a:lnTo>
                  <a:lnTo>
                    <a:pt x="2062" y="1736"/>
                  </a:lnTo>
                  <a:lnTo>
                    <a:pt x="2092" y="1701"/>
                  </a:lnTo>
                  <a:lnTo>
                    <a:pt x="2239" y="1601"/>
                  </a:lnTo>
                  <a:lnTo>
                    <a:pt x="2281" y="1578"/>
                  </a:lnTo>
                  <a:lnTo>
                    <a:pt x="2310" y="1548"/>
                  </a:lnTo>
                  <a:lnTo>
                    <a:pt x="2334" y="1542"/>
                  </a:lnTo>
                  <a:lnTo>
                    <a:pt x="2358" y="1524"/>
                  </a:lnTo>
                  <a:lnTo>
                    <a:pt x="2386" y="1507"/>
                  </a:lnTo>
                  <a:lnTo>
                    <a:pt x="2404" y="1489"/>
                  </a:lnTo>
                  <a:lnTo>
                    <a:pt x="2416" y="1453"/>
                  </a:lnTo>
                  <a:lnTo>
                    <a:pt x="2422" y="1441"/>
                  </a:lnTo>
                  <a:lnTo>
                    <a:pt x="2416" y="1436"/>
                  </a:lnTo>
                  <a:lnTo>
                    <a:pt x="2386" y="1465"/>
                  </a:lnTo>
                  <a:lnTo>
                    <a:pt x="2352" y="1477"/>
                  </a:lnTo>
                  <a:lnTo>
                    <a:pt x="2310" y="1494"/>
                  </a:lnTo>
                  <a:lnTo>
                    <a:pt x="2292" y="1512"/>
                  </a:lnTo>
                  <a:lnTo>
                    <a:pt x="2281" y="1535"/>
                  </a:lnTo>
                  <a:lnTo>
                    <a:pt x="2246" y="1553"/>
                  </a:lnTo>
                  <a:lnTo>
                    <a:pt x="2239" y="1542"/>
                  </a:lnTo>
                  <a:lnTo>
                    <a:pt x="2251" y="1518"/>
                  </a:lnTo>
                  <a:lnTo>
                    <a:pt x="2274" y="1489"/>
                  </a:lnTo>
                  <a:lnTo>
                    <a:pt x="2304" y="1441"/>
                  </a:lnTo>
                  <a:lnTo>
                    <a:pt x="2292" y="1436"/>
                  </a:lnTo>
                  <a:lnTo>
                    <a:pt x="2269" y="1459"/>
                  </a:lnTo>
                  <a:lnTo>
                    <a:pt x="2257" y="1482"/>
                  </a:lnTo>
                  <a:lnTo>
                    <a:pt x="2233" y="1507"/>
                  </a:lnTo>
                  <a:lnTo>
                    <a:pt x="2150" y="1553"/>
                  </a:lnTo>
                  <a:lnTo>
                    <a:pt x="2044" y="1601"/>
                  </a:lnTo>
                  <a:lnTo>
                    <a:pt x="1962" y="1649"/>
                  </a:lnTo>
                  <a:lnTo>
                    <a:pt x="1926" y="1666"/>
                  </a:lnTo>
                  <a:lnTo>
                    <a:pt x="1891" y="1707"/>
                  </a:lnTo>
                  <a:lnTo>
                    <a:pt x="1873" y="1695"/>
                  </a:lnTo>
                  <a:lnTo>
                    <a:pt x="1873" y="1660"/>
                  </a:lnTo>
                  <a:lnTo>
                    <a:pt x="1884" y="1624"/>
                  </a:lnTo>
                  <a:lnTo>
                    <a:pt x="1914" y="1601"/>
                  </a:lnTo>
                  <a:lnTo>
                    <a:pt x="1879" y="1565"/>
                  </a:lnTo>
                  <a:lnTo>
                    <a:pt x="1926" y="1518"/>
                  </a:lnTo>
                  <a:lnTo>
                    <a:pt x="1932" y="1500"/>
                  </a:lnTo>
                  <a:lnTo>
                    <a:pt x="1909" y="1477"/>
                  </a:lnTo>
                  <a:lnTo>
                    <a:pt x="1873" y="1175"/>
                  </a:lnTo>
                  <a:lnTo>
                    <a:pt x="1861" y="1163"/>
                  </a:lnTo>
                  <a:lnTo>
                    <a:pt x="1861" y="886"/>
                  </a:lnTo>
                  <a:lnTo>
                    <a:pt x="1832" y="821"/>
                  </a:lnTo>
                  <a:lnTo>
                    <a:pt x="1808" y="750"/>
                  </a:lnTo>
                  <a:lnTo>
                    <a:pt x="1808" y="696"/>
                  </a:lnTo>
                  <a:lnTo>
                    <a:pt x="1790" y="597"/>
                  </a:lnTo>
                  <a:lnTo>
                    <a:pt x="1761" y="543"/>
                  </a:lnTo>
                  <a:lnTo>
                    <a:pt x="1743" y="549"/>
                  </a:lnTo>
                  <a:lnTo>
                    <a:pt x="1743" y="561"/>
                  </a:lnTo>
                  <a:lnTo>
                    <a:pt x="1737" y="561"/>
                  </a:lnTo>
                  <a:lnTo>
                    <a:pt x="1726" y="543"/>
                  </a:lnTo>
                  <a:lnTo>
                    <a:pt x="1731" y="490"/>
                  </a:lnTo>
                  <a:lnTo>
                    <a:pt x="1684" y="378"/>
                  </a:lnTo>
                  <a:lnTo>
                    <a:pt x="1678" y="336"/>
                  </a:lnTo>
                  <a:lnTo>
                    <a:pt x="1696" y="290"/>
                  </a:lnTo>
                  <a:lnTo>
                    <a:pt x="1684" y="206"/>
                  </a:lnTo>
                  <a:lnTo>
                    <a:pt x="1637" y="89"/>
                  </a:lnTo>
                  <a:lnTo>
                    <a:pt x="1630" y="77"/>
                  </a:lnTo>
                  <a:lnTo>
                    <a:pt x="1619" y="59"/>
                  </a:lnTo>
                  <a:lnTo>
                    <a:pt x="1625" y="41"/>
                  </a:lnTo>
                  <a:lnTo>
                    <a:pt x="1607" y="0"/>
                  </a:lnTo>
                  <a:lnTo>
                    <a:pt x="1224" y="95"/>
                  </a:lnTo>
                  <a:lnTo>
                    <a:pt x="1217" y="89"/>
                  </a:lnTo>
                  <a:lnTo>
                    <a:pt x="1206" y="89"/>
                  </a:lnTo>
                  <a:lnTo>
                    <a:pt x="1170" y="107"/>
                  </a:lnTo>
                  <a:lnTo>
                    <a:pt x="1082" y="201"/>
                  </a:lnTo>
                  <a:lnTo>
                    <a:pt x="986" y="325"/>
                  </a:lnTo>
                  <a:lnTo>
                    <a:pt x="975" y="348"/>
                  </a:lnTo>
                  <a:lnTo>
                    <a:pt x="981" y="372"/>
                  </a:lnTo>
                  <a:lnTo>
                    <a:pt x="969" y="419"/>
                  </a:lnTo>
                  <a:lnTo>
                    <a:pt x="945" y="437"/>
                  </a:lnTo>
                  <a:lnTo>
                    <a:pt x="851" y="531"/>
                  </a:lnTo>
                  <a:lnTo>
                    <a:pt x="846" y="549"/>
                  </a:lnTo>
                  <a:lnTo>
                    <a:pt x="857" y="591"/>
                  </a:lnTo>
                  <a:lnTo>
                    <a:pt x="869" y="597"/>
                  </a:lnTo>
                  <a:lnTo>
                    <a:pt x="887" y="591"/>
                  </a:lnTo>
                  <a:lnTo>
                    <a:pt x="910" y="609"/>
                  </a:lnTo>
                  <a:lnTo>
                    <a:pt x="915" y="627"/>
                  </a:lnTo>
                  <a:lnTo>
                    <a:pt x="898" y="643"/>
                  </a:lnTo>
                  <a:lnTo>
                    <a:pt x="904" y="679"/>
                  </a:lnTo>
                  <a:lnTo>
                    <a:pt x="928" y="714"/>
                  </a:lnTo>
                  <a:lnTo>
                    <a:pt x="922" y="767"/>
                  </a:lnTo>
                  <a:lnTo>
                    <a:pt x="863" y="797"/>
                  </a:lnTo>
                  <a:lnTo>
                    <a:pt x="775" y="891"/>
                  </a:lnTo>
                  <a:lnTo>
                    <a:pt x="704" y="916"/>
                  </a:lnTo>
                  <a:lnTo>
                    <a:pt x="555" y="957"/>
                  </a:lnTo>
                  <a:lnTo>
                    <a:pt x="502" y="939"/>
                  </a:lnTo>
                  <a:lnTo>
                    <a:pt x="455" y="934"/>
                  </a:lnTo>
                  <a:lnTo>
                    <a:pt x="379" y="939"/>
                  </a:lnTo>
                  <a:lnTo>
                    <a:pt x="296" y="957"/>
                  </a:lnTo>
                  <a:lnTo>
                    <a:pt x="202" y="992"/>
                  </a:lnTo>
                  <a:lnTo>
                    <a:pt x="159" y="1016"/>
                  </a:lnTo>
                  <a:lnTo>
                    <a:pt x="148" y="1069"/>
                  </a:lnTo>
                  <a:lnTo>
                    <a:pt x="148" y="1099"/>
                  </a:lnTo>
                  <a:lnTo>
                    <a:pt x="219" y="1175"/>
                  </a:lnTo>
                  <a:lnTo>
                    <a:pt x="225" y="1211"/>
                  </a:lnTo>
                  <a:lnTo>
                    <a:pt x="213" y="1234"/>
                  </a:lnTo>
                  <a:lnTo>
                    <a:pt x="189" y="1246"/>
                  </a:lnTo>
                  <a:lnTo>
                    <a:pt x="172" y="1312"/>
                  </a:lnTo>
                  <a:lnTo>
                    <a:pt x="42" y="1429"/>
                  </a:lnTo>
                  <a:lnTo>
                    <a:pt x="0" y="1465"/>
                  </a:lnTo>
                  <a:lnTo>
                    <a:pt x="24" y="1571"/>
                  </a:lnTo>
                  <a:lnTo>
                    <a:pt x="1318" y="1312"/>
                  </a:lnTo>
                  <a:lnTo>
                    <a:pt x="1341" y="1329"/>
                  </a:lnTo>
                  <a:lnTo>
                    <a:pt x="1348" y="1353"/>
                  </a:lnTo>
                  <a:lnTo>
                    <a:pt x="1359" y="1365"/>
                  </a:lnTo>
                  <a:lnTo>
                    <a:pt x="1371" y="1358"/>
                  </a:lnTo>
                  <a:lnTo>
                    <a:pt x="1382" y="1370"/>
                  </a:lnTo>
                  <a:lnTo>
                    <a:pt x="1406" y="1376"/>
                  </a:lnTo>
                  <a:lnTo>
                    <a:pt x="1442" y="1453"/>
                  </a:lnTo>
                  <a:lnTo>
                    <a:pt x="1447" y="1482"/>
                  </a:lnTo>
                  <a:lnTo>
                    <a:pt x="1465" y="1494"/>
                  </a:lnTo>
                  <a:lnTo>
                    <a:pt x="1465" y="1507"/>
                  </a:lnTo>
                  <a:lnTo>
                    <a:pt x="1542" y="1512"/>
                  </a:lnTo>
                  <a:lnTo>
                    <a:pt x="1572" y="1530"/>
                  </a:lnTo>
                  <a:close/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white"/>
                  </a:solidFill>
                  <a:highlight>
                    <a:srgbClr val="632523"/>
                  </a:highlight>
                  <a:cs typeface="Arial" pitchFamily="34" charset="0"/>
                </a:rPr>
                <a:t> -0.5%</a:t>
              </a:r>
            </a:p>
          </p:txBody>
        </p:sp>
        <p:sp>
          <p:nvSpPr>
            <p:cNvPr id="47" name="Freeform 67">
              <a:extLst>
                <a:ext uri="{FF2B5EF4-FFF2-40B4-BE49-F238E27FC236}">
                  <a16:creationId xmlns:a16="http://schemas.microsoft.com/office/drawing/2014/main" id="{0FD43E9A-04D9-EDD4-778D-72AF289C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604" y="3188525"/>
              <a:ext cx="748672" cy="468770"/>
            </a:xfrm>
            <a:custGeom>
              <a:avLst/>
              <a:gdLst/>
              <a:ahLst/>
              <a:cxnLst>
                <a:cxn ang="0">
                  <a:pos x="467" y="1151"/>
                </a:cxn>
                <a:cxn ang="0">
                  <a:pos x="1311" y="986"/>
                </a:cxn>
                <a:cxn ang="0">
                  <a:pos x="1583" y="938"/>
                </a:cxn>
                <a:cxn ang="0">
                  <a:pos x="1590" y="938"/>
                </a:cxn>
                <a:cxn ang="0">
                  <a:pos x="1595" y="933"/>
                </a:cxn>
                <a:cxn ang="0">
                  <a:pos x="1601" y="908"/>
                </a:cxn>
                <a:cxn ang="0">
                  <a:pos x="1631" y="880"/>
                </a:cxn>
                <a:cxn ang="0">
                  <a:pos x="1661" y="874"/>
                </a:cxn>
                <a:cxn ang="0">
                  <a:pos x="1689" y="880"/>
                </a:cxn>
                <a:cxn ang="0">
                  <a:pos x="1767" y="826"/>
                </a:cxn>
                <a:cxn ang="0">
                  <a:pos x="1778" y="785"/>
                </a:cxn>
                <a:cxn ang="0">
                  <a:pos x="1826" y="738"/>
                </a:cxn>
                <a:cxn ang="0">
                  <a:pos x="1873" y="708"/>
                </a:cxn>
                <a:cxn ang="0">
                  <a:pos x="1879" y="697"/>
                </a:cxn>
                <a:cxn ang="0">
                  <a:pos x="1831" y="661"/>
                </a:cxn>
                <a:cxn ang="0">
                  <a:pos x="1814" y="644"/>
                </a:cxn>
                <a:cxn ang="0">
                  <a:pos x="1796" y="637"/>
                </a:cxn>
                <a:cxn ang="0">
                  <a:pos x="1785" y="619"/>
                </a:cxn>
                <a:cxn ang="0">
                  <a:pos x="1749" y="614"/>
                </a:cxn>
                <a:cxn ang="0">
                  <a:pos x="1737" y="566"/>
                </a:cxn>
                <a:cxn ang="0">
                  <a:pos x="1696" y="555"/>
                </a:cxn>
                <a:cxn ang="0">
                  <a:pos x="1689" y="555"/>
                </a:cxn>
                <a:cxn ang="0">
                  <a:pos x="1684" y="477"/>
                </a:cxn>
                <a:cxn ang="0">
                  <a:pos x="1707" y="466"/>
                </a:cxn>
                <a:cxn ang="0">
                  <a:pos x="1702" y="424"/>
                </a:cxn>
                <a:cxn ang="0">
                  <a:pos x="1678" y="401"/>
                </a:cxn>
                <a:cxn ang="0">
                  <a:pos x="1678" y="389"/>
                </a:cxn>
                <a:cxn ang="0">
                  <a:pos x="1684" y="378"/>
                </a:cxn>
                <a:cxn ang="0">
                  <a:pos x="1719" y="342"/>
                </a:cxn>
                <a:cxn ang="0">
                  <a:pos x="1732" y="283"/>
                </a:cxn>
                <a:cxn ang="0">
                  <a:pos x="1732" y="266"/>
                </a:cxn>
                <a:cxn ang="0">
                  <a:pos x="1755" y="230"/>
                </a:cxn>
                <a:cxn ang="0">
                  <a:pos x="1773" y="218"/>
                </a:cxn>
                <a:cxn ang="0">
                  <a:pos x="1743" y="200"/>
                </a:cxn>
                <a:cxn ang="0">
                  <a:pos x="1666" y="195"/>
                </a:cxn>
                <a:cxn ang="0">
                  <a:pos x="1666" y="182"/>
                </a:cxn>
                <a:cxn ang="0">
                  <a:pos x="1648" y="170"/>
                </a:cxn>
                <a:cxn ang="0">
                  <a:pos x="1643" y="141"/>
                </a:cxn>
                <a:cxn ang="0">
                  <a:pos x="1607" y="64"/>
                </a:cxn>
                <a:cxn ang="0">
                  <a:pos x="1583" y="58"/>
                </a:cxn>
                <a:cxn ang="0">
                  <a:pos x="1572" y="46"/>
                </a:cxn>
                <a:cxn ang="0">
                  <a:pos x="1560" y="53"/>
                </a:cxn>
                <a:cxn ang="0">
                  <a:pos x="1549" y="41"/>
                </a:cxn>
                <a:cxn ang="0">
                  <a:pos x="1542" y="17"/>
                </a:cxn>
                <a:cxn ang="0">
                  <a:pos x="1519" y="0"/>
                </a:cxn>
                <a:cxn ang="0">
                  <a:pos x="225" y="259"/>
                </a:cxn>
                <a:cxn ang="0">
                  <a:pos x="201" y="153"/>
                </a:cxn>
                <a:cxn ang="0">
                  <a:pos x="130" y="223"/>
                </a:cxn>
                <a:cxn ang="0">
                  <a:pos x="119" y="230"/>
                </a:cxn>
                <a:cxn ang="0">
                  <a:pos x="107" y="218"/>
                </a:cxn>
                <a:cxn ang="0">
                  <a:pos x="101" y="218"/>
                </a:cxn>
                <a:cxn ang="0">
                  <a:pos x="83" y="259"/>
                </a:cxn>
                <a:cxn ang="0">
                  <a:pos x="18" y="307"/>
                </a:cxn>
                <a:cxn ang="0">
                  <a:pos x="0" y="324"/>
                </a:cxn>
                <a:cxn ang="0">
                  <a:pos x="89" y="856"/>
                </a:cxn>
                <a:cxn ang="0">
                  <a:pos x="154" y="1217"/>
                </a:cxn>
                <a:cxn ang="0">
                  <a:pos x="467" y="1151"/>
                </a:cxn>
              </a:cxnLst>
              <a:rect l="0" t="0" r="r" b="b"/>
              <a:pathLst>
                <a:path w="1879" h="1217">
                  <a:moveTo>
                    <a:pt x="467" y="1151"/>
                  </a:moveTo>
                  <a:lnTo>
                    <a:pt x="1311" y="986"/>
                  </a:lnTo>
                  <a:lnTo>
                    <a:pt x="1583" y="938"/>
                  </a:lnTo>
                  <a:lnTo>
                    <a:pt x="1590" y="938"/>
                  </a:lnTo>
                  <a:lnTo>
                    <a:pt x="1595" y="933"/>
                  </a:lnTo>
                  <a:lnTo>
                    <a:pt x="1601" y="908"/>
                  </a:lnTo>
                  <a:lnTo>
                    <a:pt x="1631" y="880"/>
                  </a:lnTo>
                  <a:lnTo>
                    <a:pt x="1661" y="874"/>
                  </a:lnTo>
                  <a:lnTo>
                    <a:pt x="1689" y="880"/>
                  </a:lnTo>
                  <a:lnTo>
                    <a:pt x="1767" y="826"/>
                  </a:lnTo>
                  <a:lnTo>
                    <a:pt x="1778" y="785"/>
                  </a:lnTo>
                  <a:lnTo>
                    <a:pt x="1826" y="738"/>
                  </a:lnTo>
                  <a:lnTo>
                    <a:pt x="1873" y="708"/>
                  </a:lnTo>
                  <a:lnTo>
                    <a:pt x="1879" y="697"/>
                  </a:lnTo>
                  <a:lnTo>
                    <a:pt x="1831" y="661"/>
                  </a:lnTo>
                  <a:lnTo>
                    <a:pt x="1814" y="644"/>
                  </a:lnTo>
                  <a:lnTo>
                    <a:pt x="1796" y="637"/>
                  </a:lnTo>
                  <a:lnTo>
                    <a:pt x="1785" y="619"/>
                  </a:lnTo>
                  <a:lnTo>
                    <a:pt x="1749" y="614"/>
                  </a:lnTo>
                  <a:lnTo>
                    <a:pt x="1737" y="566"/>
                  </a:lnTo>
                  <a:lnTo>
                    <a:pt x="1696" y="555"/>
                  </a:lnTo>
                  <a:lnTo>
                    <a:pt x="1689" y="555"/>
                  </a:lnTo>
                  <a:lnTo>
                    <a:pt x="1684" y="477"/>
                  </a:lnTo>
                  <a:lnTo>
                    <a:pt x="1707" y="466"/>
                  </a:lnTo>
                  <a:lnTo>
                    <a:pt x="1702" y="424"/>
                  </a:lnTo>
                  <a:lnTo>
                    <a:pt x="1678" y="401"/>
                  </a:lnTo>
                  <a:lnTo>
                    <a:pt x="1678" y="389"/>
                  </a:lnTo>
                  <a:lnTo>
                    <a:pt x="1684" y="378"/>
                  </a:lnTo>
                  <a:lnTo>
                    <a:pt x="1719" y="342"/>
                  </a:lnTo>
                  <a:lnTo>
                    <a:pt x="1732" y="283"/>
                  </a:lnTo>
                  <a:lnTo>
                    <a:pt x="1732" y="266"/>
                  </a:lnTo>
                  <a:lnTo>
                    <a:pt x="1755" y="230"/>
                  </a:lnTo>
                  <a:lnTo>
                    <a:pt x="1773" y="218"/>
                  </a:lnTo>
                  <a:lnTo>
                    <a:pt x="1743" y="200"/>
                  </a:lnTo>
                  <a:lnTo>
                    <a:pt x="1666" y="195"/>
                  </a:lnTo>
                  <a:lnTo>
                    <a:pt x="1666" y="182"/>
                  </a:lnTo>
                  <a:lnTo>
                    <a:pt x="1648" y="170"/>
                  </a:lnTo>
                  <a:lnTo>
                    <a:pt x="1643" y="141"/>
                  </a:lnTo>
                  <a:lnTo>
                    <a:pt x="1607" y="64"/>
                  </a:lnTo>
                  <a:lnTo>
                    <a:pt x="1583" y="58"/>
                  </a:lnTo>
                  <a:lnTo>
                    <a:pt x="1572" y="46"/>
                  </a:lnTo>
                  <a:lnTo>
                    <a:pt x="1560" y="53"/>
                  </a:lnTo>
                  <a:lnTo>
                    <a:pt x="1549" y="41"/>
                  </a:lnTo>
                  <a:lnTo>
                    <a:pt x="1542" y="17"/>
                  </a:lnTo>
                  <a:lnTo>
                    <a:pt x="1519" y="0"/>
                  </a:lnTo>
                  <a:lnTo>
                    <a:pt x="225" y="259"/>
                  </a:lnTo>
                  <a:lnTo>
                    <a:pt x="201" y="153"/>
                  </a:lnTo>
                  <a:lnTo>
                    <a:pt x="130" y="223"/>
                  </a:lnTo>
                  <a:lnTo>
                    <a:pt x="119" y="230"/>
                  </a:lnTo>
                  <a:lnTo>
                    <a:pt x="107" y="218"/>
                  </a:lnTo>
                  <a:lnTo>
                    <a:pt x="101" y="218"/>
                  </a:lnTo>
                  <a:lnTo>
                    <a:pt x="83" y="259"/>
                  </a:lnTo>
                  <a:lnTo>
                    <a:pt x="18" y="307"/>
                  </a:lnTo>
                  <a:lnTo>
                    <a:pt x="0" y="324"/>
                  </a:lnTo>
                  <a:lnTo>
                    <a:pt x="89" y="856"/>
                  </a:lnTo>
                  <a:lnTo>
                    <a:pt x="154" y="1217"/>
                  </a:lnTo>
                  <a:lnTo>
                    <a:pt x="467" y="1151"/>
                  </a:lnTo>
                  <a:close/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schemeClr val="bg1"/>
                  </a:solidFill>
                  <a:cs typeface="Arial" pitchFamily="34" charset="0"/>
                </a:rPr>
                <a:t>-0.08%</a:t>
              </a:r>
            </a:p>
          </p:txBody>
        </p:sp>
        <p:sp>
          <p:nvSpPr>
            <p:cNvPr id="48" name="Freeform 70">
              <a:extLst>
                <a:ext uri="{FF2B5EF4-FFF2-40B4-BE49-F238E27FC236}">
                  <a16:creationId xmlns:a16="http://schemas.microsoft.com/office/drawing/2014/main" id="{B5D23E77-E658-E083-AAE5-1D10365F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166" y="3654383"/>
              <a:ext cx="976163" cy="539550"/>
            </a:xfrm>
            <a:custGeom>
              <a:avLst/>
              <a:gdLst/>
              <a:ahLst/>
              <a:cxnLst>
                <a:cxn ang="0">
                  <a:pos x="1607" y="1176"/>
                </a:cxn>
                <a:cxn ang="0">
                  <a:pos x="745" y="1311"/>
                </a:cxn>
                <a:cxn ang="0">
                  <a:pos x="621" y="1329"/>
                </a:cxn>
                <a:cxn ang="0">
                  <a:pos x="537" y="1329"/>
                </a:cxn>
                <a:cxn ang="0">
                  <a:pos x="0" y="1400"/>
                </a:cxn>
                <a:cxn ang="0">
                  <a:pos x="136" y="1329"/>
                </a:cxn>
                <a:cxn ang="0">
                  <a:pos x="213" y="1252"/>
                </a:cxn>
                <a:cxn ang="0">
                  <a:pos x="225" y="1211"/>
                </a:cxn>
                <a:cxn ang="0">
                  <a:pos x="260" y="1158"/>
                </a:cxn>
                <a:cxn ang="0">
                  <a:pos x="455" y="986"/>
                </a:cxn>
                <a:cxn ang="0">
                  <a:pos x="479" y="963"/>
                </a:cxn>
                <a:cxn ang="0">
                  <a:pos x="514" y="1040"/>
                </a:cxn>
                <a:cxn ang="0">
                  <a:pos x="621" y="1070"/>
                </a:cxn>
                <a:cxn ang="0">
                  <a:pos x="662" y="1022"/>
                </a:cxn>
                <a:cxn ang="0">
                  <a:pos x="715" y="1029"/>
                </a:cxn>
                <a:cxn ang="0">
                  <a:pos x="750" y="1029"/>
                </a:cxn>
                <a:cxn ang="0">
                  <a:pos x="845" y="945"/>
                </a:cxn>
                <a:cxn ang="0">
                  <a:pos x="869" y="963"/>
                </a:cxn>
                <a:cxn ang="0">
                  <a:pos x="958" y="916"/>
                </a:cxn>
                <a:cxn ang="0">
                  <a:pos x="999" y="821"/>
                </a:cxn>
                <a:cxn ang="0">
                  <a:pos x="1057" y="674"/>
                </a:cxn>
                <a:cxn ang="0">
                  <a:pos x="1140" y="408"/>
                </a:cxn>
                <a:cxn ang="0">
                  <a:pos x="1181" y="449"/>
                </a:cxn>
                <a:cxn ang="0">
                  <a:pos x="1247" y="461"/>
                </a:cxn>
                <a:cxn ang="0">
                  <a:pos x="1300" y="314"/>
                </a:cxn>
                <a:cxn ang="0">
                  <a:pos x="1359" y="289"/>
                </a:cxn>
                <a:cxn ang="0">
                  <a:pos x="1407" y="225"/>
                </a:cxn>
                <a:cxn ang="0">
                  <a:pos x="1453" y="142"/>
                </a:cxn>
                <a:cxn ang="0">
                  <a:pos x="1471" y="113"/>
                </a:cxn>
                <a:cxn ang="0">
                  <a:pos x="1460" y="24"/>
                </a:cxn>
                <a:cxn ang="0">
                  <a:pos x="1483" y="0"/>
                </a:cxn>
                <a:cxn ang="0">
                  <a:pos x="1648" y="101"/>
                </a:cxn>
                <a:cxn ang="0">
                  <a:pos x="1673" y="18"/>
                </a:cxn>
                <a:cxn ang="0">
                  <a:pos x="1725" y="24"/>
                </a:cxn>
                <a:cxn ang="0">
                  <a:pos x="1731" y="65"/>
                </a:cxn>
                <a:cxn ang="0">
                  <a:pos x="1831" y="101"/>
                </a:cxn>
                <a:cxn ang="0">
                  <a:pos x="1896" y="149"/>
                </a:cxn>
                <a:cxn ang="0">
                  <a:pos x="1920" y="201"/>
                </a:cxn>
                <a:cxn ang="0">
                  <a:pos x="1855" y="331"/>
                </a:cxn>
                <a:cxn ang="0">
                  <a:pos x="1909" y="378"/>
                </a:cxn>
                <a:cxn ang="0">
                  <a:pos x="1985" y="390"/>
                </a:cxn>
                <a:cxn ang="0">
                  <a:pos x="2015" y="408"/>
                </a:cxn>
                <a:cxn ang="0">
                  <a:pos x="2056" y="431"/>
                </a:cxn>
                <a:cxn ang="0">
                  <a:pos x="2086" y="420"/>
                </a:cxn>
                <a:cxn ang="0">
                  <a:pos x="2216" y="473"/>
                </a:cxn>
                <a:cxn ang="0">
                  <a:pos x="2239" y="520"/>
                </a:cxn>
                <a:cxn ang="0">
                  <a:pos x="2227" y="591"/>
                </a:cxn>
                <a:cxn ang="0">
                  <a:pos x="2204" y="615"/>
                </a:cxn>
                <a:cxn ang="0">
                  <a:pos x="2274" y="679"/>
                </a:cxn>
                <a:cxn ang="0">
                  <a:pos x="2269" y="709"/>
                </a:cxn>
                <a:cxn ang="0">
                  <a:pos x="2216" y="720"/>
                </a:cxn>
                <a:cxn ang="0">
                  <a:pos x="2239" y="733"/>
                </a:cxn>
                <a:cxn ang="0">
                  <a:pos x="2216" y="763"/>
                </a:cxn>
                <a:cxn ang="0">
                  <a:pos x="2198" y="768"/>
                </a:cxn>
                <a:cxn ang="0">
                  <a:pos x="2251" y="786"/>
                </a:cxn>
                <a:cxn ang="0">
                  <a:pos x="2298" y="816"/>
                </a:cxn>
                <a:cxn ang="0">
                  <a:pos x="2239" y="857"/>
                </a:cxn>
                <a:cxn ang="0">
                  <a:pos x="2198" y="857"/>
                </a:cxn>
                <a:cxn ang="0">
                  <a:pos x="2257" y="898"/>
                </a:cxn>
                <a:cxn ang="0">
                  <a:pos x="2322" y="857"/>
                </a:cxn>
                <a:cxn ang="0">
                  <a:pos x="2404" y="857"/>
                </a:cxn>
                <a:cxn ang="0">
                  <a:pos x="2446" y="981"/>
                </a:cxn>
                <a:cxn ang="0">
                  <a:pos x="2411" y="1004"/>
                </a:cxn>
              </a:cxnLst>
              <a:rect l="0" t="0" r="r" b="b"/>
              <a:pathLst>
                <a:path w="2446" h="1400">
                  <a:moveTo>
                    <a:pt x="2416" y="1022"/>
                  </a:moveTo>
                  <a:lnTo>
                    <a:pt x="1607" y="1176"/>
                  </a:lnTo>
                  <a:lnTo>
                    <a:pt x="762" y="1318"/>
                  </a:lnTo>
                  <a:lnTo>
                    <a:pt x="745" y="1311"/>
                  </a:lnTo>
                  <a:lnTo>
                    <a:pt x="709" y="1318"/>
                  </a:lnTo>
                  <a:lnTo>
                    <a:pt x="621" y="1329"/>
                  </a:lnTo>
                  <a:lnTo>
                    <a:pt x="626" y="1311"/>
                  </a:lnTo>
                  <a:lnTo>
                    <a:pt x="537" y="1329"/>
                  </a:lnTo>
                  <a:lnTo>
                    <a:pt x="537" y="1336"/>
                  </a:lnTo>
                  <a:lnTo>
                    <a:pt x="0" y="1400"/>
                  </a:lnTo>
                  <a:lnTo>
                    <a:pt x="24" y="1382"/>
                  </a:lnTo>
                  <a:lnTo>
                    <a:pt x="136" y="1329"/>
                  </a:lnTo>
                  <a:lnTo>
                    <a:pt x="154" y="1300"/>
                  </a:lnTo>
                  <a:lnTo>
                    <a:pt x="213" y="1252"/>
                  </a:lnTo>
                  <a:lnTo>
                    <a:pt x="219" y="1223"/>
                  </a:lnTo>
                  <a:lnTo>
                    <a:pt x="225" y="1211"/>
                  </a:lnTo>
                  <a:lnTo>
                    <a:pt x="260" y="1194"/>
                  </a:lnTo>
                  <a:lnTo>
                    <a:pt x="260" y="1158"/>
                  </a:lnTo>
                  <a:lnTo>
                    <a:pt x="296" y="1128"/>
                  </a:lnTo>
                  <a:lnTo>
                    <a:pt x="455" y="986"/>
                  </a:lnTo>
                  <a:lnTo>
                    <a:pt x="467" y="958"/>
                  </a:lnTo>
                  <a:lnTo>
                    <a:pt x="479" y="963"/>
                  </a:lnTo>
                  <a:lnTo>
                    <a:pt x="467" y="993"/>
                  </a:lnTo>
                  <a:lnTo>
                    <a:pt x="514" y="1040"/>
                  </a:lnTo>
                  <a:lnTo>
                    <a:pt x="585" y="1070"/>
                  </a:lnTo>
                  <a:lnTo>
                    <a:pt x="621" y="1070"/>
                  </a:lnTo>
                  <a:lnTo>
                    <a:pt x="656" y="1040"/>
                  </a:lnTo>
                  <a:lnTo>
                    <a:pt x="662" y="1022"/>
                  </a:lnTo>
                  <a:lnTo>
                    <a:pt x="686" y="1004"/>
                  </a:lnTo>
                  <a:lnTo>
                    <a:pt x="715" y="1029"/>
                  </a:lnTo>
                  <a:lnTo>
                    <a:pt x="727" y="1034"/>
                  </a:lnTo>
                  <a:lnTo>
                    <a:pt x="750" y="1029"/>
                  </a:lnTo>
                  <a:lnTo>
                    <a:pt x="833" y="999"/>
                  </a:lnTo>
                  <a:lnTo>
                    <a:pt x="845" y="945"/>
                  </a:lnTo>
                  <a:lnTo>
                    <a:pt x="851" y="945"/>
                  </a:lnTo>
                  <a:lnTo>
                    <a:pt x="869" y="963"/>
                  </a:lnTo>
                  <a:lnTo>
                    <a:pt x="933" y="904"/>
                  </a:lnTo>
                  <a:lnTo>
                    <a:pt x="958" y="916"/>
                  </a:lnTo>
                  <a:lnTo>
                    <a:pt x="1011" y="845"/>
                  </a:lnTo>
                  <a:lnTo>
                    <a:pt x="999" y="821"/>
                  </a:lnTo>
                  <a:lnTo>
                    <a:pt x="1004" y="774"/>
                  </a:lnTo>
                  <a:lnTo>
                    <a:pt x="1057" y="674"/>
                  </a:lnTo>
                  <a:lnTo>
                    <a:pt x="1128" y="408"/>
                  </a:lnTo>
                  <a:lnTo>
                    <a:pt x="1140" y="408"/>
                  </a:lnTo>
                  <a:lnTo>
                    <a:pt x="1181" y="431"/>
                  </a:lnTo>
                  <a:lnTo>
                    <a:pt x="1181" y="449"/>
                  </a:lnTo>
                  <a:lnTo>
                    <a:pt x="1206" y="467"/>
                  </a:lnTo>
                  <a:lnTo>
                    <a:pt x="1247" y="461"/>
                  </a:lnTo>
                  <a:lnTo>
                    <a:pt x="1270" y="413"/>
                  </a:lnTo>
                  <a:lnTo>
                    <a:pt x="1300" y="314"/>
                  </a:lnTo>
                  <a:lnTo>
                    <a:pt x="1323" y="278"/>
                  </a:lnTo>
                  <a:lnTo>
                    <a:pt x="1359" y="289"/>
                  </a:lnTo>
                  <a:lnTo>
                    <a:pt x="1382" y="231"/>
                  </a:lnTo>
                  <a:lnTo>
                    <a:pt x="1407" y="225"/>
                  </a:lnTo>
                  <a:lnTo>
                    <a:pt x="1430" y="195"/>
                  </a:lnTo>
                  <a:lnTo>
                    <a:pt x="1453" y="142"/>
                  </a:lnTo>
                  <a:lnTo>
                    <a:pt x="1465" y="131"/>
                  </a:lnTo>
                  <a:lnTo>
                    <a:pt x="1471" y="113"/>
                  </a:lnTo>
                  <a:lnTo>
                    <a:pt x="1453" y="101"/>
                  </a:lnTo>
                  <a:lnTo>
                    <a:pt x="1460" y="24"/>
                  </a:lnTo>
                  <a:lnTo>
                    <a:pt x="1471" y="7"/>
                  </a:lnTo>
                  <a:lnTo>
                    <a:pt x="1483" y="0"/>
                  </a:lnTo>
                  <a:lnTo>
                    <a:pt x="1625" y="89"/>
                  </a:lnTo>
                  <a:lnTo>
                    <a:pt x="1648" y="101"/>
                  </a:lnTo>
                  <a:lnTo>
                    <a:pt x="1655" y="95"/>
                  </a:lnTo>
                  <a:lnTo>
                    <a:pt x="1673" y="18"/>
                  </a:lnTo>
                  <a:lnTo>
                    <a:pt x="1696" y="12"/>
                  </a:lnTo>
                  <a:lnTo>
                    <a:pt x="1725" y="24"/>
                  </a:lnTo>
                  <a:lnTo>
                    <a:pt x="1755" y="35"/>
                  </a:lnTo>
                  <a:lnTo>
                    <a:pt x="1731" y="65"/>
                  </a:lnTo>
                  <a:lnTo>
                    <a:pt x="1767" y="101"/>
                  </a:lnTo>
                  <a:lnTo>
                    <a:pt x="1831" y="101"/>
                  </a:lnTo>
                  <a:lnTo>
                    <a:pt x="1855" y="131"/>
                  </a:lnTo>
                  <a:lnTo>
                    <a:pt x="1896" y="149"/>
                  </a:lnTo>
                  <a:lnTo>
                    <a:pt x="1926" y="184"/>
                  </a:lnTo>
                  <a:lnTo>
                    <a:pt x="1920" y="201"/>
                  </a:lnTo>
                  <a:lnTo>
                    <a:pt x="1879" y="272"/>
                  </a:lnTo>
                  <a:lnTo>
                    <a:pt x="1855" y="331"/>
                  </a:lnTo>
                  <a:lnTo>
                    <a:pt x="1861" y="378"/>
                  </a:lnTo>
                  <a:lnTo>
                    <a:pt x="1909" y="378"/>
                  </a:lnTo>
                  <a:lnTo>
                    <a:pt x="1950" y="355"/>
                  </a:lnTo>
                  <a:lnTo>
                    <a:pt x="1985" y="390"/>
                  </a:lnTo>
                  <a:lnTo>
                    <a:pt x="2003" y="402"/>
                  </a:lnTo>
                  <a:lnTo>
                    <a:pt x="2015" y="408"/>
                  </a:lnTo>
                  <a:lnTo>
                    <a:pt x="2038" y="426"/>
                  </a:lnTo>
                  <a:lnTo>
                    <a:pt x="2056" y="431"/>
                  </a:lnTo>
                  <a:lnTo>
                    <a:pt x="2074" y="420"/>
                  </a:lnTo>
                  <a:lnTo>
                    <a:pt x="2086" y="420"/>
                  </a:lnTo>
                  <a:lnTo>
                    <a:pt x="2163" y="461"/>
                  </a:lnTo>
                  <a:lnTo>
                    <a:pt x="2216" y="473"/>
                  </a:lnTo>
                  <a:lnTo>
                    <a:pt x="2239" y="509"/>
                  </a:lnTo>
                  <a:lnTo>
                    <a:pt x="2239" y="520"/>
                  </a:lnTo>
                  <a:lnTo>
                    <a:pt x="2216" y="538"/>
                  </a:lnTo>
                  <a:lnTo>
                    <a:pt x="2227" y="591"/>
                  </a:lnTo>
                  <a:lnTo>
                    <a:pt x="2216" y="603"/>
                  </a:lnTo>
                  <a:lnTo>
                    <a:pt x="2204" y="615"/>
                  </a:lnTo>
                  <a:lnTo>
                    <a:pt x="2257" y="644"/>
                  </a:lnTo>
                  <a:lnTo>
                    <a:pt x="2274" y="679"/>
                  </a:lnTo>
                  <a:lnTo>
                    <a:pt x="2274" y="697"/>
                  </a:lnTo>
                  <a:lnTo>
                    <a:pt x="2269" y="709"/>
                  </a:lnTo>
                  <a:lnTo>
                    <a:pt x="2221" y="703"/>
                  </a:lnTo>
                  <a:lnTo>
                    <a:pt x="2216" y="720"/>
                  </a:lnTo>
                  <a:lnTo>
                    <a:pt x="2233" y="738"/>
                  </a:lnTo>
                  <a:lnTo>
                    <a:pt x="2239" y="733"/>
                  </a:lnTo>
                  <a:lnTo>
                    <a:pt x="2239" y="750"/>
                  </a:lnTo>
                  <a:lnTo>
                    <a:pt x="2216" y="763"/>
                  </a:lnTo>
                  <a:lnTo>
                    <a:pt x="2204" y="763"/>
                  </a:lnTo>
                  <a:lnTo>
                    <a:pt x="2198" y="768"/>
                  </a:lnTo>
                  <a:lnTo>
                    <a:pt x="2216" y="780"/>
                  </a:lnTo>
                  <a:lnTo>
                    <a:pt x="2251" y="786"/>
                  </a:lnTo>
                  <a:lnTo>
                    <a:pt x="2287" y="804"/>
                  </a:lnTo>
                  <a:lnTo>
                    <a:pt x="2298" y="816"/>
                  </a:lnTo>
                  <a:lnTo>
                    <a:pt x="2257" y="857"/>
                  </a:lnTo>
                  <a:lnTo>
                    <a:pt x="2239" y="857"/>
                  </a:lnTo>
                  <a:lnTo>
                    <a:pt x="2198" y="839"/>
                  </a:lnTo>
                  <a:lnTo>
                    <a:pt x="2198" y="857"/>
                  </a:lnTo>
                  <a:lnTo>
                    <a:pt x="2221" y="875"/>
                  </a:lnTo>
                  <a:lnTo>
                    <a:pt x="2257" y="898"/>
                  </a:lnTo>
                  <a:lnTo>
                    <a:pt x="2287" y="887"/>
                  </a:lnTo>
                  <a:lnTo>
                    <a:pt x="2322" y="857"/>
                  </a:lnTo>
                  <a:lnTo>
                    <a:pt x="2358" y="862"/>
                  </a:lnTo>
                  <a:lnTo>
                    <a:pt x="2404" y="857"/>
                  </a:lnTo>
                  <a:lnTo>
                    <a:pt x="2411" y="869"/>
                  </a:lnTo>
                  <a:lnTo>
                    <a:pt x="2446" y="981"/>
                  </a:lnTo>
                  <a:lnTo>
                    <a:pt x="2422" y="1004"/>
                  </a:lnTo>
                  <a:lnTo>
                    <a:pt x="2411" y="1004"/>
                  </a:lnTo>
                  <a:lnTo>
                    <a:pt x="2416" y="1022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sz="900" b="1" kern="0">
                  <a:solidFill>
                    <a:prstClr val="black"/>
                  </a:solidFill>
                  <a:cs typeface="Arial" pitchFamily="34" charset="0"/>
                </a:rPr>
                <a:t>   </a:t>
              </a:r>
            </a:p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          0.4%</a:t>
              </a: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F5CDED34-4191-E3C9-8EC4-4CF8E655C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078" y="4048893"/>
              <a:ext cx="1129026" cy="465290"/>
            </a:xfrm>
            <a:custGeom>
              <a:avLst/>
              <a:gdLst/>
              <a:ahLst/>
              <a:cxnLst>
                <a:cxn ang="0">
                  <a:pos x="36" y="986"/>
                </a:cxn>
                <a:cxn ang="0">
                  <a:pos x="77" y="933"/>
                </a:cxn>
                <a:cxn ang="0">
                  <a:pos x="112" y="857"/>
                </a:cxn>
                <a:cxn ang="0">
                  <a:pos x="331" y="745"/>
                </a:cxn>
                <a:cxn ang="0">
                  <a:pos x="414" y="651"/>
                </a:cxn>
                <a:cxn ang="0">
                  <a:pos x="455" y="633"/>
                </a:cxn>
                <a:cxn ang="0">
                  <a:pos x="496" y="597"/>
                </a:cxn>
                <a:cxn ang="0">
                  <a:pos x="549" y="585"/>
                </a:cxn>
                <a:cxn ang="0">
                  <a:pos x="667" y="538"/>
                </a:cxn>
                <a:cxn ang="0">
                  <a:pos x="768" y="396"/>
                </a:cxn>
                <a:cxn ang="0">
                  <a:pos x="779" y="314"/>
                </a:cxn>
                <a:cxn ang="0">
                  <a:pos x="863" y="307"/>
                </a:cxn>
                <a:cxn ang="0">
                  <a:pos x="1004" y="296"/>
                </a:cxn>
                <a:cxn ang="0">
                  <a:pos x="2671" y="12"/>
                </a:cxn>
                <a:cxn ang="0">
                  <a:pos x="2712" y="48"/>
                </a:cxn>
                <a:cxn ang="0">
                  <a:pos x="2759" y="119"/>
                </a:cxn>
                <a:cxn ang="0">
                  <a:pos x="2735" y="119"/>
                </a:cxn>
                <a:cxn ang="0">
                  <a:pos x="2682" y="119"/>
                </a:cxn>
                <a:cxn ang="0">
                  <a:pos x="2676" y="148"/>
                </a:cxn>
                <a:cxn ang="0">
                  <a:pos x="2552" y="225"/>
                </a:cxn>
                <a:cxn ang="0">
                  <a:pos x="2493" y="278"/>
                </a:cxn>
                <a:cxn ang="0">
                  <a:pos x="2570" y="248"/>
                </a:cxn>
                <a:cxn ang="0">
                  <a:pos x="2699" y="218"/>
                </a:cxn>
                <a:cxn ang="0">
                  <a:pos x="2706" y="266"/>
                </a:cxn>
                <a:cxn ang="0">
                  <a:pos x="2741" y="254"/>
                </a:cxn>
                <a:cxn ang="0">
                  <a:pos x="2812" y="254"/>
                </a:cxn>
                <a:cxn ang="0">
                  <a:pos x="2824" y="355"/>
                </a:cxn>
                <a:cxn ang="0">
                  <a:pos x="2770" y="426"/>
                </a:cxn>
                <a:cxn ang="0">
                  <a:pos x="2688" y="479"/>
                </a:cxn>
                <a:cxn ang="0">
                  <a:pos x="2611" y="473"/>
                </a:cxn>
                <a:cxn ang="0">
                  <a:pos x="2593" y="438"/>
                </a:cxn>
                <a:cxn ang="0">
                  <a:pos x="2564" y="431"/>
                </a:cxn>
                <a:cxn ang="0">
                  <a:pos x="2557" y="491"/>
                </a:cxn>
                <a:cxn ang="0">
                  <a:pos x="2617" y="538"/>
                </a:cxn>
                <a:cxn ang="0">
                  <a:pos x="2552" y="656"/>
                </a:cxn>
                <a:cxn ang="0">
                  <a:pos x="2475" y="656"/>
                </a:cxn>
                <a:cxn ang="0">
                  <a:pos x="2557" y="674"/>
                </a:cxn>
                <a:cxn ang="0">
                  <a:pos x="2664" y="615"/>
                </a:cxn>
                <a:cxn ang="0">
                  <a:pos x="2682" y="686"/>
                </a:cxn>
                <a:cxn ang="0">
                  <a:pos x="2552" y="768"/>
                </a:cxn>
                <a:cxn ang="0">
                  <a:pos x="2410" y="869"/>
                </a:cxn>
                <a:cxn ang="0">
                  <a:pos x="2346" y="928"/>
                </a:cxn>
                <a:cxn ang="0">
                  <a:pos x="2257" y="1141"/>
                </a:cxn>
                <a:cxn ang="0">
                  <a:pos x="2080" y="1199"/>
                </a:cxn>
                <a:cxn ang="0">
                  <a:pos x="1264" y="969"/>
                </a:cxn>
                <a:cxn ang="0">
                  <a:pos x="1157" y="880"/>
                </a:cxn>
                <a:cxn ang="0">
                  <a:pos x="1152" y="845"/>
                </a:cxn>
                <a:cxn ang="0">
                  <a:pos x="703" y="904"/>
                </a:cxn>
                <a:cxn ang="0">
                  <a:pos x="584" y="963"/>
                </a:cxn>
              </a:cxnLst>
              <a:rect l="0" t="0" r="r" b="b"/>
              <a:pathLst>
                <a:path w="2830" h="1211">
                  <a:moveTo>
                    <a:pt x="0" y="1082"/>
                  </a:moveTo>
                  <a:lnTo>
                    <a:pt x="6" y="981"/>
                  </a:lnTo>
                  <a:lnTo>
                    <a:pt x="36" y="986"/>
                  </a:lnTo>
                  <a:lnTo>
                    <a:pt x="53" y="981"/>
                  </a:lnTo>
                  <a:lnTo>
                    <a:pt x="77" y="958"/>
                  </a:lnTo>
                  <a:lnTo>
                    <a:pt x="77" y="933"/>
                  </a:lnTo>
                  <a:lnTo>
                    <a:pt x="77" y="910"/>
                  </a:lnTo>
                  <a:lnTo>
                    <a:pt x="82" y="887"/>
                  </a:lnTo>
                  <a:lnTo>
                    <a:pt x="112" y="857"/>
                  </a:lnTo>
                  <a:lnTo>
                    <a:pt x="178" y="833"/>
                  </a:lnTo>
                  <a:lnTo>
                    <a:pt x="254" y="809"/>
                  </a:lnTo>
                  <a:lnTo>
                    <a:pt x="331" y="745"/>
                  </a:lnTo>
                  <a:lnTo>
                    <a:pt x="360" y="733"/>
                  </a:lnTo>
                  <a:lnTo>
                    <a:pt x="408" y="692"/>
                  </a:lnTo>
                  <a:lnTo>
                    <a:pt x="414" y="651"/>
                  </a:lnTo>
                  <a:lnTo>
                    <a:pt x="426" y="651"/>
                  </a:lnTo>
                  <a:lnTo>
                    <a:pt x="444" y="651"/>
                  </a:lnTo>
                  <a:lnTo>
                    <a:pt x="455" y="633"/>
                  </a:lnTo>
                  <a:lnTo>
                    <a:pt x="461" y="621"/>
                  </a:lnTo>
                  <a:lnTo>
                    <a:pt x="490" y="597"/>
                  </a:lnTo>
                  <a:lnTo>
                    <a:pt x="496" y="597"/>
                  </a:lnTo>
                  <a:lnTo>
                    <a:pt x="520" y="615"/>
                  </a:lnTo>
                  <a:lnTo>
                    <a:pt x="543" y="597"/>
                  </a:lnTo>
                  <a:lnTo>
                    <a:pt x="549" y="585"/>
                  </a:lnTo>
                  <a:lnTo>
                    <a:pt x="584" y="555"/>
                  </a:lnTo>
                  <a:lnTo>
                    <a:pt x="614" y="544"/>
                  </a:lnTo>
                  <a:lnTo>
                    <a:pt x="667" y="538"/>
                  </a:lnTo>
                  <a:lnTo>
                    <a:pt x="721" y="449"/>
                  </a:lnTo>
                  <a:lnTo>
                    <a:pt x="768" y="420"/>
                  </a:lnTo>
                  <a:lnTo>
                    <a:pt x="768" y="396"/>
                  </a:lnTo>
                  <a:lnTo>
                    <a:pt x="779" y="372"/>
                  </a:lnTo>
                  <a:lnTo>
                    <a:pt x="768" y="342"/>
                  </a:lnTo>
                  <a:lnTo>
                    <a:pt x="779" y="314"/>
                  </a:lnTo>
                  <a:lnTo>
                    <a:pt x="779" y="307"/>
                  </a:lnTo>
                  <a:lnTo>
                    <a:pt x="868" y="289"/>
                  </a:lnTo>
                  <a:lnTo>
                    <a:pt x="863" y="307"/>
                  </a:lnTo>
                  <a:lnTo>
                    <a:pt x="951" y="296"/>
                  </a:lnTo>
                  <a:lnTo>
                    <a:pt x="987" y="289"/>
                  </a:lnTo>
                  <a:lnTo>
                    <a:pt x="1004" y="296"/>
                  </a:lnTo>
                  <a:lnTo>
                    <a:pt x="1849" y="154"/>
                  </a:lnTo>
                  <a:lnTo>
                    <a:pt x="2658" y="0"/>
                  </a:lnTo>
                  <a:lnTo>
                    <a:pt x="2671" y="12"/>
                  </a:lnTo>
                  <a:lnTo>
                    <a:pt x="2676" y="24"/>
                  </a:lnTo>
                  <a:lnTo>
                    <a:pt x="2699" y="42"/>
                  </a:lnTo>
                  <a:lnTo>
                    <a:pt x="2712" y="48"/>
                  </a:lnTo>
                  <a:lnTo>
                    <a:pt x="2729" y="65"/>
                  </a:lnTo>
                  <a:lnTo>
                    <a:pt x="2741" y="78"/>
                  </a:lnTo>
                  <a:lnTo>
                    <a:pt x="2759" y="119"/>
                  </a:lnTo>
                  <a:lnTo>
                    <a:pt x="2753" y="131"/>
                  </a:lnTo>
                  <a:lnTo>
                    <a:pt x="2741" y="131"/>
                  </a:lnTo>
                  <a:lnTo>
                    <a:pt x="2735" y="119"/>
                  </a:lnTo>
                  <a:lnTo>
                    <a:pt x="2712" y="124"/>
                  </a:lnTo>
                  <a:lnTo>
                    <a:pt x="2694" y="124"/>
                  </a:lnTo>
                  <a:lnTo>
                    <a:pt x="2682" y="119"/>
                  </a:lnTo>
                  <a:lnTo>
                    <a:pt x="2671" y="124"/>
                  </a:lnTo>
                  <a:lnTo>
                    <a:pt x="2676" y="136"/>
                  </a:lnTo>
                  <a:lnTo>
                    <a:pt x="2676" y="148"/>
                  </a:lnTo>
                  <a:lnTo>
                    <a:pt x="2600" y="184"/>
                  </a:lnTo>
                  <a:lnTo>
                    <a:pt x="2582" y="201"/>
                  </a:lnTo>
                  <a:lnTo>
                    <a:pt x="2552" y="225"/>
                  </a:lnTo>
                  <a:lnTo>
                    <a:pt x="2504" y="236"/>
                  </a:lnTo>
                  <a:lnTo>
                    <a:pt x="2493" y="266"/>
                  </a:lnTo>
                  <a:lnTo>
                    <a:pt x="2493" y="278"/>
                  </a:lnTo>
                  <a:lnTo>
                    <a:pt x="2504" y="278"/>
                  </a:lnTo>
                  <a:lnTo>
                    <a:pt x="2522" y="272"/>
                  </a:lnTo>
                  <a:lnTo>
                    <a:pt x="2570" y="248"/>
                  </a:lnTo>
                  <a:lnTo>
                    <a:pt x="2623" y="236"/>
                  </a:lnTo>
                  <a:lnTo>
                    <a:pt x="2653" y="218"/>
                  </a:lnTo>
                  <a:lnTo>
                    <a:pt x="2699" y="218"/>
                  </a:lnTo>
                  <a:lnTo>
                    <a:pt x="2706" y="225"/>
                  </a:lnTo>
                  <a:lnTo>
                    <a:pt x="2699" y="254"/>
                  </a:lnTo>
                  <a:lnTo>
                    <a:pt x="2706" y="266"/>
                  </a:lnTo>
                  <a:lnTo>
                    <a:pt x="2717" y="278"/>
                  </a:lnTo>
                  <a:lnTo>
                    <a:pt x="2735" y="272"/>
                  </a:lnTo>
                  <a:lnTo>
                    <a:pt x="2741" y="254"/>
                  </a:lnTo>
                  <a:lnTo>
                    <a:pt x="2770" y="218"/>
                  </a:lnTo>
                  <a:lnTo>
                    <a:pt x="2795" y="218"/>
                  </a:lnTo>
                  <a:lnTo>
                    <a:pt x="2812" y="254"/>
                  </a:lnTo>
                  <a:lnTo>
                    <a:pt x="2818" y="325"/>
                  </a:lnTo>
                  <a:lnTo>
                    <a:pt x="2830" y="342"/>
                  </a:lnTo>
                  <a:lnTo>
                    <a:pt x="2824" y="355"/>
                  </a:lnTo>
                  <a:lnTo>
                    <a:pt x="2783" y="385"/>
                  </a:lnTo>
                  <a:lnTo>
                    <a:pt x="2770" y="408"/>
                  </a:lnTo>
                  <a:lnTo>
                    <a:pt x="2770" y="426"/>
                  </a:lnTo>
                  <a:lnTo>
                    <a:pt x="2735" y="456"/>
                  </a:lnTo>
                  <a:lnTo>
                    <a:pt x="2712" y="461"/>
                  </a:lnTo>
                  <a:lnTo>
                    <a:pt x="2688" y="479"/>
                  </a:lnTo>
                  <a:lnTo>
                    <a:pt x="2635" y="473"/>
                  </a:lnTo>
                  <a:lnTo>
                    <a:pt x="2617" y="467"/>
                  </a:lnTo>
                  <a:lnTo>
                    <a:pt x="2611" y="473"/>
                  </a:lnTo>
                  <a:lnTo>
                    <a:pt x="2605" y="473"/>
                  </a:lnTo>
                  <a:lnTo>
                    <a:pt x="2593" y="449"/>
                  </a:lnTo>
                  <a:lnTo>
                    <a:pt x="2593" y="438"/>
                  </a:lnTo>
                  <a:lnTo>
                    <a:pt x="2587" y="426"/>
                  </a:lnTo>
                  <a:lnTo>
                    <a:pt x="2570" y="426"/>
                  </a:lnTo>
                  <a:lnTo>
                    <a:pt x="2564" y="431"/>
                  </a:lnTo>
                  <a:lnTo>
                    <a:pt x="2570" y="484"/>
                  </a:lnTo>
                  <a:lnTo>
                    <a:pt x="2564" y="497"/>
                  </a:lnTo>
                  <a:lnTo>
                    <a:pt x="2557" y="491"/>
                  </a:lnTo>
                  <a:lnTo>
                    <a:pt x="2570" y="514"/>
                  </a:lnTo>
                  <a:lnTo>
                    <a:pt x="2593" y="514"/>
                  </a:lnTo>
                  <a:lnTo>
                    <a:pt x="2617" y="538"/>
                  </a:lnTo>
                  <a:lnTo>
                    <a:pt x="2600" y="567"/>
                  </a:lnTo>
                  <a:lnTo>
                    <a:pt x="2611" y="580"/>
                  </a:lnTo>
                  <a:lnTo>
                    <a:pt x="2552" y="656"/>
                  </a:lnTo>
                  <a:lnTo>
                    <a:pt x="2529" y="662"/>
                  </a:lnTo>
                  <a:lnTo>
                    <a:pt x="2499" y="656"/>
                  </a:lnTo>
                  <a:lnTo>
                    <a:pt x="2475" y="656"/>
                  </a:lnTo>
                  <a:lnTo>
                    <a:pt x="2469" y="662"/>
                  </a:lnTo>
                  <a:lnTo>
                    <a:pt x="2487" y="679"/>
                  </a:lnTo>
                  <a:lnTo>
                    <a:pt x="2557" y="674"/>
                  </a:lnTo>
                  <a:lnTo>
                    <a:pt x="2600" y="662"/>
                  </a:lnTo>
                  <a:lnTo>
                    <a:pt x="2658" y="633"/>
                  </a:lnTo>
                  <a:lnTo>
                    <a:pt x="2664" y="615"/>
                  </a:lnTo>
                  <a:lnTo>
                    <a:pt x="2682" y="615"/>
                  </a:lnTo>
                  <a:lnTo>
                    <a:pt x="2699" y="638"/>
                  </a:lnTo>
                  <a:lnTo>
                    <a:pt x="2682" y="686"/>
                  </a:lnTo>
                  <a:lnTo>
                    <a:pt x="2628" y="745"/>
                  </a:lnTo>
                  <a:lnTo>
                    <a:pt x="2575" y="756"/>
                  </a:lnTo>
                  <a:lnTo>
                    <a:pt x="2552" y="768"/>
                  </a:lnTo>
                  <a:lnTo>
                    <a:pt x="2487" y="774"/>
                  </a:lnTo>
                  <a:lnTo>
                    <a:pt x="2434" y="862"/>
                  </a:lnTo>
                  <a:lnTo>
                    <a:pt x="2410" y="869"/>
                  </a:lnTo>
                  <a:lnTo>
                    <a:pt x="2410" y="880"/>
                  </a:lnTo>
                  <a:lnTo>
                    <a:pt x="2410" y="887"/>
                  </a:lnTo>
                  <a:lnTo>
                    <a:pt x="2346" y="928"/>
                  </a:lnTo>
                  <a:lnTo>
                    <a:pt x="2310" y="969"/>
                  </a:lnTo>
                  <a:lnTo>
                    <a:pt x="2280" y="1052"/>
                  </a:lnTo>
                  <a:lnTo>
                    <a:pt x="2257" y="1141"/>
                  </a:lnTo>
                  <a:lnTo>
                    <a:pt x="2245" y="1164"/>
                  </a:lnTo>
                  <a:lnTo>
                    <a:pt x="2209" y="1176"/>
                  </a:lnTo>
                  <a:lnTo>
                    <a:pt x="2080" y="1199"/>
                  </a:lnTo>
                  <a:lnTo>
                    <a:pt x="2068" y="1211"/>
                  </a:lnTo>
                  <a:lnTo>
                    <a:pt x="1631" y="922"/>
                  </a:lnTo>
                  <a:lnTo>
                    <a:pt x="1264" y="969"/>
                  </a:lnTo>
                  <a:lnTo>
                    <a:pt x="1258" y="915"/>
                  </a:lnTo>
                  <a:lnTo>
                    <a:pt x="1193" y="862"/>
                  </a:lnTo>
                  <a:lnTo>
                    <a:pt x="1157" y="880"/>
                  </a:lnTo>
                  <a:lnTo>
                    <a:pt x="1146" y="869"/>
                  </a:lnTo>
                  <a:lnTo>
                    <a:pt x="1152" y="851"/>
                  </a:lnTo>
                  <a:lnTo>
                    <a:pt x="1152" y="845"/>
                  </a:lnTo>
                  <a:lnTo>
                    <a:pt x="721" y="892"/>
                  </a:lnTo>
                  <a:lnTo>
                    <a:pt x="709" y="887"/>
                  </a:lnTo>
                  <a:lnTo>
                    <a:pt x="703" y="904"/>
                  </a:lnTo>
                  <a:lnTo>
                    <a:pt x="614" y="945"/>
                  </a:lnTo>
                  <a:lnTo>
                    <a:pt x="614" y="963"/>
                  </a:lnTo>
                  <a:lnTo>
                    <a:pt x="584" y="963"/>
                  </a:lnTo>
                  <a:lnTo>
                    <a:pt x="485" y="1011"/>
                  </a:lnTo>
                  <a:lnTo>
                    <a:pt x="0" y="1082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1.3%</a:t>
              </a:r>
            </a:p>
          </p:txBody>
        </p:sp>
        <p:sp>
          <p:nvSpPr>
            <p:cNvPr id="50" name="Freeform 76">
              <a:extLst>
                <a:ext uri="{FF2B5EF4-FFF2-40B4-BE49-F238E27FC236}">
                  <a16:creationId xmlns:a16="http://schemas.microsoft.com/office/drawing/2014/main" id="{94A90E41-EC57-447B-7595-3844C0BED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676" y="4436441"/>
              <a:ext cx="704137" cy="693872"/>
            </a:xfrm>
            <a:custGeom>
              <a:avLst/>
              <a:gdLst/>
              <a:ahLst/>
              <a:cxnLst>
                <a:cxn ang="0">
                  <a:pos x="237" y="951"/>
                </a:cxn>
                <a:cxn ang="0">
                  <a:pos x="278" y="1033"/>
                </a:cxn>
                <a:cxn ang="0">
                  <a:pos x="325" y="1081"/>
                </a:cxn>
                <a:cxn ang="0">
                  <a:pos x="331" y="1139"/>
                </a:cxn>
                <a:cxn ang="0">
                  <a:pos x="354" y="1187"/>
                </a:cxn>
                <a:cxn ang="0">
                  <a:pos x="325" y="1281"/>
                </a:cxn>
                <a:cxn ang="0">
                  <a:pos x="313" y="1405"/>
                </a:cxn>
                <a:cxn ang="0">
                  <a:pos x="342" y="1595"/>
                </a:cxn>
                <a:cxn ang="0">
                  <a:pos x="390" y="1684"/>
                </a:cxn>
                <a:cxn ang="0">
                  <a:pos x="425" y="1737"/>
                </a:cxn>
                <a:cxn ang="0">
                  <a:pos x="443" y="1795"/>
                </a:cxn>
                <a:cxn ang="0">
                  <a:pos x="1382" y="1783"/>
                </a:cxn>
                <a:cxn ang="0">
                  <a:pos x="1442" y="1807"/>
                </a:cxn>
                <a:cxn ang="0">
                  <a:pos x="1424" y="1671"/>
                </a:cxn>
                <a:cxn ang="0">
                  <a:pos x="1442" y="1624"/>
                </a:cxn>
                <a:cxn ang="0">
                  <a:pos x="1531" y="1636"/>
                </a:cxn>
                <a:cxn ang="0">
                  <a:pos x="1619" y="1630"/>
                </a:cxn>
                <a:cxn ang="0">
                  <a:pos x="1602" y="1529"/>
                </a:cxn>
                <a:cxn ang="0">
                  <a:pos x="1607" y="1453"/>
                </a:cxn>
                <a:cxn ang="0">
                  <a:pos x="1660" y="1251"/>
                </a:cxn>
                <a:cxn ang="0">
                  <a:pos x="1713" y="1134"/>
                </a:cxn>
                <a:cxn ang="0">
                  <a:pos x="1754" y="1098"/>
                </a:cxn>
                <a:cxn ang="0">
                  <a:pos x="1743" y="1075"/>
                </a:cxn>
                <a:cxn ang="0">
                  <a:pos x="1726" y="1068"/>
                </a:cxn>
                <a:cxn ang="0">
                  <a:pos x="1660" y="1051"/>
                </a:cxn>
                <a:cxn ang="0">
                  <a:pos x="1630" y="951"/>
                </a:cxn>
                <a:cxn ang="0">
                  <a:pos x="1542" y="873"/>
                </a:cxn>
                <a:cxn ang="0">
                  <a:pos x="1483" y="756"/>
                </a:cxn>
                <a:cxn ang="0">
                  <a:pos x="1435" y="697"/>
                </a:cxn>
                <a:cxn ang="0">
                  <a:pos x="1341" y="626"/>
                </a:cxn>
                <a:cxn ang="0">
                  <a:pos x="1306" y="578"/>
                </a:cxn>
                <a:cxn ang="0">
                  <a:pos x="1270" y="525"/>
                </a:cxn>
                <a:cxn ang="0">
                  <a:pos x="1110" y="413"/>
                </a:cxn>
                <a:cxn ang="0">
                  <a:pos x="1052" y="366"/>
                </a:cxn>
                <a:cxn ang="0">
                  <a:pos x="981" y="259"/>
                </a:cxn>
                <a:cxn ang="0">
                  <a:pos x="933" y="206"/>
                </a:cxn>
                <a:cxn ang="0">
                  <a:pos x="775" y="147"/>
                </a:cxn>
                <a:cxn ang="0">
                  <a:pos x="780" y="59"/>
                </a:cxn>
                <a:cxn ang="0">
                  <a:pos x="821" y="18"/>
                </a:cxn>
                <a:cxn ang="0">
                  <a:pos x="816" y="0"/>
                </a:cxn>
                <a:cxn ang="0">
                  <a:pos x="0" y="106"/>
                </a:cxn>
              </a:cxnLst>
              <a:rect l="0" t="0" r="r" b="b"/>
              <a:pathLst>
                <a:path w="1761" h="1807">
                  <a:moveTo>
                    <a:pt x="0" y="106"/>
                  </a:moveTo>
                  <a:lnTo>
                    <a:pt x="237" y="951"/>
                  </a:lnTo>
                  <a:lnTo>
                    <a:pt x="260" y="974"/>
                  </a:lnTo>
                  <a:lnTo>
                    <a:pt x="278" y="1033"/>
                  </a:lnTo>
                  <a:lnTo>
                    <a:pt x="290" y="1063"/>
                  </a:lnTo>
                  <a:lnTo>
                    <a:pt x="325" y="1081"/>
                  </a:lnTo>
                  <a:lnTo>
                    <a:pt x="342" y="1104"/>
                  </a:lnTo>
                  <a:lnTo>
                    <a:pt x="331" y="1139"/>
                  </a:lnTo>
                  <a:lnTo>
                    <a:pt x="360" y="1175"/>
                  </a:lnTo>
                  <a:lnTo>
                    <a:pt x="354" y="1187"/>
                  </a:lnTo>
                  <a:lnTo>
                    <a:pt x="325" y="1228"/>
                  </a:lnTo>
                  <a:lnTo>
                    <a:pt x="325" y="1281"/>
                  </a:lnTo>
                  <a:lnTo>
                    <a:pt x="301" y="1334"/>
                  </a:lnTo>
                  <a:lnTo>
                    <a:pt x="313" y="1405"/>
                  </a:lnTo>
                  <a:lnTo>
                    <a:pt x="349" y="1494"/>
                  </a:lnTo>
                  <a:lnTo>
                    <a:pt x="342" y="1595"/>
                  </a:lnTo>
                  <a:lnTo>
                    <a:pt x="384" y="1659"/>
                  </a:lnTo>
                  <a:lnTo>
                    <a:pt x="390" y="1684"/>
                  </a:lnTo>
                  <a:lnTo>
                    <a:pt x="395" y="1707"/>
                  </a:lnTo>
                  <a:lnTo>
                    <a:pt x="425" y="1737"/>
                  </a:lnTo>
                  <a:lnTo>
                    <a:pt x="425" y="1766"/>
                  </a:lnTo>
                  <a:lnTo>
                    <a:pt x="443" y="1795"/>
                  </a:lnTo>
                  <a:lnTo>
                    <a:pt x="1371" y="1737"/>
                  </a:lnTo>
                  <a:lnTo>
                    <a:pt x="1382" y="1783"/>
                  </a:lnTo>
                  <a:lnTo>
                    <a:pt x="1400" y="1801"/>
                  </a:lnTo>
                  <a:lnTo>
                    <a:pt x="1442" y="1807"/>
                  </a:lnTo>
                  <a:lnTo>
                    <a:pt x="1453" y="1760"/>
                  </a:lnTo>
                  <a:lnTo>
                    <a:pt x="1424" y="1671"/>
                  </a:lnTo>
                  <a:lnTo>
                    <a:pt x="1430" y="1641"/>
                  </a:lnTo>
                  <a:lnTo>
                    <a:pt x="1442" y="1624"/>
                  </a:lnTo>
                  <a:lnTo>
                    <a:pt x="1465" y="1606"/>
                  </a:lnTo>
                  <a:lnTo>
                    <a:pt x="1531" y="1636"/>
                  </a:lnTo>
                  <a:lnTo>
                    <a:pt x="1589" y="1636"/>
                  </a:lnTo>
                  <a:lnTo>
                    <a:pt x="1619" y="1630"/>
                  </a:lnTo>
                  <a:lnTo>
                    <a:pt x="1613" y="1565"/>
                  </a:lnTo>
                  <a:lnTo>
                    <a:pt x="1602" y="1529"/>
                  </a:lnTo>
                  <a:lnTo>
                    <a:pt x="1602" y="1482"/>
                  </a:lnTo>
                  <a:lnTo>
                    <a:pt x="1607" y="1453"/>
                  </a:lnTo>
                  <a:lnTo>
                    <a:pt x="1655" y="1311"/>
                  </a:lnTo>
                  <a:lnTo>
                    <a:pt x="1660" y="1251"/>
                  </a:lnTo>
                  <a:lnTo>
                    <a:pt x="1684" y="1192"/>
                  </a:lnTo>
                  <a:lnTo>
                    <a:pt x="1713" y="1134"/>
                  </a:lnTo>
                  <a:lnTo>
                    <a:pt x="1743" y="1110"/>
                  </a:lnTo>
                  <a:lnTo>
                    <a:pt x="1754" y="1098"/>
                  </a:lnTo>
                  <a:lnTo>
                    <a:pt x="1761" y="1081"/>
                  </a:lnTo>
                  <a:lnTo>
                    <a:pt x="1743" y="1075"/>
                  </a:lnTo>
                  <a:lnTo>
                    <a:pt x="1737" y="1068"/>
                  </a:lnTo>
                  <a:lnTo>
                    <a:pt x="1726" y="1068"/>
                  </a:lnTo>
                  <a:lnTo>
                    <a:pt x="1678" y="1063"/>
                  </a:lnTo>
                  <a:lnTo>
                    <a:pt x="1660" y="1051"/>
                  </a:lnTo>
                  <a:lnTo>
                    <a:pt x="1655" y="1033"/>
                  </a:lnTo>
                  <a:lnTo>
                    <a:pt x="1630" y="951"/>
                  </a:lnTo>
                  <a:lnTo>
                    <a:pt x="1589" y="898"/>
                  </a:lnTo>
                  <a:lnTo>
                    <a:pt x="1542" y="873"/>
                  </a:lnTo>
                  <a:lnTo>
                    <a:pt x="1513" y="791"/>
                  </a:lnTo>
                  <a:lnTo>
                    <a:pt x="1483" y="756"/>
                  </a:lnTo>
                  <a:lnTo>
                    <a:pt x="1465" y="708"/>
                  </a:lnTo>
                  <a:lnTo>
                    <a:pt x="1435" y="697"/>
                  </a:lnTo>
                  <a:lnTo>
                    <a:pt x="1382" y="673"/>
                  </a:lnTo>
                  <a:lnTo>
                    <a:pt x="1341" y="626"/>
                  </a:lnTo>
                  <a:lnTo>
                    <a:pt x="1306" y="602"/>
                  </a:lnTo>
                  <a:lnTo>
                    <a:pt x="1306" y="578"/>
                  </a:lnTo>
                  <a:lnTo>
                    <a:pt x="1288" y="543"/>
                  </a:lnTo>
                  <a:lnTo>
                    <a:pt x="1270" y="525"/>
                  </a:lnTo>
                  <a:lnTo>
                    <a:pt x="1217" y="507"/>
                  </a:lnTo>
                  <a:lnTo>
                    <a:pt x="1110" y="413"/>
                  </a:lnTo>
                  <a:lnTo>
                    <a:pt x="1064" y="396"/>
                  </a:lnTo>
                  <a:lnTo>
                    <a:pt x="1052" y="366"/>
                  </a:lnTo>
                  <a:lnTo>
                    <a:pt x="1011" y="325"/>
                  </a:lnTo>
                  <a:lnTo>
                    <a:pt x="981" y="259"/>
                  </a:lnTo>
                  <a:lnTo>
                    <a:pt x="945" y="224"/>
                  </a:lnTo>
                  <a:lnTo>
                    <a:pt x="933" y="206"/>
                  </a:lnTo>
                  <a:lnTo>
                    <a:pt x="869" y="195"/>
                  </a:lnTo>
                  <a:lnTo>
                    <a:pt x="775" y="147"/>
                  </a:lnTo>
                  <a:lnTo>
                    <a:pt x="750" y="124"/>
                  </a:lnTo>
                  <a:lnTo>
                    <a:pt x="780" y="59"/>
                  </a:lnTo>
                  <a:lnTo>
                    <a:pt x="803" y="41"/>
                  </a:lnTo>
                  <a:lnTo>
                    <a:pt x="821" y="18"/>
                  </a:lnTo>
                  <a:lnTo>
                    <a:pt x="821" y="5"/>
                  </a:lnTo>
                  <a:lnTo>
                    <a:pt x="816" y="0"/>
                  </a:lnTo>
                  <a:lnTo>
                    <a:pt x="331" y="71"/>
                  </a:lnTo>
                  <a:lnTo>
                    <a:pt x="0" y="106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1.1%</a:t>
              </a:r>
            </a:p>
          </p:txBody>
        </p:sp>
        <p:sp>
          <p:nvSpPr>
            <p:cNvPr id="51" name="Freeform 78">
              <a:extLst>
                <a:ext uri="{FF2B5EF4-FFF2-40B4-BE49-F238E27FC236}">
                  <a16:creationId xmlns:a16="http://schemas.microsoft.com/office/drawing/2014/main" id="{1CDFEAF4-45C1-F515-4B2D-214BB22FE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630" y="5054893"/>
              <a:ext cx="1171155" cy="850515"/>
            </a:xfrm>
            <a:custGeom>
              <a:avLst/>
              <a:gdLst/>
              <a:ahLst/>
              <a:cxnLst>
                <a:cxn ang="0">
                  <a:pos x="6" y="183"/>
                </a:cxn>
                <a:cxn ang="0">
                  <a:pos x="0" y="230"/>
                </a:cxn>
                <a:cxn ang="0">
                  <a:pos x="59" y="289"/>
                </a:cxn>
                <a:cxn ang="0">
                  <a:pos x="71" y="360"/>
                </a:cxn>
                <a:cxn ang="0">
                  <a:pos x="94" y="390"/>
                </a:cxn>
                <a:cxn ang="0">
                  <a:pos x="77" y="438"/>
                </a:cxn>
                <a:cxn ang="0">
                  <a:pos x="160" y="420"/>
                </a:cxn>
                <a:cxn ang="0">
                  <a:pos x="201" y="360"/>
                </a:cxn>
                <a:cxn ang="0">
                  <a:pos x="248" y="355"/>
                </a:cxn>
                <a:cxn ang="0">
                  <a:pos x="213" y="402"/>
                </a:cxn>
                <a:cxn ang="0">
                  <a:pos x="443" y="337"/>
                </a:cxn>
                <a:cxn ang="0">
                  <a:pos x="437" y="372"/>
                </a:cxn>
                <a:cxn ang="0">
                  <a:pos x="591" y="408"/>
                </a:cxn>
                <a:cxn ang="0">
                  <a:pos x="680" y="431"/>
                </a:cxn>
                <a:cxn ang="0">
                  <a:pos x="750" y="449"/>
                </a:cxn>
                <a:cxn ang="0">
                  <a:pos x="745" y="473"/>
                </a:cxn>
                <a:cxn ang="0">
                  <a:pos x="850" y="573"/>
                </a:cxn>
                <a:cxn ang="0">
                  <a:pos x="827" y="603"/>
                </a:cxn>
                <a:cxn ang="0">
                  <a:pos x="821" y="621"/>
                </a:cxn>
                <a:cxn ang="0">
                  <a:pos x="969" y="573"/>
                </a:cxn>
                <a:cxn ang="0">
                  <a:pos x="1182" y="491"/>
                </a:cxn>
                <a:cxn ang="0">
                  <a:pos x="1187" y="413"/>
                </a:cxn>
                <a:cxn ang="0">
                  <a:pos x="1459" y="502"/>
                </a:cxn>
                <a:cxn ang="0">
                  <a:pos x="1636" y="662"/>
                </a:cxn>
                <a:cxn ang="0">
                  <a:pos x="1755" y="715"/>
                </a:cxn>
                <a:cxn ang="0">
                  <a:pos x="1826" y="845"/>
                </a:cxn>
                <a:cxn ang="0">
                  <a:pos x="1814" y="1135"/>
                </a:cxn>
                <a:cxn ang="0">
                  <a:pos x="1890" y="1288"/>
                </a:cxn>
                <a:cxn ang="0">
                  <a:pos x="1872" y="1187"/>
                </a:cxn>
                <a:cxn ang="0">
                  <a:pos x="1938" y="1223"/>
                </a:cxn>
                <a:cxn ang="0">
                  <a:pos x="1968" y="1187"/>
                </a:cxn>
                <a:cxn ang="0">
                  <a:pos x="1968" y="1252"/>
                </a:cxn>
                <a:cxn ang="0">
                  <a:pos x="1908" y="1353"/>
                </a:cxn>
                <a:cxn ang="0">
                  <a:pos x="1968" y="1442"/>
                </a:cxn>
                <a:cxn ang="0">
                  <a:pos x="2115" y="1619"/>
                </a:cxn>
                <a:cxn ang="0">
                  <a:pos x="2163" y="1637"/>
                </a:cxn>
                <a:cxn ang="0">
                  <a:pos x="2234" y="1749"/>
                </a:cxn>
                <a:cxn ang="0">
                  <a:pos x="2351" y="1944"/>
                </a:cxn>
                <a:cxn ang="0">
                  <a:pos x="2564" y="2097"/>
                </a:cxn>
                <a:cxn ang="0">
                  <a:pos x="2640" y="2139"/>
                </a:cxn>
                <a:cxn ang="0">
                  <a:pos x="2617" y="2162"/>
                </a:cxn>
                <a:cxn ang="0">
                  <a:pos x="2594" y="2186"/>
                </a:cxn>
                <a:cxn ang="0">
                  <a:pos x="2676" y="2198"/>
                </a:cxn>
                <a:cxn ang="0">
                  <a:pos x="2883" y="2086"/>
                </a:cxn>
                <a:cxn ang="0">
                  <a:pos x="2871" y="1955"/>
                </a:cxn>
                <a:cxn ang="0">
                  <a:pos x="2894" y="1760"/>
                </a:cxn>
                <a:cxn ang="0">
                  <a:pos x="2871" y="1453"/>
                </a:cxn>
                <a:cxn ang="0">
                  <a:pos x="2694" y="1146"/>
                </a:cxn>
                <a:cxn ang="0">
                  <a:pos x="2612" y="1011"/>
                </a:cxn>
                <a:cxn ang="0">
                  <a:pos x="2612" y="892"/>
                </a:cxn>
                <a:cxn ang="0">
                  <a:pos x="2458" y="685"/>
                </a:cxn>
                <a:cxn ang="0">
                  <a:pos x="2346" y="562"/>
                </a:cxn>
                <a:cxn ang="0">
                  <a:pos x="2186" y="189"/>
                </a:cxn>
                <a:cxn ang="0">
                  <a:pos x="2151" y="147"/>
                </a:cxn>
                <a:cxn ang="0">
                  <a:pos x="2097" y="30"/>
                </a:cxn>
                <a:cxn ang="0">
                  <a:pos x="1950" y="18"/>
                </a:cxn>
                <a:cxn ang="0">
                  <a:pos x="1961" y="154"/>
                </a:cxn>
                <a:cxn ang="0">
                  <a:pos x="1890" y="177"/>
                </a:cxn>
                <a:cxn ang="0">
                  <a:pos x="933" y="160"/>
                </a:cxn>
                <a:cxn ang="0">
                  <a:pos x="898" y="78"/>
                </a:cxn>
              </a:cxnLst>
              <a:rect l="0" t="0" r="r" b="b"/>
              <a:pathLst>
                <a:path w="2930" h="2216">
                  <a:moveTo>
                    <a:pt x="898" y="78"/>
                  </a:moveTo>
                  <a:lnTo>
                    <a:pt x="6" y="165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0" y="201"/>
                  </a:lnTo>
                  <a:lnTo>
                    <a:pt x="0" y="230"/>
                  </a:lnTo>
                  <a:lnTo>
                    <a:pt x="30" y="271"/>
                  </a:lnTo>
                  <a:lnTo>
                    <a:pt x="48" y="289"/>
                  </a:lnTo>
                  <a:lnTo>
                    <a:pt x="59" y="289"/>
                  </a:lnTo>
                  <a:lnTo>
                    <a:pt x="83" y="307"/>
                  </a:lnTo>
                  <a:lnTo>
                    <a:pt x="89" y="325"/>
                  </a:lnTo>
                  <a:lnTo>
                    <a:pt x="71" y="360"/>
                  </a:lnTo>
                  <a:lnTo>
                    <a:pt x="71" y="372"/>
                  </a:lnTo>
                  <a:lnTo>
                    <a:pt x="89" y="378"/>
                  </a:lnTo>
                  <a:lnTo>
                    <a:pt x="94" y="390"/>
                  </a:lnTo>
                  <a:lnTo>
                    <a:pt x="94" y="396"/>
                  </a:lnTo>
                  <a:lnTo>
                    <a:pt x="77" y="413"/>
                  </a:lnTo>
                  <a:lnTo>
                    <a:pt x="77" y="438"/>
                  </a:lnTo>
                  <a:lnTo>
                    <a:pt x="89" y="443"/>
                  </a:lnTo>
                  <a:lnTo>
                    <a:pt x="136" y="431"/>
                  </a:lnTo>
                  <a:lnTo>
                    <a:pt x="160" y="420"/>
                  </a:lnTo>
                  <a:lnTo>
                    <a:pt x="172" y="367"/>
                  </a:lnTo>
                  <a:lnTo>
                    <a:pt x="183" y="355"/>
                  </a:lnTo>
                  <a:lnTo>
                    <a:pt x="201" y="360"/>
                  </a:lnTo>
                  <a:lnTo>
                    <a:pt x="218" y="360"/>
                  </a:lnTo>
                  <a:lnTo>
                    <a:pt x="231" y="355"/>
                  </a:lnTo>
                  <a:lnTo>
                    <a:pt x="248" y="355"/>
                  </a:lnTo>
                  <a:lnTo>
                    <a:pt x="243" y="372"/>
                  </a:lnTo>
                  <a:lnTo>
                    <a:pt x="207" y="402"/>
                  </a:lnTo>
                  <a:lnTo>
                    <a:pt x="213" y="402"/>
                  </a:lnTo>
                  <a:lnTo>
                    <a:pt x="243" y="390"/>
                  </a:lnTo>
                  <a:lnTo>
                    <a:pt x="289" y="390"/>
                  </a:lnTo>
                  <a:lnTo>
                    <a:pt x="443" y="337"/>
                  </a:lnTo>
                  <a:lnTo>
                    <a:pt x="467" y="337"/>
                  </a:lnTo>
                  <a:lnTo>
                    <a:pt x="467" y="349"/>
                  </a:lnTo>
                  <a:lnTo>
                    <a:pt x="437" y="372"/>
                  </a:lnTo>
                  <a:lnTo>
                    <a:pt x="455" y="378"/>
                  </a:lnTo>
                  <a:lnTo>
                    <a:pt x="520" y="385"/>
                  </a:lnTo>
                  <a:lnTo>
                    <a:pt x="591" y="408"/>
                  </a:lnTo>
                  <a:lnTo>
                    <a:pt x="662" y="443"/>
                  </a:lnTo>
                  <a:lnTo>
                    <a:pt x="680" y="455"/>
                  </a:lnTo>
                  <a:lnTo>
                    <a:pt x="680" y="431"/>
                  </a:lnTo>
                  <a:lnTo>
                    <a:pt x="692" y="420"/>
                  </a:lnTo>
                  <a:lnTo>
                    <a:pt x="709" y="438"/>
                  </a:lnTo>
                  <a:lnTo>
                    <a:pt x="750" y="449"/>
                  </a:lnTo>
                  <a:lnTo>
                    <a:pt x="763" y="455"/>
                  </a:lnTo>
                  <a:lnTo>
                    <a:pt x="763" y="461"/>
                  </a:lnTo>
                  <a:lnTo>
                    <a:pt x="745" y="473"/>
                  </a:lnTo>
                  <a:lnTo>
                    <a:pt x="750" y="484"/>
                  </a:lnTo>
                  <a:lnTo>
                    <a:pt x="845" y="550"/>
                  </a:lnTo>
                  <a:lnTo>
                    <a:pt x="850" y="573"/>
                  </a:lnTo>
                  <a:lnTo>
                    <a:pt x="845" y="597"/>
                  </a:lnTo>
                  <a:lnTo>
                    <a:pt x="839" y="608"/>
                  </a:lnTo>
                  <a:lnTo>
                    <a:pt x="827" y="603"/>
                  </a:lnTo>
                  <a:lnTo>
                    <a:pt x="821" y="580"/>
                  </a:lnTo>
                  <a:lnTo>
                    <a:pt x="809" y="603"/>
                  </a:lnTo>
                  <a:lnTo>
                    <a:pt x="821" y="621"/>
                  </a:lnTo>
                  <a:lnTo>
                    <a:pt x="833" y="626"/>
                  </a:lnTo>
                  <a:lnTo>
                    <a:pt x="963" y="591"/>
                  </a:lnTo>
                  <a:lnTo>
                    <a:pt x="969" y="573"/>
                  </a:lnTo>
                  <a:lnTo>
                    <a:pt x="1010" y="573"/>
                  </a:lnTo>
                  <a:lnTo>
                    <a:pt x="1111" y="491"/>
                  </a:lnTo>
                  <a:lnTo>
                    <a:pt x="1182" y="491"/>
                  </a:lnTo>
                  <a:lnTo>
                    <a:pt x="1182" y="473"/>
                  </a:lnTo>
                  <a:lnTo>
                    <a:pt x="1170" y="455"/>
                  </a:lnTo>
                  <a:lnTo>
                    <a:pt x="1187" y="413"/>
                  </a:lnTo>
                  <a:lnTo>
                    <a:pt x="1294" y="402"/>
                  </a:lnTo>
                  <a:lnTo>
                    <a:pt x="1453" y="479"/>
                  </a:lnTo>
                  <a:lnTo>
                    <a:pt x="1459" y="502"/>
                  </a:lnTo>
                  <a:lnTo>
                    <a:pt x="1501" y="538"/>
                  </a:lnTo>
                  <a:lnTo>
                    <a:pt x="1536" y="591"/>
                  </a:lnTo>
                  <a:lnTo>
                    <a:pt x="1636" y="662"/>
                  </a:lnTo>
                  <a:lnTo>
                    <a:pt x="1648" y="692"/>
                  </a:lnTo>
                  <a:lnTo>
                    <a:pt x="1678" y="715"/>
                  </a:lnTo>
                  <a:lnTo>
                    <a:pt x="1755" y="715"/>
                  </a:lnTo>
                  <a:lnTo>
                    <a:pt x="1814" y="804"/>
                  </a:lnTo>
                  <a:lnTo>
                    <a:pt x="1831" y="816"/>
                  </a:lnTo>
                  <a:lnTo>
                    <a:pt x="1826" y="845"/>
                  </a:lnTo>
                  <a:lnTo>
                    <a:pt x="1849" y="933"/>
                  </a:lnTo>
                  <a:lnTo>
                    <a:pt x="1837" y="1029"/>
                  </a:lnTo>
                  <a:lnTo>
                    <a:pt x="1814" y="1135"/>
                  </a:lnTo>
                  <a:lnTo>
                    <a:pt x="1819" y="1223"/>
                  </a:lnTo>
                  <a:lnTo>
                    <a:pt x="1831" y="1252"/>
                  </a:lnTo>
                  <a:lnTo>
                    <a:pt x="1890" y="1288"/>
                  </a:lnTo>
                  <a:lnTo>
                    <a:pt x="1908" y="1252"/>
                  </a:lnTo>
                  <a:lnTo>
                    <a:pt x="1890" y="1240"/>
                  </a:lnTo>
                  <a:lnTo>
                    <a:pt x="1872" y="1187"/>
                  </a:lnTo>
                  <a:lnTo>
                    <a:pt x="1879" y="1176"/>
                  </a:lnTo>
                  <a:lnTo>
                    <a:pt x="1914" y="1164"/>
                  </a:lnTo>
                  <a:lnTo>
                    <a:pt x="1938" y="1223"/>
                  </a:lnTo>
                  <a:lnTo>
                    <a:pt x="1950" y="1217"/>
                  </a:lnTo>
                  <a:lnTo>
                    <a:pt x="1961" y="1194"/>
                  </a:lnTo>
                  <a:lnTo>
                    <a:pt x="1968" y="1187"/>
                  </a:lnTo>
                  <a:lnTo>
                    <a:pt x="1985" y="1199"/>
                  </a:lnTo>
                  <a:lnTo>
                    <a:pt x="1985" y="1223"/>
                  </a:lnTo>
                  <a:lnTo>
                    <a:pt x="1968" y="1252"/>
                  </a:lnTo>
                  <a:lnTo>
                    <a:pt x="1950" y="1276"/>
                  </a:lnTo>
                  <a:lnTo>
                    <a:pt x="1926" y="1347"/>
                  </a:lnTo>
                  <a:lnTo>
                    <a:pt x="1908" y="1353"/>
                  </a:lnTo>
                  <a:lnTo>
                    <a:pt x="1908" y="1389"/>
                  </a:lnTo>
                  <a:lnTo>
                    <a:pt x="1932" y="1412"/>
                  </a:lnTo>
                  <a:lnTo>
                    <a:pt x="1968" y="1442"/>
                  </a:lnTo>
                  <a:lnTo>
                    <a:pt x="2021" y="1566"/>
                  </a:lnTo>
                  <a:lnTo>
                    <a:pt x="2103" y="1619"/>
                  </a:lnTo>
                  <a:lnTo>
                    <a:pt x="2115" y="1619"/>
                  </a:lnTo>
                  <a:lnTo>
                    <a:pt x="2121" y="1589"/>
                  </a:lnTo>
                  <a:lnTo>
                    <a:pt x="2145" y="1589"/>
                  </a:lnTo>
                  <a:lnTo>
                    <a:pt x="2163" y="1637"/>
                  </a:lnTo>
                  <a:lnTo>
                    <a:pt x="2168" y="1666"/>
                  </a:lnTo>
                  <a:lnTo>
                    <a:pt x="2198" y="1731"/>
                  </a:lnTo>
                  <a:lnTo>
                    <a:pt x="2234" y="1749"/>
                  </a:lnTo>
                  <a:lnTo>
                    <a:pt x="2269" y="1760"/>
                  </a:lnTo>
                  <a:lnTo>
                    <a:pt x="2333" y="1932"/>
                  </a:lnTo>
                  <a:lnTo>
                    <a:pt x="2351" y="1944"/>
                  </a:lnTo>
                  <a:lnTo>
                    <a:pt x="2434" y="1962"/>
                  </a:lnTo>
                  <a:lnTo>
                    <a:pt x="2470" y="1980"/>
                  </a:lnTo>
                  <a:lnTo>
                    <a:pt x="2564" y="2097"/>
                  </a:lnTo>
                  <a:lnTo>
                    <a:pt x="2605" y="2127"/>
                  </a:lnTo>
                  <a:lnTo>
                    <a:pt x="2623" y="2133"/>
                  </a:lnTo>
                  <a:lnTo>
                    <a:pt x="2640" y="2139"/>
                  </a:lnTo>
                  <a:lnTo>
                    <a:pt x="2653" y="2168"/>
                  </a:lnTo>
                  <a:lnTo>
                    <a:pt x="2635" y="2168"/>
                  </a:lnTo>
                  <a:lnTo>
                    <a:pt x="2617" y="2162"/>
                  </a:lnTo>
                  <a:lnTo>
                    <a:pt x="2605" y="2162"/>
                  </a:lnTo>
                  <a:lnTo>
                    <a:pt x="2594" y="2168"/>
                  </a:lnTo>
                  <a:lnTo>
                    <a:pt x="2594" y="2186"/>
                  </a:lnTo>
                  <a:lnTo>
                    <a:pt x="2605" y="2203"/>
                  </a:lnTo>
                  <a:lnTo>
                    <a:pt x="2653" y="2216"/>
                  </a:lnTo>
                  <a:lnTo>
                    <a:pt x="2676" y="2198"/>
                  </a:lnTo>
                  <a:lnTo>
                    <a:pt x="2711" y="2191"/>
                  </a:lnTo>
                  <a:lnTo>
                    <a:pt x="2853" y="2139"/>
                  </a:lnTo>
                  <a:lnTo>
                    <a:pt x="2883" y="2086"/>
                  </a:lnTo>
                  <a:lnTo>
                    <a:pt x="2889" y="2068"/>
                  </a:lnTo>
                  <a:lnTo>
                    <a:pt x="2871" y="1997"/>
                  </a:lnTo>
                  <a:lnTo>
                    <a:pt x="2871" y="1955"/>
                  </a:lnTo>
                  <a:lnTo>
                    <a:pt x="2901" y="1891"/>
                  </a:lnTo>
                  <a:lnTo>
                    <a:pt x="2930" y="1896"/>
                  </a:lnTo>
                  <a:lnTo>
                    <a:pt x="2894" y="1760"/>
                  </a:lnTo>
                  <a:lnTo>
                    <a:pt x="2907" y="1689"/>
                  </a:lnTo>
                  <a:lnTo>
                    <a:pt x="2894" y="1559"/>
                  </a:lnTo>
                  <a:lnTo>
                    <a:pt x="2871" y="1453"/>
                  </a:lnTo>
                  <a:lnTo>
                    <a:pt x="2848" y="1418"/>
                  </a:lnTo>
                  <a:lnTo>
                    <a:pt x="2754" y="1288"/>
                  </a:lnTo>
                  <a:lnTo>
                    <a:pt x="2694" y="1146"/>
                  </a:lnTo>
                  <a:lnTo>
                    <a:pt x="2617" y="1046"/>
                  </a:lnTo>
                  <a:lnTo>
                    <a:pt x="2617" y="1029"/>
                  </a:lnTo>
                  <a:lnTo>
                    <a:pt x="2612" y="1011"/>
                  </a:lnTo>
                  <a:lnTo>
                    <a:pt x="2587" y="951"/>
                  </a:lnTo>
                  <a:lnTo>
                    <a:pt x="2587" y="928"/>
                  </a:lnTo>
                  <a:lnTo>
                    <a:pt x="2612" y="892"/>
                  </a:lnTo>
                  <a:lnTo>
                    <a:pt x="2612" y="874"/>
                  </a:lnTo>
                  <a:lnTo>
                    <a:pt x="2511" y="745"/>
                  </a:lnTo>
                  <a:lnTo>
                    <a:pt x="2458" y="685"/>
                  </a:lnTo>
                  <a:lnTo>
                    <a:pt x="2422" y="662"/>
                  </a:lnTo>
                  <a:lnTo>
                    <a:pt x="2410" y="644"/>
                  </a:lnTo>
                  <a:lnTo>
                    <a:pt x="2346" y="562"/>
                  </a:lnTo>
                  <a:lnTo>
                    <a:pt x="2262" y="408"/>
                  </a:lnTo>
                  <a:lnTo>
                    <a:pt x="2239" y="319"/>
                  </a:lnTo>
                  <a:lnTo>
                    <a:pt x="2186" y="189"/>
                  </a:lnTo>
                  <a:lnTo>
                    <a:pt x="2186" y="172"/>
                  </a:lnTo>
                  <a:lnTo>
                    <a:pt x="2163" y="154"/>
                  </a:lnTo>
                  <a:lnTo>
                    <a:pt x="2151" y="147"/>
                  </a:lnTo>
                  <a:lnTo>
                    <a:pt x="2138" y="53"/>
                  </a:lnTo>
                  <a:lnTo>
                    <a:pt x="2127" y="24"/>
                  </a:lnTo>
                  <a:lnTo>
                    <a:pt x="2097" y="30"/>
                  </a:lnTo>
                  <a:lnTo>
                    <a:pt x="2039" y="30"/>
                  </a:lnTo>
                  <a:lnTo>
                    <a:pt x="1973" y="0"/>
                  </a:lnTo>
                  <a:lnTo>
                    <a:pt x="1950" y="18"/>
                  </a:lnTo>
                  <a:lnTo>
                    <a:pt x="1938" y="35"/>
                  </a:lnTo>
                  <a:lnTo>
                    <a:pt x="1932" y="65"/>
                  </a:lnTo>
                  <a:lnTo>
                    <a:pt x="1961" y="154"/>
                  </a:lnTo>
                  <a:lnTo>
                    <a:pt x="1950" y="201"/>
                  </a:lnTo>
                  <a:lnTo>
                    <a:pt x="1908" y="195"/>
                  </a:lnTo>
                  <a:lnTo>
                    <a:pt x="1890" y="177"/>
                  </a:lnTo>
                  <a:lnTo>
                    <a:pt x="1879" y="131"/>
                  </a:lnTo>
                  <a:lnTo>
                    <a:pt x="951" y="189"/>
                  </a:lnTo>
                  <a:lnTo>
                    <a:pt x="933" y="160"/>
                  </a:lnTo>
                  <a:lnTo>
                    <a:pt x="933" y="131"/>
                  </a:lnTo>
                  <a:lnTo>
                    <a:pt x="903" y="101"/>
                  </a:lnTo>
                  <a:lnTo>
                    <a:pt x="898" y="78"/>
                  </a:lnTo>
                </a:path>
              </a:pathLst>
            </a:custGeom>
            <a:solidFill>
              <a:srgbClr val="336600"/>
            </a:solidFill>
            <a:ln w="12700">
              <a:solidFill>
                <a:srgbClr val="336600"/>
              </a:solidFill>
              <a:prstDash val="solid"/>
              <a:round/>
              <a:headEnd/>
              <a:tailEnd/>
            </a:ln>
          </p:spPr>
          <p:txBody>
            <a:bodyPr lIns="0" rIns="0" anchor="ctr"/>
            <a:lstStyle/>
            <a:p>
              <a:pPr defTabSz="816356">
                <a:defRPr/>
              </a:pPr>
              <a:r>
                <a:rPr lang="en-US" b="1" kern="0">
                  <a:solidFill>
                    <a:prstClr val="white"/>
                  </a:solidFill>
                  <a:cs typeface="Arial" pitchFamily="34" charset="0"/>
                </a:rPr>
                <a:t>                         </a:t>
              </a:r>
              <a:r>
                <a:rPr lang="en-US" b="1" ker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1.6%</a:t>
              </a:r>
            </a:p>
          </p:txBody>
        </p:sp>
        <p:sp>
          <p:nvSpPr>
            <p:cNvPr id="52" name="Freeform 79">
              <a:extLst>
                <a:ext uri="{FF2B5EF4-FFF2-40B4-BE49-F238E27FC236}">
                  <a16:creationId xmlns:a16="http://schemas.microsoft.com/office/drawing/2014/main" id="{647CAF85-A98A-B1CF-0193-F351E21DD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1296" y="3549955"/>
              <a:ext cx="588587" cy="272676"/>
            </a:xfrm>
            <a:custGeom>
              <a:avLst/>
              <a:gdLst/>
              <a:ahLst/>
              <a:cxnLst>
                <a:cxn ang="0">
                  <a:pos x="844" y="48"/>
                </a:cxn>
                <a:cxn ang="0">
                  <a:pos x="47" y="421"/>
                </a:cxn>
                <a:cxn ang="0">
                  <a:pos x="77" y="385"/>
                </a:cxn>
                <a:cxn ang="0">
                  <a:pos x="172" y="307"/>
                </a:cxn>
                <a:cxn ang="0">
                  <a:pos x="218" y="261"/>
                </a:cxn>
                <a:cxn ang="0">
                  <a:pos x="254" y="243"/>
                </a:cxn>
                <a:cxn ang="0">
                  <a:pos x="331" y="231"/>
                </a:cxn>
                <a:cxn ang="0">
                  <a:pos x="443" y="172"/>
                </a:cxn>
                <a:cxn ang="0">
                  <a:pos x="491" y="190"/>
                </a:cxn>
                <a:cxn ang="0">
                  <a:pos x="532" y="208"/>
                </a:cxn>
                <a:cxn ang="0">
                  <a:pos x="580" y="290"/>
                </a:cxn>
                <a:cxn ang="0">
                  <a:pos x="632" y="296"/>
                </a:cxn>
                <a:cxn ang="0">
                  <a:pos x="638" y="337"/>
                </a:cxn>
                <a:cxn ang="0">
                  <a:pos x="738" y="373"/>
                </a:cxn>
                <a:cxn ang="0">
                  <a:pos x="803" y="421"/>
                </a:cxn>
                <a:cxn ang="0">
                  <a:pos x="827" y="473"/>
                </a:cxn>
                <a:cxn ang="0">
                  <a:pos x="762" y="603"/>
                </a:cxn>
                <a:cxn ang="0">
                  <a:pos x="816" y="650"/>
                </a:cxn>
                <a:cxn ang="0">
                  <a:pos x="892" y="662"/>
                </a:cxn>
                <a:cxn ang="0">
                  <a:pos x="910" y="662"/>
                </a:cxn>
                <a:cxn ang="0">
                  <a:pos x="999" y="657"/>
                </a:cxn>
                <a:cxn ang="0">
                  <a:pos x="1093" y="692"/>
                </a:cxn>
                <a:cxn ang="0">
                  <a:pos x="1111" y="680"/>
                </a:cxn>
                <a:cxn ang="0">
                  <a:pos x="1064" y="614"/>
                </a:cxn>
                <a:cxn ang="0">
                  <a:pos x="1034" y="603"/>
                </a:cxn>
                <a:cxn ang="0">
                  <a:pos x="1052" y="586"/>
                </a:cxn>
                <a:cxn ang="0">
                  <a:pos x="1029" y="561"/>
                </a:cxn>
                <a:cxn ang="0">
                  <a:pos x="975" y="449"/>
                </a:cxn>
                <a:cxn ang="0">
                  <a:pos x="963" y="385"/>
                </a:cxn>
                <a:cxn ang="0">
                  <a:pos x="975" y="290"/>
                </a:cxn>
                <a:cxn ang="0">
                  <a:pos x="958" y="254"/>
                </a:cxn>
                <a:cxn ang="0">
                  <a:pos x="975" y="225"/>
                </a:cxn>
                <a:cxn ang="0">
                  <a:pos x="1040" y="160"/>
                </a:cxn>
                <a:cxn ang="0">
                  <a:pos x="1064" y="89"/>
                </a:cxn>
                <a:cxn ang="0">
                  <a:pos x="1111" y="112"/>
                </a:cxn>
                <a:cxn ang="0">
                  <a:pos x="1064" y="190"/>
                </a:cxn>
                <a:cxn ang="0">
                  <a:pos x="1029" y="249"/>
                </a:cxn>
                <a:cxn ang="0">
                  <a:pos x="1075" y="296"/>
                </a:cxn>
                <a:cxn ang="0">
                  <a:pos x="1087" y="385"/>
                </a:cxn>
                <a:cxn ang="0">
                  <a:pos x="1052" y="426"/>
                </a:cxn>
                <a:cxn ang="0">
                  <a:pos x="1093" y="456"/>
                </a:cxn>
                <a:cxn ang="0">
                  <a:pos x="1093" y="503"/>
                </a:cxn>
                <a:cxn ang="0">
                  <a:pos x="1111" y="573"/>
                </a:cxn>
                <a:cxn ang="0">
                  <a:pos x="1176" y="603"/>
                </a:cxn>
                <a:cxn ang="0">
                  <a:pos x="1217" y="591"/>
                </a:cxn>
                <a:cxn ang="0">
                  <a:pos x="1222" y="621"/>
                </a:cxn>
                <a:cxn ang="0">
                  <a:pos x="1252" y="680"/>
                </a:cxn>
                <a:cxn ang="0">
                  <a:pos x="1306" y="703"/>
                </a:cxn>
                <a:cxn ang="0">
                  <a:pos x="1336" y="680"/>
                </a:cxn>
                <a:cxn ang="0">
                  <a:pos x="1435" y="627"/>
                </a:cxn>
                <a:cxn ang="0">
                  <a:pos x="1477" y="467"/>
                </a:cxn>
                <a:cxn ang="0">
                  <a:pos x="1265" y="497"/>
                </a:cxn>
              </a:cxnLst>
              <a:rect l="0" t="0" r="r" b="b"/>
              <a:pathLst>
                <a:path w="1477" h="710">
                  <a:moveTo>
                    <a:pt x="1116" y="0"/>
                  </a:moveTo>
                  <a:lnTo>
                    <a:pt x="844" y="48"/>
                  </a:lnTo>
                  <a:lnTo>
                    <a:pt x="0" y="213"/>
                  </a:lnTo>
                  <a:lnTo>
                    <a:pt x="47" y="421"/>
                  </a:lnTo>
                  <a:lnTo>
                    <a:pt x="60" y="396"/>
                  </a:lnTo>
                  <a:lnTo>
                    <a:pt x="77" y="385"/>
                  </a:lnTo>
                  <a:lnTo>
                    <a:pt x="142" y="314"/>
                  </a:lnTo>
                  <a:lnTo>
                    <a:pt x="172" y="307"/>
                  </a:lnTo>
                  <a:lnTo>
                    <a:pt x="195" y="272"/>
                  </a:lnTo>
                  <a:lnTo>
                    <a:pt x="218" y="261"/>
                  </a:lnTo>
                  <a:lnTo>
                    <a:pt x="236" y="219"/>
                  </a:lnTo>
                  <a:lnTo>
                    <a:pt x="254" y="243"/>
                  </a:lnTo>
                  <a:lnTo>
                    <a:pt x="289" y="249"/>
                  </a:lnTo>
                  <a:lnTo>
                    <a:pt x="331" y="231"/>
                  </a:lnTo>
                  <a:lnTo>
                    <a:pt x="337" y="208"/>
                  </a:lnTo>
                  <a:lnTo>
                    <a:pt x="443" y="172"/>
                  </a:lnTo>
                  <a:lnTo>
                    <a:pt x="466" y="183"/>
                  </a:lnTo>
                  <a:lnTo>
                    <a:pt x="491" y="190"/>
                  </a:lnTo>
                  <a:lnTo>
                    <a:pt x="520" y="178"/>
                  </a:lnTo>
                  <a:lnTo>
                    <a:pt x="532" y="208"/>
                  </a:lnTo>
                  <a:lnTo>
                    <a:pt x="544" y="213"/>
                  </a:lnTo>
                  <a:lnTo>
                    <a:pt x="580" y="290"/>
                  </a:lnTo>
                  <a:lnTo>
                    <a:pt x="603" y="284"/>
                  </a:lnTo>
                  <a:lnTo>
                    <a:pt x="632" y="296"/>
                  </a:lnTo>
                  <a:lnTo>
                    <a:pt x="662" y="307"/>
                  </a:lnTo>
                  <a:lnTo>
                    <a:pt x="638" y="337"/>
                  </a:lnTo>
                  <a:lnTo>
                    <a:pt x="674" y="373"/>
                  </a:lnTo>
                  <a:lnTo>
                    <a:pt x="738" y="373"/>
                  </a:lnTo>
                  <a:lnTo>
                    <a:pt x="762" y="403"/>
                  </a:lnTo>
                  <a:lnTo>
                    <a:pt x="803" y="421"/>
                  </a:lnTo>
                  <a:lnTo>
                    <a:pt x="833" y="456"/>
                  </a:lnTo>
                  <a:lnTo>
                    <a:pt x="827" y="473"/>
                  </a:lnTo>
                  <a:lnTo>
                    <a:pt x="786" y="544"/>
                  </a:lnTo>
                  <a:lnTo>
                    <a:pt x="762" y="603"/>
                  </a:lnTo>
                  <a:lnTo>
                    <a:pt x="768" y="650"/>
                  </a:lnTo>
                  <a:lnTo>
                    <a:pt x="816" y="650"/>
                  </a:lnTo>
                  <a:lnTo>
                    <a:pt x="857" y="627"/>
                  </a:lnTo>
                  <a:lnTo>
                    <a:pt x="892" y="662"/>
                  </a:lnTo>
                  <a:lnTo>
                    <a:pt x="910" y="674"/>
                  </a:lnTo>
                  <a:lnTo>
                    <a:pt x="910" y="662"/>
                  </a:lnTo>
                  <a:lnTo>
                    <a:pt x="945" y="657"/>
                  </a:lnTo>
                  <a:lnTo>
                    <a:pt x="999" y="657"/>
                  </a:lnTo>
                  <a:lnTo>
                    <a:pt x="1064" y="680"/>
                  </a:lnTo>
                  <a:lnTo>
                    <a:pt x="1093" y="692"/>
                  </a:lnTo>
                  <a:lnTo>
                    <a:pt x="1111" y="692"/>
                  </a:lnTo>
                  <a:lnTo>
                    <a:pt x="1111" y="680"/>
                  </a:lnTo>
                  <a:lnTo>
                    <a:pt x="1093" y="662"/>
                  </a:lnTo>
                  <a:lnTo>
                    <a:pt x="1064" y="614"/>
                  </a:lnTo>
                  <a:lnTo>
                    <a:pt x="1040" y="609"/>
                  </a:lnTo>
                  <a:lnTo>
                    <a:pt x="1034" y="603"/>
                  </a:lnTo>
                  <a:lnTo>
                    <a:pt x="1040" y="586"/>
                  </a:lnTo>
                  <a:lnTo>
                    <a:pt x="1052" y="586"/>
                  </a:lnTo>
                  <a:lnTo>
                    <a:pt x="1057" y="573"/>
                  </a:lnTo>
                  <a:lnTo>
                    <a:pt x="1029" y="561"/>
                  </a:lnTo>
                  <a:lnTo>
                    <a:pt x="1004" y="520"/>
                  </a:lnTo>
                  <a:lnTo>
                    <a:pt x="975" y="449"/>
                  </a:lnTo>
                  <a:lnTo>
                    <a:pt x="969" y="421"/>
                  </a:lnTo>
                  <a:lnTo>
                    <a:pt x="963" y="385"/>
                  </a:lnTo>
                  <a:lnTo>
                    <a:pt x="975" y="307"/>
                  </a:lnTo>
                  <a:lnTo>
                    <a:pt x="975" y="290"/>
                  </a:lnTo>
                  <a:lnTo>
                    <a:pt x="963" y="279"/>
                  </a:lnTo>
                  <a:lnTo>
                    <a:pt x="958" y="254"/>
                  </a:lnTo>
                  <a:lnTo>
                    <a:pt x="963" y="243"/>
                  </a:lnTo>
                  <a:lnTo>
                    <a:pt x="975" y="225"/>
                  </a:lnTo>
                  <a:lnTo>
                    <a:pt x="981" y="201"/>
                  </a:lnTo>
                  <a:lnTo>
                    <a:pt x="1040" y="160"/>
                  </a:lnTo>
                  <a:lnTo>
                    <a:pt x="1052" y="148"/>
                  </a:lnTo>
                  <a:lnTo>
                    <a:pt x="1064" y="89"/>
                  </a:lnTo>
                  <a:lnTo>
                    <a:pt x="1093" y="95"/>
                  </a:lnTo>
                  <a:lnTo>
                    <a:pt x="1111" y="112"/>
                  </a:lnTo>
                  <a:lnTo>
                    <a:pt x="1082" y="160"/>
                  </a:lnTo>
                  <a:lnTo>
                    <a:pt x="1064" y="190"/>
                  </a:lnTo>
                  <a:lnTo>
                    <a:pt x="1046" y="213"/>
                  </a:lnTo>
                  <a:lnTo>
                    <a:pt x="1029" y="249"/>
                  </a:lnTo>
                  <a:lnTo>
                    <a:pt x="1046" y="290"/>
                  </a:lnTo>
                  <a:lnTo>
                    <a:pt x="1075" y="296"/>
                  </a:lnTo>
                  <a:lnTo>
                    <a:pt x="1093" y="373"/>
                  </a:lnTo>
                  <a:lnTo>
                    <a:pt x="1087" y="385"/>
                  </a:lnTo>
                  <a:lnTo>
                    <a:pt x="1046" y="408"/>
                  </a:lnTo>
                  <a:lnTo>
                    <a:pt x="1052" y="426"/>
                  </a:lnTo>
                  <a:lnTo>
                    <a:pt x="1087" y="438"/>
                  </a:lnTo>
                  <a:lnTo>
                    <a:pt x="1093" y="456"/>
                  </a:lnTo>
                  <a:lnTo>
                    <a:pt x="1087" y="485"/>
                  </a:lnTo>
                  <a:lnTo>
                    <a:pt x="1093" y="503"/>
                  </a:lnTo>
                  <a:lnTo>
                    <a:pt x="1093" y="526"/>
                  </a:lnTo>
                  <a:lnTo>
                    <a:pt x="1111" y="573"/>
                  </a:lnTo>
                  <a:lnTo>
                    <a:pt x="1152" y="603"/>
                  </a:lnTo>
                  <a:lnTo>
                    <a:pt x="1176" y="603"/>
                  </a:lnTo>
                  <a:lnTo>
                    <a:pt x="1194" y="586"/>
                  </a:lnTo>
                  <a:lnTo>
                    <a:pt x="1217" y="591"/>
                  </a:lnTo>
                  <a:lnTo>
                    <a:pt x="1229" y="597"/>
                  </a:lnTo>
                  <a:lnTo>
                    <a:pt x="1222" y="621"/>
                  </a:lnTo>
                  <a:lnTo>
                    <a:pt x="1247" y="662"/>
                  </a:lnTo>
                  <a:lnTo>
                    <a:pt x="1252" y="680"/>
                  </a:lnTo>
                  <a:lnTo>
                    <a:pt x="1265" y="703"/>
                  </a:lnTo>
                  <a:lnTo>
                    <a:pt x="1306" y="703"/>
                  </a:lnTo>
                  <a:lnTo>
                    <a:pt x="1306" y="710"/>
                  </a:lnTo>
                  <a:lnTo>
                    <a:pt x="1336" y="680"/>
                  </a:lnTo>
                  <a:lnTo>
                    <a:pt x="1435" y="644"/>
                  </a:lnTo>
                  <a:lnTo>
                    <a:pt x="1435" y="627"/>
                  </a:lnTo>
                  <a:lnTo>
                    <a:pt x="1448" y="603"/>
                  </a:lnTo>
                  <a:lnTo>
                    <a:pt x="1477" y="467"/>
                  </a:lnTo>
                  <a:lnTo>
                    <a:pt x="1471" y="456"/>
                  </a:lnTo>
                  <a:lnTo>
                    <a:pt x="1265" y="497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C0504D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BA0A61FC-B994-6B32-18FE-8FC48AE7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648" y="3526749"/>
              <a:ext cx="140828" cy="214660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5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4"/>
                </a:cxn>
                <a:cxn ang="0">
                  <a:pos x="12" y="59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5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4"/>
                  </a:lnTo>
                  <a:lnTo>
                    <a:pt x="12" y="5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49" y="561"/>
                  </a:lnTo>
                  <a:lnTo>
                    <a:pt x="355" y="520"/>
                  </a:lnTo>
                  <a:close/>
                </a:path>
              </a:pathLst>
            </a:custGeom>
            <a:solidFill>
              <a:srgbClr val="C0504D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4" name="Freeform 85">
              <a:extLst>
                <a:ext uri="{FF2B5EF4-FFF2-40B4-BE49-F238E27FC236}">
                  <a16:creationId xmlns:a16="http://schemas.microsoft.com/office/drawing/2014/main" id="{84112458-D997-614C-A195-E2004D8C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844" y="3090468"/>
              <a:ext cx="217861" cy="21001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83" y="71"/>
                </a:cxn>
                <a:cxn ang="0">
                  <a:pos x="201" y="94"/>
                </a:cxn>
                <a:cxn ang="0">
                  <a:pos x="206" y="88"/>
                </a:cxn>
                <a:cxn ang="0">
                  <a:pos x="213" y="76"/>
                </a:cxn>
                <a:cxn ang="0">
                  <a:pos x="485" y="0"/>
                </a:cxn>
                <a:cxn ang="0">
                  <a:pos x="549" y="224"/>
                </a:cxn>
                <a:cxn ang="0">
                  <a:pos x="538" y="247"/>
                </a:cxn>
                <a:cxn ang="0">
                  <a:pos x="531" y="259"/>
                </a:cxn>
                <a:cxn ang="0">
                  <a:pos x="538" y="271"/>
                </a:cxn>
                <a:cxn ang="0">
                  <a:pos x="538" y="282"/>
                </a:cxn>
                <a:cxn ang="0">
                  <a:pos x="502" y="282"/>
                </a:cxn>
                <a:cxn ang="0">
                  <a:pos x="414" y="325"/>
                </a:cxn>
                <a:cxn ang="0">
                  <a:pos x="384" y="318"/>
                </a:cxn>
                <a:cxn ang="0">
                  <a:pos x="378" y="330"/>
                </a:cxn>
                <a:cxn ang="0">
                  <a:pos x="378" y="348"/>
                </a:cxn>
                <a:cxn ang="0">
                  <a:pos x="373" y="353"/>
                </a:cxn>
                <a:cxn ang="0">
                  <a:pos x="319" y="360"/>
                </a:cxn>
                <a:cxn ang="0">
                  <a:pos x="242" y="395"/>
                </a:cxn>
                <a:cxn ang="0">
                  <a:pos x="231" y="383"/>
                </a:cxn>
                <a:cxn ang="0">
                  <a:pos x="183" y="431"/>
                </a:cxn>
                <a:cxn ang="0">
                  <a:pos x="82" y="520"/>
                </a:cxn>
                <a:cxn ang="0">
                  <a:pos x="41" y="543"/>
                </a:cxn>
                <a:cxn ang="0">
                  <a:pos x="6" y="507"/>
                </a:cxn>
                <a:cxn ang="0">
                  <a:pos x="53" y="460"/>
                </a:cxn>
                <a:cxn ang="0">
                  <a:pos x="59" y="442"/>
                </a:cxn>
                <a:cxn ang="0">
                  <a:pos x="36" y="419"/>
                </a:cxn>
                <a:cxn ang="0">
                  <a:pos x="0" y="117"/>
                </a:cxn>
              </a:cxnLst>
              <a:rect l="0" t="0" r="r" b="b"/>
              <a:pathLst>
                <a:path w="549" h="543">
                  <a:moveTo>
                    <a:pt x="0" y="117"/>
                  </a:moveTo>
                  <a:lnTo>
                    <a:pt x="183" y="71"/>
                  </a:lnTo>
                  <a:lnTo>
                    <a:pt x="201" y="94"/>
                  </a:lnTo>
                  <a:lnTo>
                    <a:pt x="206" y="88"/>
                  </a:lnTo>
                  <a:lnTo>
                    <a:pt x="213" y="76"/>
                  </a:lnTo>
                  <a:lnTo>
                    <a:pt x="485" y="0"/>
                  </a:lnTo>
                  <a:lnTo>
                    <a:pt x="549" y="224"/>
                  </a:lnTo>
                  <a:lnTo>
                    <a:pt x="538" y="247"/>
                  </a:lnTo>
                  <a:lnTo>
                    <a:pt x="531" y="259"/>
                  </a:lnTo>
                  <a:lnTo>
                    <a:pt x="538" y="271"/>
                  </a:lnTo>
                  <a:lnTo>
                    <a:pt x="538" y="282"/>
                  </a:lnTo>
                  <a:lnTo>
                    <a:pt x="502" y="282"/>
                  </a:lnTo>
                  <a:lnTo>
                    <a:pt x="414" y="325"/>
                  </a:lnTo>
                  <a:lnTo>
                    <a:pt x="384" y="318"/>
                  </a:lnTo>
                  <a:lnTo>
                    <a:pt x="378" y="330"/>
                  </a:lnTo>
                  <a:lnTo>
                    <a:pt x="378" y="348"/>
                  </a:lnTo>
                  <a:lnTo>
                    <a:pt x="373" y="353"/>
                  </a:lnTo>
                  <a:lnTo>
                    <a:pt x="319" y="360"/>
                  </a:lnTo>
                  <a:lnTo>
                    <a:pt x="242" y="395"/>
                  </a:lnTo>
                  <a:lnTo>
                    <a:pt x="231" y="383"/>
                  </a:lnTo>
                  <a:lnTo>
                    <a:pt x="183" y="431"/>
                  </a:lnTo>
                  <a:lnTo>
                    <a:pt x="82" y="520"/>
                  </a:lnTo>
                  <a:lnTo>
                    <a:pt x="41" y="543"/>
                  </a:lnTo>
                  <a:lnTo>
                    <a:pt x="6" y="507"/>
                  </a:lnTo>
                  <a:lnTo>
                    <a:pt x="53" y="460"/>
                  </a:lnTo>
                  <a:lnTo>
                    <a:pt x="59" y="442"/>
                  </a:lnTo>
                  <a:lnTo>
                    <a:pt x="36" y="419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5" name="Freeform 89">
              <a:extLst>
                <a:ext uri="{FF2B5EF4-FFF2-40B4-BE49-F238E27FC236}">
                  <a16:creationId xmlns:a16="http://schemas.microsoft.com/office/drawing/2014/main" id="{CFE07C3B-F320-AB97-27EE-CBE440C01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224" y="3082345"/>
              <a:ext cx="109533" cy="11951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4" y="249"/>
                </a:cxn>
                <a:cxn ang="0">
                  <a:pos x="53" y="272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2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7"/>
                </a:cxn>
                <a:cxn ang="0">
                  <a:pos x="188" y="142"/>
                </a:cxn>
                <a:cxn ang="0">
                  <a:pos x="188" y="166"/>
                </a:cxn>
                <a:cxn ang="0">
                  <a:pos x="188" y="213"/>
                </a:cxn>
                <a:cxn ang="0">
                  <a:pos x="200" y="231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8"/>
                </a:cxn>
                <a:cxn ang="0">
                  <a:pos x="277" y="178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7"/>
                </a:cxn>
                <a:cxn ang="0">
                  <a:pos x="241" y="130"/>
                </a:cxn>
                <a:cxn ang="0">
                  <a:pos x="236" y="125"/>
                </a:cxn>
                <a:cxn ang="0">
                  <a:pos x="212" y="107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6"/>
                </a:cxn>
                <a:cxn ang="0">
                  <a:pos x="112" y="0"/>
                </a:cxn>
                <a:cxn ang="0">
                  <a:pos x="0" y="25"/>
                </a:cxn>
              </a:cxnLst>
              <a:rect l="0" t="0" r="r" b="b"/>
              <a:pathLst>
                <a:path w="277" h="307">
                  <a:moveTo>
                    <a:pt x="0" y="25"/>
                  </a:moveTo>
                  <a:lnTo>
                    <a:pt x="64" y="249"/>
                  </a:lnTo>
                  <a:lnTo>
                    <a:pt x="53" y="272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2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7"/>
                  </a:lnTo>
                  <a:lnTo>
                    <a:pt x="188" y="142"/>
                  </a:lnTo>
                  <a:lnTo>
                    <a:pt x="188" y="166"/>
                  </a:lnTo>
                  <a:lnTo>
                    <a:pt x="188" y="213"/>
                  </a:lnTo>
                  <a:lnTo>
                    <a:pt x="200" y="231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8"/>
                  </a:lnTo>
                  <a:lnTo>
                    <a:pt x="277" y="178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7"/>
                  </a:lnTo>
                  <a:lnTo>
                    <a:pt x="241" y="130"/>
                  </a:lnTo>
                  <a:lnTo>
                    <a:pt x="236" y="125"/>
                  </a:lnTo>
                  <a:lnTo>
                    <a:pt x="212" y="107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6"/>
                  </a:lnTo>
                  <a:lnTo>
                    <a:pt x="11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6" name="Freeform 95">
              <a:extLst>
                <a:ext uri="{FF2B5EF4-FFF2-40B4-BE49-F238E27FC236}">
                  <a16:creationId xmlns:a16="http://schemas.microsoft.com/office/drawing/2014/main" id="{1DE08897-13AB-507D-2CEA-4FE57C174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449" y="2186578"/>
              <a:ext cx="469425" cy="731003"/>
            </a:xfrm>
            <a:custGeom>
              <a:avLst/>
              <a:gdLst/>
              <a:ahLst/>
              <a:cxnLst>
                <a:cxn ang="0">
                  <a:pos x="224" y="1701"/>
                </a:cxn>
                <a:cxn ang="0">
                  <a:pos x="230" y="1743"/>
                </a:cxn>
                <a:cxn ang="0">
                  <a:pos x="289" y="1802"/>
                </a:cxn>
                <a:cxn ang="0">
                  <a:pos x="307" y="1825"/>
                </a:cxn>
                <a:cxn ang="0">
                  <a:pos x="336" y="1896"/>
                </a:cxn>
                <a:cxn ang="0">
                  <a:pos x="348" y="1837"/>
                </a:cxn>
                <a:cxn ang="0">
                  <a:pos x="384" y="1737"/>
                </a:cxn>
                <a:cxn ang="0">
                  <a:pos x="425" y="1630"/>
                </a:cxn>
                <a:cxn ang="0">
                  <a:pos x="419" y="1607"/>
                </a:cxn>
                <a:cxn ang="0">
                  <a:pos x="478" y="1495"/>
                </a:cxn>
                <a:cxn ang="0">
                  <a:pos x="502" y="1536"/>
                </a:cxn>
                <a:cxn ang="0">
                  <a:pos x="520" y="1530"/>
                </a:cxn>
                <a:cxn ang="0">
                  <a:pos x="526" y="1483"/>
                </a:cxn>
                <a:cxn ang="0">
                  <a:pos x="609" y="1447"/>
                </a:cxn>
                <a:cxn ang="0">
                  <a:pos x="620" y="1412"/>
                </a:cxn>
                <a:cxn ang="0">
                  <a:pos x="673" y="1394"/>
                </a:cxn>
                <a:cxn ang="0">
                  <a:pos x="691" y="1335"/>
                </a:cxn>
                <a:cxn ang="0">
                  <a:pos x="726" y="1252"/>
                </a:cxn>
                <a:cxn ang="0">
                  <a:pos x="738" y="1229"/>
                </a:cxn>
                <a:cxn ang="0">
                  <a:pos x="803" y="1229"/>
                </a:cxn>
                <a:cxn ang="0">
                  <a:pos x="827" y="1164"/>
                </a:cxn>
                <a:cxn ang="0">
                  <a:pos x="874" y="1117"/>
                </a:cxn>
                <a:cxn ang="0">
                  <a:pos x="945" y="1152"/>
                </a:cxn>
                <a:cxn ang="0">
                  <a:pos x="1028" y="1057"/>
                </a:cxn>
                <a:cxn ang="0">
                  <a:pos x="1104" y="975"/>
                </a:cxn>
                <a:cxn ang="0">
                  <a:pos x="1134" y="968"/>
                </a:cxn>
                <a:cxn ang="0">
                  <a:pos x="1175" y="915"/>
                </a:cxn>
                <a:cxn ang="0">
                  <a:pos x="1146" y="874"/>
                </a:cxn>
                <a:cxn ang="0">
                  <a:pos x="1122" y="874"/>
                </a:cxn>
                <a:cxn ang="0">
                  <a:pos x="1146" y="839"/>
                </a:cxn>
                <a:cxn ang="0">
                  <a:pos x="1116" y="768"/>
                </a:cxn>
                <a:cxn ang="0">
                  <a:pos x="1069" y="757"/>
                </a:cxn>
                <a:cxn ang="0">
                  <a:pos x="1033" y="774"/>
                </a:cxn>
                <a:cxn ang="0">
                  <a:pos x="974" y="661"/>
                </a:cxn>
                <a:cxn ang="0">
                  <a:pos x="980" y="626"/>
                </a:cxn>
                <a:cxn ang="0">
                  <a:pos x="957" y="620"/>
                </a:cxn>
                <a:cxn ang="0">
                  <a:pos x="904" y="615"/>
                </a:cxn>
                <a:cxn ang="0">
                  <a:pos x="863" y="603"/>
                </a:cxn>
                <a:cxn ang="0">
                  <a:pos x="838" y="526"/>
                </a:cxn>
                <a:cxn ang="0">
                  <a:pos x="579" y="6"/>
                </a:cxn>
                <a:cxn ang="0">
                  <a:pos x="513" y="6"/>
                </a:cxn>
                <a:cxn ang="0">
                  <a:pos x="490" y="47"/>
                </a:cxn>
                <a:cxn ang="0">
                  <a:pos x="437" y="65"/>
                </a:cxn>
                <a:cxn ang="0">
                  <a:pos x="348" y="124"/>
                </a:cxn>
                <a:cxn ang="0">
                  <a:pos x="330" y="47"/>
                </a:cxn>
                <a:cxn ang="0">
                  <a:pos x="301" y="30"/>
                </a:cxn>
                <a:cxn ang="0">
                  <a:pos x="148" y="395"/>
                </a:cxn>
                <a:cxn ang="0">
                  <a:pos x="165" y="466"/>
                </a:cxn>
                <a:cxn ang="0">
                  <a:pos x="153" y="532"/>
                </a:cxn>
                <a:cxn ang="0">
                  <a:pos x="124" y="579"/>
                </a:cxn>
                <a:cxn ang="0">
                  <a:pos x="148" y="768"/>
                </a:cxn>
                <a:cxn ang="0">
                  <a:pos x="94" y="869"/>
                </a:cxn>
                <a:cxn ang="0">
                  <a:pos x="100" y="940"/>
                </a:cxn>
                <a:cxn ang="0">
                  <a:pos x="71" y="945"/>
                </a:cxn>
                <a:cxn ang="0">
                  <a:pos x="64" y="1004"/>
                </a:cxn>
                <a:cxn ang="0">
                  <a:pos x="29" y="993"/>
                </a:cxn>
              </a:cxnLst>
              <a:rect l="0" t="0" r="r" b="b"/>
              <a:pathLst>
                <a:path w="1175" h="1896">
                  <a:moveTo>
                    <a:pt x="0" y="1016"/>
                  </a:moveTo>
                  <a:lnTo>
                    <a:pt x="224" y="1701"/>
                  </a:lnTo>
                  <a:lnTo>
                    <a:pt x="230" y="1713"/>
                  </a:lnTo>
                  <a:lnTo>
                    <a:pt x="230" y="1743"/>
                  </a:lnTo>
                  <a:lnTo>
                    <a:pt x="230" y="1754"/>
                  </a:lnTo>
                  <a:lnTo>
                    <a:pt x="289" y="1802"/>
                  </a:lnTo>
                  <a:lnTo>
                    <a:pt x="301" y="1802"/>
                  </a:lnTo>
                  <a:lnTo>
                    <a:pt x="307" y="1825"/>
                  </a:lnTo>
                  <a:lnTo>
                    <a:pt x="307" y="1837"/>
                  </a:lnTo>
                  <a:lnTo>
                    <a:pt x="336" y="1896"/>
                  </a:lnTo>
                  <a:lnTo>
                    <a:pt x="348" y="1878"/>
                  </a:lnTo>
                  <a:lnTo>
                    <a:pt x="348" y="1837"/>
                  </a:lnTo>
                  <a:lnTo>
                    <a:pt x="360" y="1790"/>
                  </a:lnTo>
                  <a:lnTo>
                    <a:pt x="384" y="1737"/>
                  </a:lnTo>
                  <a:lnTo>
                    <a:pt x="401" y="1660"/>
                  </a:lnTo>
                  <a:lnTo>
                    <a:pt x="425" y="1630"/>
                  </a:lnTo>
                  <a:lnTo>
                    <a:pt x="431" y="1619"/>
                  </a:lnTo>
                  <a:lnTo>
                    <a:pt x="419" y="1607"/>
                  </a:lnTo>
                  <a:lnTo>
                    <a:pt x="401" y="1566"/>
                  </a:lnTo>
                  <a:lnTo>
                    <a:pt x="478" y="1495"/>
                  </a:lnTo>
                  <a:lnTo>
                    <a:pt x="490" y="1500"/>
                  </a:lnTo>
                  <a:lnTo>
                    <a:pt x="502" y="1536"/>
                  </a:lnTo>
                  <a:lnTo>
                    <a:pt x="513" y="1541"/>
                  </a:lnTo>
                  <a:lnTo>
                    <a:pt x="520" y="1530"/>
                  </a:lnTo>
                  <a:lnTo>
                    <a:pt x="520" y="1500"/>
                  </a:lnTo>
                  <a:lnTo>
                    <a:pt x="526" y="1483"/>
                  </a:lnTo>
                  <a:lnTo>
                    <a:pt x="584" y="1471"/>
                  </a:lnTo>
                  <a:lnTo>
                    <a:pt x="609" y="1447"/>
                  </a:lnTo>
                  <a:lnTo>
                    <a:pt x="609" y="1424"/>
                  </a:lnTo>
                  <a:lnTo>
                    <a:pt x="620" y="1412"/>
                  </a:lnTo>
                  <a:lnTo>
                    <a:pt x="650" y="1412"/>
                  </a:lnTo>
                  <a:lnTo>
                    <a:pt x="673" y="1394"/>
                  </a:lnTo>
                  <a:lnTo>
                    <a:pt x="679" y="1383"/>
                  </a:lnTo>
                  <a:lnTo>
                    <a:pt x="691" y="1335"/>
                  </a:lnTo>
                  <a:lnTo>
                    <a:pt x="691" y="1300"/>
                  </a:lnTo>
                  <a:lnTo>
                    <a:pt x="726" y="1252"/>
                  </a:lnTo>
                  <a:lnTo>
                    <a:pt x="726" y="1229"/>
                  </a:lnTo>
                  <a:lnTo>
                    <a:pt x="738" y="1229"/>
                  </a:lnTo>
                  <a:lnTo>
                    <a:pt x="779" y="1234"/>
                  </a:lnTo>
                  <a:lnTo>
                    <a:pt x="803" y="1229"/>
                  </a:lnTo>
                  <a:lnTo>
                    <a:pt x="815" y="1206"/>
                  </a:lnTo>
                  <a:lnTo>
                    <a:pt x="827" y="1164"/>
                  </a:lnTo>
                  <a:lnTo>
                    <a:pt x="845" y="1164"/>
                  </a:lnTo>
                  <a:lnTo>
                    <a:pt x="874" y="1117"/>
                  </a:lnTo>
                  <a:lnTo>
                    <a:pt x="916" y="1123"/>
                  </a:lnTo>
                  <a:lnTo>
                    <a:pt x="945" y="1152"/>
                  </a:lnTo>
                  <a:lnTo>
                    <a:pt x="992" y="1075"/>
                  </a:lnTo>
                  <a:lnTo>
                    <a:pt x="1028" y="1057"/>
                  </a:lnTo>
                  <a:lnTo>
                    <a:pt x="1093" y="998"/>
                  </a:lnTo>
                  <a:lnTo>
                    <a:pt x="1104" y="975"/>
                  </a:lnTo>
                  <a:lnTo>
                    <a:pt x="1111" y="963"/>
                  </a:lnTo>
                  <a:lnTo>
                    <a:pt x="1134" y="968"/>
                  </a:lnTo>
                  <a:lnTo>
                    <a:pt x="1163" y="951"/>
                  </a:lnTo>
                  <a:lnTo>
                    <a:pt x="1175" y="915"/>
                  </a:lnTo>
                  <a:lnTo>
                    <a:pt x="1170" y="886"/>
                  </a:lnTo>
                  <a:lnTo>
                    <a:pt x="1146" y="874"/>
                  </a:lnTo>
                  <a:lnTo>
                    <a:pt x="1140" y="881"/>
                  </a:lnTo>
                  <a:lnTo>
                    <a:pt x="1122" y="874"/>
                  </a:lnTo>
                  <a:lnTo>
                    <a:pt x="1134" y="845"/>
                  </a:lnTo>
                  <a:lnTo>
                    <a:pt x="1146" y="839"/>
                  </a:lnTo>
                  <a:lnTo>
                    <a:pt x="1140" y="815"/>
                  </a:lnTo>
                  <a:lnTo>
                    <a:pt x="1116" y="768"/>
                  </a:lnTo>
                  <a:lnTo>
                    <a:pt x="1086" y="757"/>
                  </a:lnTo>
                  <a:lnTo>
                    <a:pt x="1069" y="757"/>
                  </a:lnTo>
                  <a:lnTo>
                    <a:pt x="1058" y="768"/>
                  </a:lnTo>
                  <a:lnTo>
                    <a:pt x="1033" y="774"/>
                  </a:lnTo>
                  <a:lnTo>
                    <a:pt x="1004" y="762"/>
                  </a:lnTo>
                  <a:lnTo>
                    <a:pt x="974" y="661"/>
                  </a:lnTo>
                  <a:lnTo>
                    <a:pt x="987" y="644"/>
                  </a:lnTo>
                  <a:lnTo>
                    <a:pt x="980" y="626"/>
                  </a:lnTo>
                  <a:lnTo>
                    <a:pt x="974" y="620"/>
                  </a:lnTo>
                  <a:lnTo>
                    <a:pt x="957" y="620"/>
                  </a:lnTo>
                  <a:lnTo>
                    <a:pt x="945" y="626"/>
                  </a:lnTo>
                  <a:lnTo>
                    <a:pt x="904" y="615"/>
                  </a:lnTo>
                  <a:lnTo>
                    <a:pt x="874" y="615"/>
                  </a:lnTo>
                  <a:lnTo>
                    <a:pt x="863" y="603"/>
                  </a:lnTo>
                  <a:lnTo>
                    <a:pt x="845" y="544"/>
                  </a:lnTo>
                  <a:lnTo>
                    <a:pt x="838" y="526"/>
                  </a:lnTo>
                  <a:lnTo>
                    <a:pt x="696" y="83"/>
                  </a:lnTo>
                  <a:lnTo>
                    <a:pt x="579" y="6"/>
                  </a:lnTo>
                  <a:lnTo>
                    <a:pt x="543" y="0"/>
                  </a:lnTo>
                  <a:lnTo>
                    <a:pt x="513" y="6"/>
                  </a:lnTo>
                  <a:lnTo>
                    <a:pt x="502" y="24"/>
                  </a:lnTo>
                  <a:lnTo>
                    <a:pt x="490" y="47"/>
                  </a:lnTo>
                  <a:lnTo>
                    <a:pt x="478" y="47"/>
                  </a:lnTo>
                  <a:lnTo>
                    <a:pt x="437" y="65"/>
                  </a:lnTo>
                  <a:lnTo>
                    <a:pt x="371" y="118"/>
                  </a:lnTo>
                  <a:lnTo>
                    <a:pt x="348" y="124"/>
                  </a:lnTo>
                  <a:lnTo>
                    <a:pt x="325" y="88"/>
                  </a:lnTo>
                  <a:lnTo>
                    <a:pt x="330" y="47"/>
                  </a:lnTo>
                  <a:lnTo>
                    <a:pt x="318" y="30"/>
                  </a:lnTo>
                  <a:lnTo>
                    <a:pt x="301" y="30"/>
                  </a:lnTo>
                  <a:lnTo>
                    <a:pt x="254" y="47"/>
                  </a:lnTo>
                  <a:lnTo>
                    <a:pt x="148" y="395"/>
                  </a:lnTo>
                  <a:lnTo>
                    <a:pt x="148" y="443"/>
                  </a:lnTo>
                  <a:lnTo>
                    <a:pt x="165" y="466"/>
                  </a:lnTo>
                  <a:lnTo>
                    <a:pt x="165" y="508"/>
                  </a:lnTo>
                  <a:lnTo>
                    <a:pt x="153" y="532"/>
                  </a:lnTo>
                  <a:lnTo>
                    <a:pt x="135" y="549"/>
                  </a:lnTo>
                  <a:lnTo>
                    <a:pt x="124" y="579"/>
                  </a:lnTo>
                  <a:lnTo>
                    <a:pt x="160" y="721"/>
                  </a:lnTo>
                  <a:lnTo>
                    <a:pt x="148" y="768"/>
                  </a:lnTo>
                  <a:lnTo>
                    <a:pt x="148" y="798"/>
                  </a:lnTo>
                  <a:lnTo>
                    <a:pt x="94" y="869"/>
                  </a:lnTo>
                  <a:lnTo>
                    <a:pt x="82" y="897"/>
                  </a:lnTo>
                  <a:lnTo>
                    <a:pt x="100" y="940"/>
                  </a:lnTo>
                  <a:lnTo>
                    <a:pt x="100" y="945"/>
                  </a:lnTo>
                  <a:lnTo>
                    <a:pt x="71" y="945"/>
                  </a:lnTo>
                  <a:lnTo>
                    <a:pt x="77" y="981"/>
                  </a:lnTo>
                  <a:lnTo>
                    <a:pt x="64" y="1004"/>
                  </a:lnTo>
                  <a:lnTo>
                    <a:pt x="47" y="998"/>
                  </a:lnTo>
                  <a:lnTo>
                    <a:pt x="29" y="993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0.5%</a:t>
              </a:r>
            </a:p>
          </p:txBody>
        </p:sp>
        <p:sp>
          <p:nvSpPr>
            <p:cNvPr id="57" name="Freeform 97">
              <a:extLst>
                <a:ext uri="{FF2B5EF4-FFF2-40B4-BE49-F238E27FC236}">
                  <a16:creationId xmlns:a16="http://schemas.microsoft.com/office/drawing/2014/main" id="{041AFF82-02F5-C15C-03BC-DD18BAF00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051" y="3519787"/>
              <a:ext cx="574143" cy="547672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74" y="59"/>
                </a:cxn>
                <a:cxn ang="0">
                  <a:pos x="485" y="123"/>
                </a:cxn>
                <a:cxn ang="0">
                  <a:pos x="449" y="307"/>
                </a:cxn>
                <a:cxn ang="0">
                  <a:pos x="456" y="361"/>
                </a:cxn>
                <a:cxn ang="0">
                  <a:pos x="426" y="437"/>
                </a:cxn>
                <a:cxn ang="0">
                  <a:pos x="355" y="514"/>
                </a:cxn>
                <a:cxn ang="0">
                  <a:pos x="314" y="538"/>
                </a:cxn>
                <a:cxn ang="0">
                  <a:pos x="261" y="561"/>
                </a:cxn>
                <a:cxn ang="0">
                  <a:pos x="231" y="602"/>
                </a:cxn>
                <a:cxn ang="0">
                  <a:pos x="213" y="721"/>
                </a:cxn>
                <a:cxn ang="0">
                  <a:pos x="148" y="714"/>
                </a:cxn>
                <a:cxn ang="0">
                  <a:pos x="95" y="810"/>
                </a:cxn>
                <a:cxn ang="0">
                  <a:pos x="95" y="904"/>
                </a:cxn>
                <a:cxn ang="0">
                  <a:pos x="41" y="975"/>
                </a:cxn>
                <a:cxn ang="0">
                  <a:pos x="6" y="1028"/>
                </a:cxn>
                <a:cxn ang="0">
                  <a:pos x="6" y="1087"/>
                </a:cxn>
                <a:cxn ang="0">
                  <a:pos x="77" y="1199"/>
                </a:cxn>
                <a:cxn ang="0">
                  <a:pos x="130" y="1270"/>
                </a:cxn>
                <a:cxn ang="0">
                  <a:pos x="178" y="1282"/>
                </a:cxn>
                <a:cxn ang="0">
                  <a:pos x="195" y="1294"/>
                </a:cxn>
                <a:cxn ang="0">
                  <a:pos x="237" y="1312"/>
                </a:cxn>
                <a:cxn ang="0">
                  <a:pos x="237" y="1347"/>
                </a:cxn>
                <a:cxn ang="0">
                  <a:pos x="355" y="1424"/>
                </a:cxn>
                <a:cxn ang="0">
                  <a:pos x="426" y="1394"/>
                </a:cxn>
                <a:cxn ang="0">
                  <a:pos x="456" y="1358"/>
                </a:cxn>
                <a:cxn ang="0">
                  <a:pos x="497" y="1388"/>
                </a:cxn>
                <a:cxn ang="0">
                  <a:pos x="603" y="1353"/>
                </a:cxn>
                <a:cxn ang="0">
                  <a:pos x="621" y="1299"/>
                </a:cxn>
                <a:cxn ang="0">
                  <a:pos x="703" y="1258"/>
                </a:cxn>
                <a:cxn ang="0">
                  <a:pos x="781" y="1199"/>
                </a:cxn>
                <a:cxn ang="0">
                  <a:pos x="774" y="1128"/>
                </a:cxn>
                <a:cxn ang="0">
                  <a:pos x="898" y="762"/>
                </a:cxn>
                <a:cxn ang="0">
                  <a:pos x="951" y="785"/>
                </a:cxn>
                <a:cxn ang="0">
                  <a:pos x="976" y="821"/>
                </a:cxn>
                <a:cxn ang="0">
                  <a:pos x="1040" y="767"/>
                </a:cxn>
                <a:cxn ang="0">
                  <a:pos x="1093" y="632"/>
                </a:cxn>
                <a:cxn ang="0">
                  <a:pos x="1152" y="585"/>
                </a:cxn>
                <a:cxn ang="0">
                  <a:pos x="1200" y="549"/>
                </a:cxn>
                <a:cxn ang="0">
                  <a:pos x="1235" y="485"/>
                </a:cxn>
                <a:cxn ang="0">
                  <a:pos x="1223" y="455"/>
                </a:cxn>
                <a:cxn ang="0">
                  <a:pos x="1241" y="361"/>
                </a:cxn>
                <a:cxn ang="0">
                  <a:pos x="1395" y="443"/>
                </a:cxn>
                <a:cxn ang="0">
                  <a:pos x="1425" y="449"/>
                </a:cxn>
                <a:cxn ang="0">
                  <a:pos x="1407" y="295"/>
                </a:cxn>
                <a:cxn ang="0">
                  <a:pos x="1383" y="260"/>
                </a:cxn>
                <a:cxn ang="0">
                  <a:pos x="1329" y="265"/>
                </a:cxn>
                <a:cxn ang="0">
                  <a:pos x="1200" y="290"/>
                </a:cxn>
                <a:cxn ang="0">
                  <a:pos x="1152" y="331"/>
                </a:cxn>
                <a:cxn ang="0">
                  <a:pos x="1099" y="301"/>
                </a:cxn>
                <a:cxn ang="0">
                  <a:pos x="1058" y="354"/>
                </a:cxn>
                <a:cxn ang="0">
                  <a:pos x="1005" y="396"/>
                </a:cxn>
                <a:cxn ang="0">
                  <a:pos x="923" y="478"/>
                </a:cxn>
                <a:cxn ang="0">
                  <a:pos x="863" y="295"/>
                </a:cxn>
                <a:cxn ang="0">
                  <a:pos x="485" y="0"/>
                </a:cxn>
              </a:cxnLst>
              <a:rect l="0" t="0" r="r" b="b"/>
              <a:pathLst>
                <a:path w="1443" h="1424">
                  <a:moveTo>
                    <a:pt x="485" y="0"/>
                  </a:moveTo>
                  <a:lnTo>
                    <a:pt x="479" y="0"/>
                  </a:lnTo>
                  <a:lnTo>
                    <a:pt x="456" y="18"/>
                  </a:lnTo>
                  <a:lnTo>
                    <a:pt x="474" y="59"/>
                  </a:lnTo>
                  <a:lnTo>
                    <a:pt x="426" y="95"/>
                  </a:lnTo>
                  <a:lnTo>
                    <a:pt x="485" y="123"/>
                  </a:lnTo>
                  <a:lnTo>
                    <a:pt x="467" y="272"/>
                  </a:lnTo>
                  <a:lnTo>
                    <a:pt x="449" y="307"/>
                  </a:lnTo>
                  <a:lnTo>
                    <a:pt x="449" y="336"/>
                  </a:lnTo>
                  <a:lnTo>
                    <a:pt x="456" y="361"/>
                  </a:lnTo>
                  <a:lnTo>
                    <a:pt x="462" y="407"/>
                  </a:lnTo>
                  <a:lnTo>
                    <a:pt x="426" y="437"/>
                  </a:lnTo>
                  <a:lnTo>
                    <a:pt x="414" y="443"/>
                  </a:lnTo>
                  <a:lnTo>
                    <a:pt x="355" y="514"/>
                  </a:lnTo>
                  <a:lnTo>
                    <a:pt x="350" y="526"/>
                  </a:lnTo>
                  <a:lnTo>
                    <a:pt x="314" y="538"/>
                  </a:lnTo>
                  <a:lnTo>
                    <a:pt x="284" y="531"/>
                  </a:lnTo>
                  <a:lnTo>
                    <a:pt x="261" y="561"/>
                  </a:lnTo>
                  <a:lnTo>
                    <a:pt x="261" y="579"/>
                  </a:lnTo>
                  <a:lnTo>
                    <a:pt x="231" y="602"/>
                  </a:lnTo>
                  <a:lnTo>
                    <a:pt x="201" y="673"/>
                  </a:lnTo>
                  <a:lnTo>
                    <a:pt x="213" y="721"/>
                  </a:lnTo>
                  <a:lnTo>
                    <a:pt x="178" y="762"/>
                  </a:lnTo>
                  <a:lnTo>
                    <a:pt x="148" y="714"/>
                  </a:lnTo>
                  <a:lnTo>
                    <a:pt x="125" y="714"/>
                  </a:lnTo>
                  <a:lnTo>
                    <a:pt x="95" y="810"/>
                  </a:lnTo>
                  <a:lnTo>
                    <a:pt x="95" y="856"/>
                  </a:lnTo>
                  <a:lnTo>
                    <a:pt x="95" y="904"/>
                  </a:lnTo>
                  <a:lnTo>
                    <a:pt x="71" y="916"/>
                  </a:lnTo>
                  <a:lnTo>
                    <a:pt x="41" y="975"/>
                  </a:lnTo>
                  <a:lnTo>
                    <a:pt x="0" y="975"/>
                  </a:lnTo>
                  <a:lnTo>
                    <a:pt x="6" y="1028"/>
                  </a:lnTo>
                  <a:lnTo>
                    <a:pt x="6" y="1063"/>
                  </a:lnTo>
                  <a:lnTo>
                    <a:pt x="6" y="1087"/>
                  </a:lnTo>
                  <a:lnTo>
                    <a:pt x="13" y="1117"/>
                  </a:lnTo>
                  <a:lnTo>
                    <a:pt x="77" y="1199"/>
                  </a:lnTo>
                  <a:lnTo>
                    <a:pt x="119" y="1258"/>
                  </a:lnTo>
                  <a:lnTo>
                    <a:pt x="130" y="1270"/>
                  </a:lnTo>
                  <a:lnTo>
                    <a:pt x="142" y="1264"/>
                  </a:lnTo>
                  <a:lnTo>
                    <a:pt x="178" y="1282"/>
                  </a:lnTo>
                  <a:lnTo>
                    <a:pt x="183" y="1287"/>
                  </a:lnTo>
                  <a:lnTo>
                    <a:pt x="195" y="1294"/>
                  </a:lnTo>
                  <a:lnTo>
                    <a:pt x="213" y="1312"/>
                  </a:lnTo>
                  <a:lnTo>
                    <a:pt x="237" y="1312"/>
                  </a:lnTo>
                  <a:lnTo>
                    <a:pt x="249" y="1317"/>
                  </a:lnTo>
                  <a:lnTo>
                    <a:pt x="237" y="1347"/>
                  </a:lnTo>
                  <a:lnTo>
                    <a:pt x="284" y="1394"/>
                  </a:lnTo>
                  <a:lnTo>
                    <a:pt x="355" y="1424"/>
                  </a:lnTo>
                  <a:lnTo>
                    <a:pt x="391" y="1424"/>
                  </a:lnTo>
                  <a:lnTo>
                    <a:pt x="426" y="1394"/>
                  </a:lnTo>
                  <a:lnTo>
                    <a:pt x="432" y="1376"/>
                  </a:lnTo>
                  <a:lnTo>
                    <a:pt x="456" y="1358"/>
                  </a:lnTo>
                  <a:lnTo>
                    <a:pt x="485" y="1383"/>
                  </a:lnTo>
                  <a:lnTo>
                    <a:pt x="497" y="1388"/>
                  </a:lnTo>
                  <a:lnTo>
                    <a:pt x="520" y="1383"/>
                  </a:lnTo>
                  <a:lnTo>
                    <a:pt x="603" y="1353"/>
                  </a:lnTo>
                  <a:lnTo>
                    <a:pt x="615" y="1299"/>
                  </a:lnTo>
                  <a:lnTo>
                    <a:pt x="621" y="1299"/>
                  </a:lnTo>
                  <a:lnTo>
                    <a:pt x="639" y="1317"/>
                  </a:lnTo>
                  <a:lnTo>
                    <a:pt x="703" y="1258"/>
                  </a:lnTo>
                  <a:lnTo>
                    <a:pt x="728" y="1270"/>
                  </a:lnTo>
                  <a:lnTo>
                    <a:pt x="781" y="1199"/>
                  </a:lnTo>
                  <a:lnTo>
                    <a:pt x="769" y="1175"/>
                  </a:lnTo>
                  <a:lnTo>
                    <a:pt x="774" y="1128"/>
                  </a:lnTo>
                  <a:lnTo>
                    <a:pt x="827" y="1028"/>
                  </a:lnTo>
                  <a:lnTo>
                    <a:pt x="898" y="762"/>
                  </a:lnTo>
                  <a:lnTo>
                    <a:pt x="910" y="762"/>
                  </a:lnTo>
                  <a:lnTo>
                    <a:pt x="951" y="785"/>
                  </a:lnTo>
                  <a:lnTo>
                    <a:pt x="951" y="803"/>
                  </a:lnTo>
                  <a:lnTo>
                    <a:pt x="976" y="821"/>
                  </a:lnTo>
                  <a:lnTo>
                    <a:pt x="1017" y="815"/>
                  </a:lnTo>
                  <a:lnTo>
                    <a:pt x="1040" y="767"/>
                  </a:lnTo>
                  <a:lnTo>
                    <a:pt x="1070" y="668"/>
                  </a:lnTo>
                  <a:lnTo>
                    <a:pt x="1093" y="632"/>
                  </a:lnTo>
                  <a:lnTo>
                    <a:pt x="1129" y="643"/>
                  </a:lnTo>
                  <a:lnTo>
                    <a:pt x="1152" y="585"/>
                  </a:lnTo>
                  <a:lnTo>
                    <a:pt x="1177" y="579"/>
                  </a:lnTo>
                  <a:lnTo>
                    <a:pt x="1200" y="549"/>
                  </a:lnTo>
                  <a:lnTo>
                    <a:pt x="1223" y="496"/>
                  </a:lnTo>
                  <a:lnTo>
                    <a:pt x="1235" y="485"/>
                  </a:lnTo>
                  <a:lnTo>
                    <a:pt x="1241" y="467"/>
                  </a:lnTo>
                  <a:lnTo>
                    <a:pt x="1223" y="455"/>
                  </a:lnTo>
                  <a:lnTo>
                    <a:pt x="1230" y="378"/>
                  </a:lnTo>
                  <a:lnTo>
                    <a:pt x="1241" y="361"/>
                  </a:lnTo>
                  <a:lnTo>
                    <a:pt x="1253" y="354"/>
                  </a:lnTo>
                  <a:lnTo>
                    <a:pt x="1395" y="443"/>
                  </a:lnTo>
                  <a:lnTo>
                    <a:pt x="1418" y="455"/>
                  </a:lnTo>
                  <a:lnTo>
                    <a:pt x="1425" y="449"/>
                  </a:lnTo>
                  <a:lnTo>
                    <a:pt x="1443" y="372"/>
                  </a:lnTo>
                  <a:lnTo>
                    <a:pt x="1407" y="295"/>
                  </a:lnTo>
                  <a:lnTo>
                    <a:pt x="1395" y="290"/>
                  </a:lnTo>
                  <a:lnTo>
                    <a:pt x="1383" y="260"/>
                  </a:lnTo>
                  <a:lnTo>
                    <a:pt x="1354" y="272"/>
                  </a:lnTo>
                  <a:lnTo>
                    <a:pt x="1329" y="265"/>
                  </a:lnTo>
                  <a:lnTo>
                    <a:pt x="1306" y="254"/>
                  </a:lnTo>
                  <a:lnTo>
                    <a:pt x="1200" y="290"/>
                  </a:lnTo>
                  <a:lnTo>
                    <a:pt x="1194" y="313"/>
                  </a:lnTo>
                  <a:lnTo>
                    <a:pt x="1152" y="331"/>
                  </a:lnTo>
                  <a:lnTo>
                    <a:pt x="1117" y="325"/>
                  </a:lnTo>
                  <a:lnTo>
                    <a:pt x="1099" y="301"/>
                  </a:lnTo>
                  <a:lnTo>
                    <a:pt x="1081" y="343"/>
                  </a:lnTo>
                  <a:lnTo>
                    <a:pt x="1058" y="354"/>
                  </a:lnTo>
                  <a:lnTo>
                    <a:pt x="1035" y="389"/>
                  </a:lnTo>
                  <a:lnTo>
                    <a:pt x="1005" y="396"/>
                  </a:lnTo>
                  <a:lnTo>
                    <a:pt x="940" y="467"/>
                  </a:lnTo>
                  <a:lnTo>
                    <a:pt x="923" y="478"/>
                  </a:lnTo>
                  <a:lnTo>
                    <a:pt x="910" y="503"/>
                  </a:lnTo>
                  <a:lnTo>
                    <a:pt x="863" y="295"/>
                  </a:lnTo>
                  <a:lnTo>
                    <a:pt x="550" y="36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defTabSz="816356">
                <a:defRPr/>
              </a:pPr>
              <a:r>
                <a:rPr lang="en-US" sz="1650" b="1" kern="0">
                  <a:solidFill>
                    <a:prstClr val="white"/>
                  </a:solidFill>
                  <a:cs typeface="Arial" pitchFamily="34" charset="0"/>
                </a:rPr>
                <a:t> </a:t>
              </a:r>
            </a:p>
            <a:p>
              <a:pPr defTabSz="816356">
                <a:defRPr/>
              </a:pPr>
              <a:r>
                <a:rPr lang="en-US" sz="1650" b="1" kern="0">
                  <a:solidFill>
                    <a:prstClr val="white"/>
                  </a:solidFill>
                  <a:cs typeface="Arial" pitchFamily="34" charset="0"/>
                </a:rPr>
                <a:t> -0.2%</a:t>
              </a:r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CD0D20B5-7C2F-9F58-63B7-6D047B03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282" y="4287920"/>
              <a:ext cx="639140" cy="56391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441" y="0"/>
                </a:cxn>
                <a:cxn ang="0">
                  <a:pos x="1435" y="18"/>
                </a:cxn>
                <a:cxn ang="0">
                  <a:pos x="1464" y="36"/>
                </a:cxn>
                <a:cxn ang="0">
                  <a:pos x="1476" y="71"/>
                </a:cxn>
                <a:cxn ang="0">
                  <a:pos x="1471" y="101"/>
                </a:cxn>
                <a:cxn ang="0">
                  <a:pos x="1429" y="137"/>
                </a:cxn>
                <a:cxn ang="0">
                  <a:pos x="1388" y="183"/>
                </a:cxn>
                <a:cxn ang="0">
                  <a:pos x="1382" y="213"/>
                </a:cxn>
                <a:cxn ang="0">
                  <a:pos x="1601" y="195"/>
                </a:cxn>
                <a:cxn ang="0">
                  <a:pos x="1595" y="213"/>
                </a:cxn>
                <a:cxn ang="0">
                  <a:pos x="1601" y="236"/>
                </a:cxn>
                <a:cxn ang="0">
                  <a:pos x="1583" y="272"/>
                </a:cxn>
                <a:cxn ang="0">
                  <a:pos x="1542" y="314"/>
                </a:cxn>
                <a:cxn ang="0">
                  <a:pos x="1530" y="396"/>
                </a:cxn>
                <a:cxn ang="0">
                  <a:pos x="1482" y="449"/>
                </a:cxn>
                <a:cxn ang="0">
                  <a:pos x="1494" y="497"/>
                </a:cxn>
                <a:cxn ang="0">
                  <a:pos x="1494" y="573"/>
                </a:cxn>
                <a:cxn ang="0">
                  <a:pos x="1482" y="573"/>
                </a:cxn>
                <a:cxn ang="0">
                  <a:pos x="1441" y="609"/>
                </a:cxn>
                <a:cxn ang="0">
                  <a:pos x="1441" y="632"/>
                </a:cxn>
                <a:cxn ang="0">
                  <a:pos x="1376" y="685"/>
                </a:cxn>
                <a:cxn ang="0">
                  <a:pos x="1352" y="751"/>
                </a:cxn>
                <a:cxn ang="0">
                  <a:pos x="1358" y="809"/>
                </a:cxn>
                <a:cxn ang="0">
                  <a:pos x="1352" y="851"/>
                </a:cxn>
                <a:cxn ang="0">
                  <a:pos x="1294" y="887"/>
                </a:cxn>
                <a:cxn ang="0">
                  <a:pos x="1253" y="946"/>
                </a:cxn>
                <a:cxn ang="0">
                  <a:pos x="1235" y="963"/>
                </a:cxn>
                <a:cxn ang="0">
                  <a:pos x="1235" y="1017"/>
                </a:cxn>
                <a:cxn ang="0">
                  <a:pos x="1205" y="1052"/>
                </a:cxn>
                <a:cxn ang="0">
                  <a:pos x="1205" y="1093"/>
                </a:cxn>
                <a:cxn ang="0">
                  <a:pos x="1182" y="1146"/>
                </a:cxn>
                <a:cxn ang="0">
                  <a:pos x="1152" y="1205"/>
                </a:cxn>
                <a:cxn ang="0">
                  <a:pos x="1164" y="1265"/>
                </a:cxn>
                <a:cxn ang="0">
                  <a:pos x="1193" y="1294"/>
                </a:cxn>
                <a:cxn ang="0">
                  <a:pos x="1199" y="1336"/>
                </a:cxn>
                <a:cxn ang="0">
                  <a:pos x="1210" y="1347"/>
                </a:cxn>
                <a:cxn ang="0">
                  <a:pos x="1210" y="1365"/>
                </a:cxn>
                <a:cxn ang="0">
                  <a:pos x="1193" y="1377"/>
                </a:cxn>
                <a:cxn ang="0">
                  <a:pos x="1182" y="1412"/>
                </a:cxn>
                <a:cxn ang="0">
                  <a:pos x="1187" y="1436"/>
                </a:cxn>
                <a:cxn ang="0">
                  <a:pos x="213" y="1466"/>
                </a:cxn>
                <a:cxn ang="0">
                  <a:pos x="206" y="1247"/>
                </a:cxn>
                <a:cxn ang="0">
                  <a:pos x="160" y="1235"/>
                </a:cxn>
                <a:cxn ang="0">
                  <a:pos x="112" y="1253"/>
                </a:cxn>
                <a:cxn ang="0">
                  <a:pos x="100" y="1253"/>
                </a:cxn>
                <a:cxn ang="0">
                  <a:pos x="53" y="1212"/>
                </a:cxn>
                <a:cxn ang="0">
                  <a:pos x="59" y="497"/>
                </a:cxn>
                <a:cxn ang="0">
                  <a:pos x="0" y="60"/>
                </a:cxn>
              </a:cxnLst>
              <a:rect l="0" t="0" r="r" b="b"/>
              <a:pathLst>
                <a:path w="1601" h="1466">
                  <a:moveTo>
                    <a:pt x="0" y="60"/>
                  </a:moveTo>
                  <a:lnTo>
                    <a:pt x="1441" y="0"/>
                  </a:lnTo>
                  <a:lnTo>
                    <a:pt x="1435" y="18"/>
                  </a:lnTo>
                  <a:lnTo>
                    <a:pt x="1464" y="36"/>
                  </a:lnTo>
                  <a:lnTo>
                    <a:pt x="1476" y="71"/>
                  </a:lnTo>
                  <a:lnTo>
                    <a:pt x="1471" y="101"/>
                  </a:lnTo>
                  <a:lnTo>
                    <a:pt x="1429" y="137"/>
                  </a:lnTo>
                  <a:lnTo>
                    <a:pt x="1388" y="183"/>
                  </a:lnTo>
                  <a:lnTo>
                    <a:pt x="1382" y="213"/>
                  </a:lnTo>
                  <a:lnTo>
                    <a:pt x="1601" y="195"/>
                  </a:lnTo>
                  <a:lnTo>
                    <a:pt x="1595" y="213"/>
                  </a:lnTo>
                  <a:lnTo>
                    <a:pt x="1601" y="236"/>
                  </a:lnTo>
                  <a:lnTo>
                    <a:pt x="1583" y="272"/>
                  </a:lnTo>
                  <a:lnTo>
                    <a:pt x="1542" y="314"/>
                  </a:lnTo>
                  <a:lnTo>
                    <a:pt x="1530" y="396"/>
                  </a:lnTo>
                  <a:lnTo>
                    <a:pt x="1482" y="449"/>
                  </a:lnTo>
                  <a:lnTo>
                    <a:pt x="1494" y="497"/>
                  </a:lnTo>
                  <a:lnTo>
                    <a:pt x="1494" y="573"/>
                  </a:lnTo>
                  <a:lnTo>
                    <a:pt x="1482" y="573"/>
                  </a:lnTo>
                  <a:lnTo>
                    <a:pt x="1441" y="609"/>
                  </a:lnTo>
                  <a:lnTo>
                    <a:pt x="1441" y="632"/>
                  </a:lnTo>
                  <a:lnTo>
                    <a:pt x="1376" y="685"/>
                  </a:lnTo>
                  <a:lnTo>
                    <a:pt x="1352" y="751"/>
                  </a:lnTo>
                  <a:lnTo>
                    <a:pt x="1358" y="809"/>
                  </a:lnTo>
                  <a:lnTo>
                    <a:pt x="1352" y="851"/>
                  </a:lnTo>
                  <a:lnTo>
                    <a:pt x="1294" y="887"/>
                  </a:lnTo>
                  <a:lnTo>
                    <a:pt x="1253" y="946"/>
                  </a:lnTo>
                  <a:lnTo>
                    <a:pt x="1235" y="963"/>
                  </a:lnTo>
                  <a:lnTo>
                    <a:pt x="1235" y="1017"/>
                  </a:lnTo>
                  <a:lnTo>
                    <a:pt x="1205" y="1052"/>
                  </a:lnTo>
                  <a:lnTo>
                    <a:pt x="1205" y="1093"/>
                  </a:lnTo>
                  <a:lnTo>
                    <a:pt x="1182" y="1146"/>
                  </a:lnTo>
                  <a:lnTo>
                    <a:pt x="1152" y="1205"/>
                  </a:lnTo>
                  <a:lnTo>
                    <a:pt x="1164" y="1265"/>
                  </a:lnTo>
                  <a:lnTo>
                    <a:pt x="1193" y="1294"/>
                  </a:lnTo>
                  <a:lnTo>
                    <a:pt x="1199" y="1336"/>
                  </a:lnTo>
                  <a:lnTo>
                    <a:pt x="1210" y="1347"/>
                  </a:lnTo>
                  <a:lnTo>
                    <a:pt x="1210" y="1365"/>
                  </a:lnTo>
                  <a:lnTo>
                    <a:pt x="1193" y="1377"/>
                  </a:lnTo>
                  <a:lnTo>
                    <a:pt x="1182" y="1412"/>
                  </a:lnTo>
                  <a:lnTo>
                    <a:pt x="1187" y="1436"/>
                  </a:lnTo>
                  <a:lnTo>
                    <a:pt x="213" y="1466"/>
                  </a:lnTo>
                  <a:lnTo>
                    <a:pt x="206" y="1247"/>
                  </a:lnTo>
                  <a:lnTo>
                    <a:pt x="160" y="1235"/>
                  </a:lnTo>
                  <a:lnTo>
                    <a:pt x="112" y="1253"/>
                  </a:lnTo>
                  <a:lnTo>
                    <a:pt x="100" y="1253"/>
                  </a:lnTo>
                  <a:lnTo>
                    <a:pt x="53" y="1212"/>
                  </a:lnTo>
                  <a:lnTo>
                    <a:pt x="59" y="497"/>
                  </a:lnTo>
                  <a:lnTo>
                    <a:pt x="0" y="60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0.7%</a:t>
              </a:r>
            </a:p>
          </p:txBody>
        </p:sp>
        <p:sp>
          <p:nvSpPr>
            <p:cNvPr id="59" name="Freeform 159">
              <a:extLst>
                <a:ext uri="{FF2B5EF4-FFF2-40B4-BE49-F238E27FC236}">
                  <a16:creationId xmlns:a16="http://schemas.microsoft.com/office/drawing/2014/main" id="{95BD41A8-BD07-97F9-E0A5-D624CC39E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164" y="3257554"/>
              <a:ext cx="722192" cy="866761"/>
            </a:xfrm>
            <a:custGeom>
              <a:avLst/>
              <a:gdLst/>
              <a:ahLst/>
              <a:cxnLst>
                <a:cxn ang="0">
                  <a:pos x="1595" y="2256"/>
                </a:cxn>
                <a:cxn ang="0">
                  <a:pos x="1814" y="644"/>
                </a:cxn>
                <a:cxn ang="0">
                  <a:pos x="1216" y="549"/>
                </a:cxn>
                <a:cxn ang="0">
                  <a:pos x="1282" y="160"/>
                </a:cxn>
                <a:cxn ang="0">
                  <a:pos x="389" y="0"/>
                </a:cxn>
                <a:cxn ang="0">
                  <a:pos x="0" y="2002"/>
                </a:cxn>
                <a:cxn ang="0">
                  <a:pos x="0" y="2008"/>
                </a:cxn>
                <a:cxn ang="0">
                  <a:pos x="1595" y="2256"/>
                </a:cxn>
              </a:cxnLst>
              <a:rect l="0" t="0" r="r" b="b"/>
              <a:pathLst>
                <a:path w="1814" h="2256">
                  <a:moveTo>
                    <a:pt x="1595" y="2256"/>
                  </a:moveTo>
                  <a:lnTo>
                    <a:pt x="1814" y="644"/>
                  </a:lnTo>
                  <a:lnTo>
                    <a:pt x="1216" y="549"/>
                  </a:lnTo>
                  <a:lnTo>
                    <a:pt x="1282" y="160"/>
                  </a:lnTo>
                  <a:lnTo>
                    <a:pt x="389" y="0"/>
                  </a:lnTo>
                  <a:lnTo>
                    <a:pt x="0" y="2002"/>
                  </a:lnTo>
                  <a:lnTo>
                    <a:pt x="0" y="2008"/>
                  </a:lnTo>
                  <a:lnTo>
                    <a:pt x="1595" y="2256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cs typeface="Arial" pitchFamily="34" charset="0"/>
                </a:rPr>
                <a:t>1.1%</a:t>
              </a:r>
            </a:p>
          </p:txBody>
        </p:sp>
        <p:sp>
          <p:nvSpPr>
            <p:cNvPr id="60" name="Freeform 92">
              <a:extLst>
                <a:ext uri="{FF2B5EF4-FFF2-40B4-BE49-F238E27FC236}">
                  <a16:creationId xmlns:a16="http://schemas.microsoft.com/office/drawing/2014/main" id="{2575788A-B94F-91D5-9040-EF4A39D4B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518" y="2634461"/>
              <a:ext cx="222675" cy="39218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" y="171"/>
                </a:cxn>
                <a:cxn ang="0">
                  <a:pos x="12" y="189"/>
                </a:cxn>
                <a:cxn ang="0">
                  <a:pos x="23" y="207"/>
                </a:cxn>
                <a:cxn ang="0">
                  <a:pos x="30" y="219"/>
                </a:cxn>
                <a:cxn ang="0">
                  <a:pos x="77" y="336"/>
                </a:cxn>
                <a:cxn ang="0">
                  <a:pos x="89" y="420"/>
                </a:cxn>
                <a:cxn ang="0">
                  <a:pos x="71" y="466"/>
                </a:cxn>
                <a:cxn ang="0">
                  <a:pos x="77" y="508"/>
                </a:cxn>
                <a:cxn ang="0">
                  <a:pos x="124" y="620"/>
                </a:cxn>
                <a:cxn ang="0">
                  <a:pos x="119" y="673"/>
                </a:cxn>
                <a:cxn ang="0">
                  <a:pos x="130" y="691"/>
                </a:cxn>
                <a:cxn ang="0">
                  <a:pos x="136" y="691"/>
                </a:cxn>
                <a:cxn ang="0">
                  <a:pos x="136" y="679"/>
                </a:cxn>
                <a:cxn ang="0">
                  <a:pos x="154" y="673"/>
                </a:cxn>
                <a:cxn ang="0">
                  <a:pos x="183" y="727"/>
                </a:cxn>
                <a:cxn ang="0">
                  <a:pos x="201" y="826"/>
                </a:cxn>
                <a:cxn ang="0">
                  <a:pos x="201" y="880"/>
                </a:cxn>
                <a:cxn ang="0">
                  <a:pos x="225" y="951"/>
                </a:cxn>
                <a:cxn ang="0">
                  <a:pos x="254" y="1016"/>
                </a:cxn>
                <a:cxn ang="0">
                  <a:pos x="472" y="963"/>
                </a:cxn>
                <a:cxn ang="0">
                  <a:pos x="467" y="945"/>
                </a:cxn>
                <a:cxn ang="0">
                  <a:pos x="443" y="922"/>
                </a:cxn>
                <a:cxn ang="0">
                  <a:pos x="443" y="880"/>
                </a:cxn>
                <a:cxn ang="0">
                  <a:pos x="455" y="862"/>
                </a:cxn>
                <a:cxn ang="0">
                  <a:pos x="443" y="826"/>
                </a:cxn>
                <a:cxn ang="0">
                  <a:pos x="426" y="661"/>
                </a:cxn>
                <a:cxn ang="0">
                  <a:pos x="426" y="608"/>
                </a:cxn>
                <a:cxn ang="0">
                  <a:pos x="449" y="519"/>
                </a:cxn>
                <a:cxn ang="0">
                  <a:pos x="461" y="455"/>
                </a:cxn>
                <a:cxn ang="0">
                  <a:pos x="467" y="407"/>
                </a:cxn>
                <a:cxn ang="0">
                  <a:pos x="449" y="372"/>
                </a:cxn>
                <a:cxn ang="0">
                  <a:pos x="449" y="336"/>
                </a:cxn>
                <a:cxn ang="0">
                  <a:pos x="461" y="313"/>
                </a:cxn>
                <a:cxn ang="0">
                  <a:pos x="526" y="260"/>
                </a:cxn>
                <a:cxn ang="0">
                  <a:pos x="555" y="171"/>
                </a:cxn>
                <a:cxn ang="0">
                  <a:pos x="526" y="118"/>
                </a:cxn>
                <a:cxn ang="0">
                  <a:pos x="520" y="95"/>
                </a:cxn>
                <a:cxn ang="0">
                  <a:pos x="532" y="77"/>
                </a:cxn>
                <a:cxn ang="0">
                  <a:pos x="526" y="59"/>
                </a:cxn>
                <a:cxn ang="0">
                  <a:pos x="514" y="0"/>
                </a:cxn>
                <a:cxn ang="0">
                  <a:pos x="0" y="130"/>
                </a:cxn>
              </a:cxnLst>
              <a:rect l="0" t="0" r="r" b="b"/>
              <a:pathLst>
                <a:path w="555" h="1016">
                  <a:moveTo>
                    <a:pt x="0" y="130"/>
                  </a:moveTo>
                  <a:lnTo>
                    <a:pt x="18" y="171"/>
                  </a:lnTo>
                  <a:lnTo>
                    <a:pt x="12" y="189"/>
                  </a:lnTo>
                  <a:lnTo>
                    <a:pt x="23" y="207"/>
                  </a:lnTo>
                  <a:lnTo>
                    <a:pt x="30" y="219"/>
                  </a:lnTo>
                  <a:lnTo>
                    <a:pt x="77" y="336"/>
                  </a:lnTo>
                  <a:lnTo>
                    <a:pt x="89" y="420"/>
                  </a:lnTo>
                  <a:lnTo>
                    <a:pt x="71" y="466"/>
                  </a:lnTo>
                  <a:lnTo>
                    <a:pt x="77" y="508"/>
                  </a:lnTo>
                  <a:lnTo>
                    <a:pt x="124" y="620"/>
                  </a:lnTo>
                  <a:lnTo>
                    <a:pt x="119" y="673"/>
                  </a:lnTo>
                  <a:lnTo>
                    <a:pt x="130" y="691"/>
                  </a:lnTo>
                  <a:lnTo>
                    <a:pt x="136" y="691"/>
                  </a:lnTo>
                  <a:lnTo>
                    <a:pt x="136" y="679"/>
                  </a:lnTo>
                  <a:lnTo>
                    <a:pt x="154" y="673"/>
                  </a:lnTo>
                  <a:lnTo>
                    <a:pt x="183" y="727"/>
                  </a:lnTo>
                  <a:lnTo>
                    <a:pt x="201" y="826"/>
                  </a:lnTo>
                  <a:lnTo>
                    <a:pt x="201" y="880"/>
                  </a:lnTo>
                  <a:lnTo>
                    <a:pt x="225" y="951"/>
                  </a:lnTo>
                  <a:lnTo>
                    <a:pt x="254" y="1016"/>
                  </a:lnTo>
                  <a:lnTo>
                    <a:pt x="472" y="963"/>
                  </a:lnTo>
                  <a:lnTo>
                    <a:pt x="467" y="945"/>
                  </a:lnTo>
                  <a:lnTo>
                    <a:pt x="443" y="922"/>
                  </a:lnTo>
                  <a:lnTo>
                    <a:pt x="443" y="880"/>
                  </a:lnTo>
                  <a:lnTo>
                    <a:pt x="455" y="862"/>
                  </a:lnTo>
                  <a:lnTo>
                    <a:pt x="443" y="826"/>
                  </a:lnTo>
                  <a:lnTo>
                    <a:pt x="426" y="661"/>
                  </a:lnTo>
                  <a:lnTo>
                    <a:pt x="426" y="608"/>
                  </a:lnTo>
                  <a:lnTo>
                    <a:pt x="449" y="519"/>
                  </a:lnTo>
                  <a:lnTo>
                    <a:pt x="461" y="455"/>
                  </a:lnTo>
                  <a:lnTo>
                    <a:pt x="467" y="407"/>
                  </a:lnTo>
                  <a:lnTo>
                    <a:pt x="449" y="372"/>
                  </a:lnTo>
                  <a:lnTo>
                    <a:pt x="449" y="336"/>
                  </a:lnTo>
                  <a:lnTo>
                    <a:pt x="461" y="313"/>
                  </a:lnTo>
                  <a:lnTo>
                    <a:pt x="526" y="260"/>
                  </a:lnTo>
                  <a:lnTo>
                    <a:pt x="555" y="171"/>
                  </a:lnTo>
                  <a:lnTo>
                    <a:pt x="526" y="118"/>
                  </a:lnTo>
                  <a:lnTo>
                    <a:pt x="520" y="95"/>
                  </a:lnTo>
                  <a:lnTo>
                    <a:pt x="532" y="77"/>
                  </a:lnTo>
                  <a:lnTo>
                    <a:pt x="526" y="59"/>
                  </a:lnTo>
                  <a:lnTo>
                    <a:pt x="514" y="0"/>
                  </a:lnTo>
                  <a:lnTo>
                    <a:pt x="0" y="130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white"/>
                </a:solidFill>
                <a:highlight>
                  <a:srgbClr val="800000"/>
                </a:highlight>
                <a:cs typeface="Arial" pitchFamily="34" charset="0"/>
              </a:endParaRPr>
            </a:p>
          </p:txBody>
        </p:sp>
        <p:sp>
          <p:nvSpPr>
            <p:cNvPr id="61" name="Freeform 90">
              <a:extLst>
                <a:ext uri="{FF2B5EF4-FFF2-40B4-BE49-F238E27FC236}">
                  <a16:creationId xmlns:a16="http://schemas.microsoft.com/office/drawing/2014/main" id="{B6F555B9-6AFA-E080-B187-CC3E788E5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226" y="3082345"/>
              <a:ext cx="109533" cy="1195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4" y="249"/>
                </a:cxn>
                <a:cxn ang="0">
                  <a:pos x="53" y="272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2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7"/>
                </a:cxn>
                <a:cxn ang="0">
                  <a:pos x="188" y="142"/>
                </a:cxn>
                <a:cxn ang="0">
                  <a:pos x="188" y="166"/>
                </a:cxn>
                <a:cxn ang="0">
                  <a:pos x="188" y="213"/>
                </a:cxn>
                <a:cxn ang="0">
                  <a:pos x="200" y="231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8"/>
                </a:cxn>
                <a:cxn ang="0">
                  <a:pos x="277" y="178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7"/>
                </a:cxn>
                <a:cxn ang="0">
                  <a:pos x="241" y="130"/>
                </a:cxn>
                <a:cxn ang="0">
                  <a:pos x="236" y="125"/>
                </a:cxn>
                <a:cxn ang="0">
                  <a:pos x="212" y="107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6"/>
                </a:cxn>
                <a:cxn ang="0">
                  <a:pos x="112" y="0"/>
                </a:cxn>
                <a:cxn ang="0">
                  <a:pos x="0" y="25"/>
                </a:cxn>
              </a:cxnLst>
              <a:rect l="0" t="0" r="r" b="b"/>
              <a:pathLst>
                <a:path w="277" h="307">
                  <a:moveTo>
                    <a:pt x="0" y="25"/>
                  </a:moveTo>
                  <a:lnTo>
                    <a:pt x="64" y="249"/>
                  </a:lnTo>
                  <a:lnTo>
                    <a:pt x="53" y="272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2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7"/>
                  </a:lnTo>
                  <a:lnTo>
                    <a:pt x="188" y="142"/>
                  </a:lnTo>
                  <a:lnTo>
                    <a:pt x="188" y="166"/>
                  </a:lnTo>
                  <a:lnTo>
                    <a:pt x="188" y="213"/>
                  </a:lnTo>
                  <a:lnTo>
                    <a:pt x="200" y="231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8"/>
                  </a:lnTo>
                  <a:lnTo>
                    <a:pt x="277" y="178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7"/>
                  </a:lnTo>
                  <a:lnTo>
                    <a:pt x="241" y="130"/>
                  </a:lnTo>
                  <a:lnTo>
                    <a:pt x="236" y="125"/>
                  </a:lnTo>
                  <a:lnTo>
                    <a:pt x="212" y="107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6"/>
                  </a:lnTo>
                  <a:lnTo>
                    <a:pt x="112" y="0"/>
                  </a:lnTo>
                  <a:lnTo>
                    <a:pt x="0" y="25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88">
              <a:extLst>
                <a:ext uri="{FF2B5EF4-FFF2-40B4-BE49-F238E27FC236}">
                  <a16:creationId xmlns:a16="http://schemas.microsoft.com/office/drawing/2014/main" id="{187CCD85-44B2-DCA0-DB75-2676E154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624" y="2936146"/>
              <a:ext cx="426093" cy="211021"/>
            </a:xfrm>
            <a:custGeom>
              <a:avLst/>
              <a:gdLst/>
              <a:ahLst/>
              <a:cxnLst>
                <a:cxn ang="0">
                  <a:pos x="218" y="178"/>
                </a:cxn>
                <a:cxn ang="0">
                  <a:pos x="567" y="89"/>
                </a:cxn>
                <a:cxn ang="0">
                  <a:pos x="585" y="89"/>
                </a:cxn>
                <a:cxn ang="0">
                  <a:pos x="585" y="54"/>
                </a:cxn>
                <a:cxn ang="0">
                  <a:pos x="638" y="6"/>
                </a:cxn>
                <a:cxn ang="0">
                  <a:pos x="679" y="13"/>
                </a:cxn>
                <a:cxn ang="0">
                  <a:pos x="733" y="89"/>
                </a:cxn>
                <a:cxn ang="0">
                  <a:pos x="738" y="119"/>
                </a:cxn>
                <a:cxn ang="0">
                  <a:pos x="703" y="166"/>
                </a:cxn>
                <a:cxn ang="0">
                  <a:pos x="692" y="236"/>
                </a:cxn>
                <a:cxn ang="0">
                  <a:pos x="774" y="254"/>
                </a:cxn>
                <a:cxn ang="0">
                  <a:pos x="857" y="355"/>
                </a:cxn>
                <a:cxn ang="0">
                  <a:pos x="958" y="396"/>
                </a:cxn>
                <a:cxn ang="0">
                  <a:pos x="1022" y="332"/>
                </a:cxn>
                <a:cxn ang="0">
                  <a:pos x="981" y="296"/>
                </a:cxn>
                <a:cxn ang="0">
                  <a:pos x="945" y="254"/>
                </a:cxn>
                <a:cxn ang="0">
                  <a:pos x="987" y="261"/>
                </a:cxn>
                <a:cxn ang="0">
                  <a:pos x="1063" y="396"/>
                </a:cxn>
                <a:cxn ang="0">
                  <a:pos x="1034" y="408"/>
                </a:cxn>
                <a:cxn ang="0">
                  <a:pos x="951" y="456"/>
                </a:cxn>
                <a:cxn ang="0">
                  <a:pos x="875" y="503"/>
                </a:cxn>
                <a:cxn ang="0">
                  <a:pos x="875" y="479"/>
                </a:cxn>
                <a:cxn ang="0">
                  <a:pos x="851" y="444"/>
                </a:cxn>
                <a:cxn ang="0">
                  <a:pos x="786" y="538"/>
                </a:cxn>
                <a:cxn ang="0">
                  <a:pos x="756" y="520"/>
                </a:cxn>
                <a:cxn ang="0">
                  <a:pos x="738" y="508"/>
                </a:cxn>
                <a:cxn ang="0">
                  <a:pos x="709" y="485"/>
                </a:cxn>
                <a:cxn ang="0">
                  <a:pos x="656" y="461"/>
                </a:cxn>
                <a:cxn ang="0">
                  <a:pos x="621" y="414"/>
                </a:cxn>
                <a:cxn ang="0">
                  <a:pos x="497" y="403"/>
                </a:cxn>
                <a:cxn ang="0">
                  <a:pos x="218" y="491"/>
                </a:cxn>
                <a:cxn ang="0">
                  <a:pos x="195" y="474"/>
                </a:cxn>
                <a:cxn ang="0">
                  <a:pos x="0" y="508"/>
                </a:cxn>
              </a:cxnLst>
              <a:rect l="0" t="0" r="r" b="b"/>
              <a:pathLst>
                <a:path w="1063" h="550">
                  <a:moveTo>
                    <a:pt x="0" y="231"/>
                  </a:moveTo>
                  <a:lnTo>
                    <a:pt x="218" y="178"/>
                  </a:lnTo>
                  <a:lnTo>
                    <a:pt x="561" y="101"/>
                  </a:lnTo>
                  <a:lnTo>
                    <a:pt x="567" y="89"/>
                  </a:lnTo>
                  <a:lnTo>
                    <a:pt x="579" y="84"/>
                  </a:lnTo>
                  <a:lnTo>
                    <a:pt x="585" y="89"/>
                  </a:lnTo>
                  <a:lnTo>
                    <a:pt x="591" y="84"/>
                  </a:lnTo>
                  <a:lnTo>
                    <a:pt x="585" y="54"/>
                  </a:lnTo>
                  <a:lnTo>
                    <a:pt x="614" y="48"/>
                  </a:lnTo>
                  <a:lnTo>
                    <a:pt x="638" y="6"/>
                  </a:lnTo>
                  <a:lnTo>
                    <a:pt x="662" y="0"/>
                  </a:lnTo>
                  <a:lnTo>
                    <a:pt x="679" y="13"/>
                  </a:lnTo>
                  <a:lnTo>
                    <a:pt x="697" y="59"/>
                  </a:lnTo>
                  <a:lnTo>
                    <a:pt x="733" y="89"/>
                  </a:lnTo>
                  <a:lnTo>
                    <a:pt x="745" y="107"/>
                  </a:lnTo>
                  <a:lnTo>
                    <a:pt x="738" y="119"/>
                  </a:lnTo>
                  <a:lnTo>
                    <a:pt x="720" y="130"/>
                  </a:lnTo>
                  <a:lnTo>
                    <a:pt x="703" y="166"/>
                  </a:lnTo>
                  <a:lnTo>
                    <a:pt x="685" y="213"/>
                  </a:lnTo>
                  <a:lnTo>
                    <a:pt x="692" y="236"/>
                  </a:lnTo>
                  <a:lnTo>
                    <a:pt x="733" y="236"/>
                  </a:lnTo>
                  <a:lnTo>
                    <a:pt x="774" y="254"/>
                  </a:lnTo>
                  <a:lnTo>
                    <a:pt x="834" y="320"/>
                  </a:lnTo>
                  <a:lnTo>
                    <a:pt x="857" y="355"/>
                  </a:lnTo>
                  <a:lnTo>
                    <a:pt x="887" y="396"/>
                  </a:lnTo>
                  <a:lnTo>
                    <a:pt x="958" y="396"/>
                  </a:lnTo>
                  <a:lnTo>
                    <a:pt x="999" y="378"/>
                  </a:lnTo>
                  <a:lnTo>
                    <a:pt x="1022" y="332"/>
                  </a:lnTo>
                  <a:lnTo>
                    <a:pt x="1010" y="320"/>
                  </a:lnTo>
                  <a:lnTo>
                    <a:pt x="981" y="296"/>
                  </a:lnTo>
                  <a:lnTo>
                    <a:pt x="945" y="279"/>
                  </a:lnTo>
                  <a:lnTo>
                    <a:pt x="945" y="254"/>
                  </a:lnTo>
                  <a:lnTo>
                    <a:pt x="975" y="261"/>
                  </a:lnTo>
                  <a:lnTo>
                    <a:pt x="987" y="261"/>
                  </a:lnTo>
                  <a:lnTo>
                    <a:pt x="1040" y="332"/>
                  </a:lnTo>
                  <a:lnTo>
                    <a:pt x="1063" y="396"/>
                  </a:lnTo>
                  <a:lnTo>
                    <a:pt x="1063" y="432"/>
                  </a:lnTo>
                  <a:lnTo>
                    <a:pt x="1034" y="408"/>
                  </a:lnTo>
                  <a:lnTo>
                    <a:pt x="999" y="438"/>
                  </a:lnTo>
                  <a:lnTo>
                    <a:pt x="951" y="456"/>
                  </a:lnTo>
                  <a:lnTo>
                    <a:pt x="898" y="503"/>
                  </a:lnTo>
                  <a:lnTo>
                    <a:pt x="875" y="503"/>
                  </a:lnTo>
                  <a:lnTo>
                    <a:pt x="869" y="497"/>
                  </a:lnTo>
                  <a:lnTo>
                    <a:pt x="875" y="479"/>
                  </a:lnTo>
                  <a:lnTo>
                    <a:pt x="862" y="444"/>
                  </a:lnTo>
                  <a:lnTo>
                    <a:pt x="851" y="444"/>
                  </a:lnTo>
                  <a:lnTo>
                    <a:pt x="821" y="491"/>
                  </a:lnTo>
                  <a:lnTo>
                    <a:pt x="786" y="538"/>
                  </a:lnTo>
                  <a:lnTo>
                    <a:pt x="774" y="550"/>
                  </a:lnTo>
                  <a:lnTo>
                    <a:pt x="756" y="520"/>
                  </a:lnTo>
                  <a:lnTo>
                    <a:pt x="750" y="515"/>
                  </a:lnTo>
                  <a:lnTo>
                    <a:pt x="738" y="508"/>
                  </a:lnTo>
                  <a:lnTo>
                    <a:pt x="733" y="503"/>
                  </a:lnTo>
                  <a:lnTo>
                    <a:pt x="709" y="485"/>
                  </a:lnTo>
                  <a:lnTo>
                    <a:pt x="709" y="479"/>
                  </a:lnTo>
                  <a:lnTo>
                    <a:pt x="656" y="461"/>
                  </a:lnTo>
                  <a:lnTo>
                    <a:pt x="638" y="420"/>
                  </a:lnTo>
                  <a:lnTo>
                    <a:pt x="621" y="414"/>
                  </a:lnTo>
                  <a:lnTo>
                    <a:pt x="609" y="378"/>
                  </a:lnTo>
                  <a:lnTo>
                    <a:pt x="497" y="403"/>
                  </a:lnTo>
                  <a:lnTo>
                    <a:pt x="225" y="479"/>
                  </a:lnTo>
                  <a:lnTo>
                    <a:pt x="218" y="491"/>
                  </a:lnTo>
                  <a:lnTo>
                    <a:pt x="213" y="497"/>
                  </a:lnTo>
                  <a:lnTo>
                    <a:pt x="195" y="474"/>
                  </a:lnTo>
                  <a:lnTo>
                    <a:pt x="12" y="520"/>
                  </a:lnTo>
                  <a:lnTo>
                    <a:pt x="0" y="508"/>
                  </a:lnTo>
                  <a:lnTo>
                    <a:pt x="0" y="231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black"/>
                </a:solidFill>
                <a:highlight>
                  <a:srgbClr val="DA9694"/>
                </a:highlight>
                <a:cs typeface="Arial" pitchFamily="34" charset="0"/>
              </a:endParaRPr>
            </a:p>
          </p:txBody>
        </p:sp>
        <p:sp>
          <p:nvSpPr>
            <p:cNvPr id="63" name="Freeform 82">
              <a:extLst>
                <a:ext uri="{FF2B5EF4-FFF2-40B4-BE49-F238E27FC236}">
                  <a16:creationId xmlns:a16="http://schemas.microsoft.com/office/drawing/2014/main" id="{DC35A56D-F418-48EF-913B-6A9FA4A8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650" y="3526749"/>
              <a:ext cx="140828" cy="214660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5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4"/>
                </a:cxn>
                <a:cxn ang="0">
                  <a:pos x="12" y="59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5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4"/>
                  </a:lnTo>
                  <a:lnTo>
                    <a:pt x="12" y="5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49" y="561"/>
                  </a:lnTo>
                  <a:lnTo>
                    <a:pt x="355" y="520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0553AF0F-191C-E8AE-41EB-F1F2B4D37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055" y="3273798"/>
              <a:ext cx="174530" cy="380586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18" y="744"/>
                </a:cxn>
                <a:cxn ang="0">
                  <a:pos x="59" y="809"/>
                </a:cxn>
                <a:cxn ang="0">
                  <a:pos x="154" y="868"/>
                </a:cxn>
                <a:cxn ang="0">
                  <a:pos x="231" y="886"/>
                </a:cxn>
                <a:cxn ang="0">
                  <a:pos x="249" y="939"/>
                </a:cxn>
                <a:cxn ang="0">
                  <a:pos x="266" y="986"/>
                </a:cxn>
                <a:cxn ang="0">
                  <a:pos x="307" y="915"/>
                </a:cxn>
                <a:cxn ang="0">
                  <a:pos x="343" y="815"/>
                </a:cxn>
                <a:cxn ang="0">
                  <a:pos x="408" y="708"/>
                </a:cxn>
                <a:cxn ang="0">
                  <a:pos x="444" y="608"/>
                </a:cxn>
                <a:cxn ang="0">
                  <a:pos x="431" y="449"/>
                </a:cxn>
                <a:cxn ang="0">
                  <a:pos x="403" y="307"/>
                </a:cxn>
                <a:cxn ang="0">
                  <a:pos x="337" y="330"/>
                </a:cxn>
                <a:cxn ang="0">
                  <a:pos x="319" y="319"/>
                </a:cxn>
                <a:cxn ang="0">
                  <a:pos x="296" y="325"/>
                </a:cxn>
                <a:cxn ang="0">
                  <a:pos x="319" y="254"/>
                </a:cxn>
                <a:cxn ang="0">
                  <a:pos x="349" y="242"/>
                </a:cxn>
                <a:cxn ang="0">
                  <a:pos x="355" y="171"/>
                </a:cxn>
                <a:cxn ang="0">
                  <a:pos x="385" y="136"/>
                </a:cxn>
                <a:cxn ang="0">
                  <a:pos x="107" y="0"/>
                </a:cxn>
                <a:cxn ang="0">
                  <a:pos x="66" y="48"/>
                </a:cxn>
                <a:cxn ang="0">
                  <a:pos x="53" y="124"/>
                </a:cxn>
                <a:cxn ang="0">
                  <a:pos x="12" y="171"/>
                </a:cxn>
                <a:cxn ang="0">
                  <a:pos x="36" y="206"/>
                </a:cxn>
                <a:cxn ang="0">
                  <a:pos x="18" y="259"/>
                </a:cxn>
                <a:cxn ang="0">
                  <a:pos x="30" y="337"/>
                </a:cxn>
                <a:cxn ang="0">
                  <a:pos x="83" y="396"/>
                </a:cxn>
                <a:cxn ang="0">
                  <a:pos x="130" y="419"/>
                </a:cxn>
                <a:cxn ang="0">
                  <a:pos x="165" y="443"/>
                </a:cxn>
                <a:cxn ang="0">
                  <a:pos x="207" y="490"/>
                </a:cxn>
                <a:cxn ang="0">
                  <a:pos x="112" y="567"/>
                </a:cxn>
                <a:cxn ang="0">
                  <a:pos x="23" y="662"/>
                </a:cxn>
              </a:cxnLst>
              <a:rect l="0" t="0" r="r" b="b"/>
              <a:pathLst>
                <a:path w="444" h="986">
                  <a:moveTo>
                    <a:pt x="23" y="662"/>
                  </a:moveTo>
                  <a:lnTo>
                    <a:pt x="0" y="738"/>
                  </a:lnTo>
                  <a:lnTo>
                    <a:pt x="0" y="750"/>
                  </a:lnTo>
                  <a:lnTo>
                    <a:pt x="18" y="744"/>
                  </a:lnTo>
                  <a:lnTo>
                    <a:pt x="36" y="779"/>
                  </a:lnTo>
                  <a:lnTo>
                    <a:pt x="59" y="809"/>
                  </a:lnTo>
                  <a:lnTo>
                    <a:pt x="83" y="832"/>
                  </a:lnTo>
                  <a:lnTo>
                    <a:pt x="154" y="868"/>
                  </a:lnTo>
                  <a:lnTo>
                    <a:pt x="178" y="880"/>
                  </a:lnTo>
                  <a:lnTo>
                    <a:pt x="231" y="886"/>
                  </a:lnTo>
                  <a:lnTo>
                    <a:pt x="249" y="892"/>
                  </a:lnTo>
                  <a:lnTo>
                    <a:pt x="249" y="939"/>
                  </a:lnTo>
                  <a:lnTo>
                    <a:pt x="249" y="969"/>
                  </a:lnTo>
                  <a:lnTo>
                    <a:pt x="266" y="986"/>
                  </a:lnTo>
                  <a:lnTo>
                    <a:pt x="284" y="963"/>
                  </a:lnTo>
                  <a:lnTo>
                    <a:pt x="307" y="915"/>
                  </a:lnTo>
                  <a:lnTo>
                    <a:pt x="307" y="874"/>
                  </a:lnTo>
                  <a:lnTo>
                    <a:pt x="343" y="815"/>
                  </a:lnTo>
                  <a:lnTo>
                    <a:pt x="360" y="768"/>
                  </a:lnTo>
                  <a:lnTo>
                    <a:pt x="408" y="708"/>
                  </a:lnTo>
                  <a:lnTo>
                    <a:pt x="426" y="656"/>
                  </a:lnTo>
                  <a:lnTo>
                    <a:pt x="444" y="608"/>
                  </a:lnTo>
                  <a:lnTo>
                    <a:pt x="444" y="579"/>
                  </a:lnTo>
                  <a:lnTo>
                    <a:pt x="431" y="449"/>
                  </a:lnTo>
                  <a:lnTo>
                    <a:pt x="419" y="342"/>
                  </a:lnTo>
                  <a:lnTo>
                    <a:pt x="403" y="307"/>
                  </a:lnTo>
                  <a:lnTo>
                    <a:pt x="355" y="319"/>
                  </a:lnTo>
                  <a:lnTo>
                    <a:pt x="337" y="330"/>
                  </a:lnTo>
                  <a:lnTo>
                    <a:pt x="325" y="325"/>
                  </a:lnTo>
                  <a:lnTo>
                    <a:pt x="319" y="319"/>
                  </a:lnTo>
                  <a:lnTo>
                    <a:pt x="307" y="325"/>
                  </a:lnTo>
                  <a:lnTo>
                    <a:pt x="296" y="325"/>
                  </a:lnTo>
                  <a:lnTo>
                    <a:pt x="296" y="307"/>
                  </a:lnTo>
                  <a:lnTo>
                    <a:pt x="319" y="254"/>
                  </a:lnTo>
                  <a:lnTo>
                    <a:pt x="337" y="248"/>
                  </a:lnTo>
                  <a:lnTo>
                    <a:pt x="349" y="242"/>
                  </a:lnTo>
                  <a:lnTo>
                    <a:pt x="349" y="201"/>
                  </a:lnTo>
                  <a:lnTo>
                    <a:pt x="355" y="171"/>
                  </a:lnTo>
                  <a:lnTo>
                    <a:pt x="367" y="153"/>
                  </a:lnTo>
                  <a:lnTo>
                    <a:pt x="385" y="136"/>
                  </a:lnTo>
                  <a:lnTo>
                    <a:pt x="367" y="94"/>
                  </a:lnTo>
                  <a:lnTo>
                    <a:pt x="107" y="0"/>
                  </a:lnTo>
                  <a:lnTo>
                    <a:pt x="89" y="12"/>
                  </a:lnTo>
                  <a:lnTo>
                    <a:pt x="66" y="48"/>
                  </a:lnTo>
                  <a:lnTo>
                    <a:pt x="66" y="65"/>
                  </a:lnTo>
                  <a:lnTo>
                    <a:pt x="53" y="124"/>
                  </a:lnTo>
                  <a:lnTo>
                    <a:pt x="18" y="160"/>
                  </a:lnTo>
                  <a:lnTo>
                    <a:pt x="12" y="171"/>
                  </a:lnTo>
                  <a:lnTo>
                    <a:pt x="12" y="183"/>
                  </a:lnTo>
                  <a:lnTo>
                    <a:pt x="36" y="206"/>
                  </a:lnTo>
                  <a:lnTo>
                    <a:pt x="41" y="248"/>
                  </a:lnTo>
                  <a:lnTo>
                    <a:pt x="18" y="259"/>
                  </a:lnTo>
                  <a:lnTo>
                    <a:pt x="23" y="337"/>
                  </a:lnTo>
                  <a:lnTo>
                    <a:pt x="30" y="337"/>
                  </a:lnTo>
                  <a:lnTo>
                    <a:pt x="71" y="348"/>
                  </a:lnTo>
                  <a:lnTo>
                    <a:pt x="83" y="396"/>
                  </a:lnTo>
                  <a:lnTo>
                    <a:pt x="119" y="401"/>
                  </a:lnTo>
                  <a:lnTo>
                    <a:pt x="130" y="419"/>
                  </a:lnTo>
                  <a:lnTo>
                    <a:pt x="148" y="426"/>
                  </a:lnTo>
                  <a:lnTo>
                    <a:pt x="165" y="443"/>
                  </a:lnTo>
                  <a:lnTo>
                    <a:pt x="213" y="479"/>
                  </a:lnTo>
                  <a:lnTo>
                    <a:pt x="207" y="490"/>
                  </a:lnTo>
                  <a:lnTo>
                    <a:pt x="160" y="520"/>
                  </a:lnTo>
                  <a:lnTo>
                    <a:pt x="112" y="567"/>
                  </a:lnTo>
                  <a:lnTo>
                    <a:pt x="101" y="608"/>
                  </a:lnTo>
                  <a:lnTo>
                    <a:pt x="23" y="662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5" name="Freeform 80">
              <a:extLst>
                <a:ext uri="{FF2B5EF4-FFF2-40B4-BE49-F238E27FC236}">
                  <a16:creationId xmlns:a16="http://schemas.microsoft.com/office/drawing/2014/main" id="{6CA5FD23-EC0D-A134-C3F5-903B1902A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1297" y="3549955"/>
              <a:ext cx="588587" cy="272676"/>
            </a:xfrm>
            <a:custGeom>
              <a:avLst/>
              <a:gdLst/>
              <a:ahLst/>
              <a:cxnLst>
                <a:cxn ang="0">
                  <a:pos x="844" y="48"/>
                </a:cxn>
                <a:cxn ang="0">
                  <a:pos x="47" y="421"/>
                </a:cxn>
                <a:cxn ang="0">
                  <a:pos x="77" y="385"/>
                </a:cxn>
                <a:cxn ang="0">
                  <a:pos x="172" y="307"/>
                </a:cxn>
                <a:cxn ang="0">
                  <a:pos x="218" y="261"/>
                </a:cxn>
                <a:cxn ang="0">
                  <a:pos x="254" y="243"/>
                </a:cxn>
                <a:cxn ang="0">
                  <a:pos x="331" y="231"/>
                </a:cxn>
                <a:cxn ang="0">
                  <a:pos x="443" y="172"/>
                </a:cxn>
                <a:cxn ang="0">
                  <a:pos x="491" y="190"/>
                </a:cxn>
                <a:cxn ang="0">
                  <a:pos x="532" y="208"/>
                </a:cxn>
                <a:cxn ang="0">
                  <a:pos x="580" y="290"/>
                </a:cxn>
                <a:cxn ang="0">
                  <a:pos x="632" y="296"/>
                </a:cxn>
                <a:cxn ang="0">
                  <a:pos x="638" y="337"/>
                </a:cxn>
                <a:cxn ang="0">
                  <a:pos x="738" y="373"/>
                </a:cxn>
                <a:cxn ang="0">
                  <a:pos x="803" y="421"/>
                </a:cxn>
                <a:cxn ang="0">
                  <a:pos x="827" y="473"/>
                </a:cxn>
                <a:cxn ang="0">
                  <a:pos x="762" y="603"/>
                </a:cxn>
                <a:cxn ang="0">
                  <a:pos x="816" y="650"/>
                </a:cxn>
                <a:cxn ang="0">
                  <a:pos x="892" y="662"/>
                </a:cxn>
                <a:cxn ang="0">
                  <a:pos x="910" y="662"/>
                </a:cxn>
                <a:cxn ang="0">
                  <a:pos x="999" y="657"/>
                </a:cxn>
                <a:cxn ang="0">
                  <a:pos x="1093" y="692"/>
                </a:cxn>
                <a:cxn ang="0">
                  <a:pos x="1111" y="680"/>
                </a:cxn>
                <a:cxn ang="0">
                  <a:pos x="1064" y="614"/>
                </a:cxn>
                <a:cxn ang="0">
                  <a:pos x="1034" y="603"/>
                </a:cxn>
                <a:cxn ang="0">
                  <a:pos x="1052" y="586"/>
                </a:cxn>
                <a:cxn ang="0">
                  <a:pos x="1029" y="561"/>
                </a:cxn>
                <a:cxn ang="0">
                  <a:pos x="975" y="449"/>
                </a:cxn>
                <a:cxn ang="0">
                  <a:pos x="963" y="385"/>
                </a:cxn>
                <a:cxn ang="0">
                  <a:pos x="975" y="290"/>
                </a:cxn>
                <a:cxn ang="0">
                  <a:pos x="958" y="254"/>
                </a:cxn>
                <a:cxn ang="0">
                  <a:pos x="975" y="225"/>
                </a:cxn>
                <a:cxn ang="0">
                  <a:pos x="1040" y="160"/>
                </a:cxn>
                <a:cxn ang="0">
                  <a:pos x="1064" y="89"/>
                </a:cxn>
                <a:cxn ang="0">
                  <a:pos x="1111" y="112"/>
                </a:cxn>
                <a:cxn ang="0">
                  <a:pos x="1064" y="190"/>
                </a:cxn>
                <a:cxn ang="0">
                  <a:pos x="1029" y="249"/>
                </a:cxn>
                <a:cxn ang="0">
                  <a:pos x="1075" y="296"/>
                </a:cxn>
                <a:cxn ang="0">
                  <a:pos x="1087" y="385"/>
                </a:cxn>
                <a:cxn ang="0">
                  <a:pos x="1052" y="426"/>
                </a:cxn>
                <a:cxn ang="0">
                  <a:pos x="1093" y="456"/>
                </a:cxn>
                <a:cxn ang="0">
                  <a:pos x="1093" y="503"/>
                </a:cxn>
                <a:cxn ang="0">
                  <a:pos x="1111" y="573"/>
                </a:cxn>
                <a:cxn ang="0">
                  <a:pos x="1176" y="603"/>
                </a:cxn>
                <a:cxn ang="0">
                  <a:pos x="1217" y="591"/>
                </a:cxn>
                <a:cxn ang="0">
                  <a:pos x="1222" y="621"/>
                </a:cxn>
                <a:cxn ang="0">
                  <a:pos x="1252" y="680"/>
                </a:cxn>
                <a:cxn ang="0">
                  <a:pos x="1306" y="703"/>
                </a:cxn>
                <a:cxn ang="0">
                  <a:pos x="1336" y="680"/>
                </a:cxn>
                <a:cxn ang="0">
                  <a:pos x="1435" y="627"/>
                </a:cxn>
                <a:cxn ang="0">
                  <a:pos x="1477" y="467"/>
                </a:cxn>
                <a:cxn ang="0">
                  <a:pos x="1265" y="497"/>
                </a:cxn>
              </a:cxnLst>
              <a:rect l="0" t="0" r="r" b="b"/>
              <a:pathLst>
                <a:path w="1477" h="710">
                  <a:moveTo>
                    <a:pt x="1116" y="0"/>
                  </a:moveTo>
                  <a:lnTo>
                    <a:pt x="844" y="48"/>
                  </a:lnTo>
                  <a:lnTo>
                    <a:pt x="0" y="213"/>
                  </a:lnTo>
                  <a:lnTo>
                    <a:pt x="47" y="421"/>
                  </a:lnTo>
                  <a:lnTo>
                    <a:pt x="60" y="396"/>
                  </a:lnTo>
                  <a:lnTo>
                    <a:pt x="77" y="385"/>
                  </a:lnTo>
                  <a:lnTo>
                    <a:pt x="142" y="314"/>
                  </a:lnTo>
                  <a:lnTo>
                    <a:pt x="172" y="307"/>
                  </a:lnTo>
                  <a:lnTo>
                    <a:pt x="195" y="272"/>
                  </a:lnTo>
                  <a:lnTo>
                    <a:pt x="218" y="261"/>
                  </a:lnTo>
                  <a:lnTo>
                    <a:pt x="236" y="219"/>
                  </a:lnTo>
                  <a:lnTo>
                    <a:pt x="254" y="243"/>
                  </a:lnTo>
                  <a:lnTo>
                    <a:pt x="289" y="249"/>
                  </a:lnTo>
                  <a:lnTo>
                    <a:pt x="331" y="231"/>
                  </a:lnTo>
                  <a:lnTo>
                    <a:pt x="337" y="208"/>
                  </a:lnTo>
                  <a:lnTo>
                    <a:pt x="443" y="172"/>
                  </a:lnTo>
                  <a:lnTo>
                    <a:pt x="466" y="183"/>
                  </a:lnTo>
                  <a:lnTo>
                    <a:pt x="491" y="190"/>
                  </a:lnTo>
                  <a:lnTo>
                    <a:pt x="520" y="178"/>
                  </a:lnTo>
                  <a:lnTo>
                    <a:pt x="532" y="208"/>
                  </a:lnTo>
                  <a:lnTo>
                    <a:pt x="544" y="213"/>
                  </a:lnTo>
                  <a:lnTo>
                    <a:pt x="580" y="290"/>
                  </a:lnTo>
                  <a:lnTo>
                    <a:pt x="603" y="284"/>
                  </a:lnTo>
                  <a:lnTo>
                    <a:pt x="632" y="296"/>
                  </a:lnTo>
                  <a:lnTo>
                    <a:pt x="662" y="307"/>
                  </a:lnTo>
                  <a:lnTo>
                    <a:pt x="638" y="337"/>
                  </a:lnTo>
                  <a:lnTo>
                    <a:pt x="674" y="373"/>
                  </a:lnTo>
                  <a:lnTo>
                    <a:pt x="738" y="373"/>
                  </a:lnTo>
                  <a:lnTo>
                    <a:pt x="762" y="403"/>
                  </a:lnTo>
                  <a:lnTo>
                    <a:pt x="803" y="421"/>
                  </a:lnTo>
                  <a:lnTo>
                    <a:pt x="833" y="456"/>
                  </a:lnTo>
                  <a:lnTo>
                    <a:pt x="827" y="473"/>
                  </a:lnTo>
                  <a:lnTo>
                    <a:pt x="786" y="544"/>
                  </a:lnTo>
                  <a:lnTo>
                    <a:pt x="762" y="603"/>
                  </a:lnTo>
                  <a:lnTo>
                    <a:pt x="768" y="650"/>
                  </a:lnTo>
                  <a:lnTo>
                    <a:pt x="816" y="650"/>
                  </a:lnTo>
                  <a:lnTo>
                    <a:pt x="857" y="627"/>
                  </a:lnTo>
                  <a:lnTo>
                    <a:pt x="892" y="662"/>
                  </a:lnTo>
                  <a:lnTo>
                    <a:pt x="910" y="674"/>
                  </a:lnTo>
                  <a:lnTo>
                    <a:pt x="910" y="662"/>
                  </a:lnTo>
                  <a:lnTo>
                    <a:pt x="945" y="657"/>
                  </a:lnTo>
                  <a:lnTo>
                    <a:pt x="999" y="657"/>
                  </a:lnTo>
                  <a:lnTo>
                    <a:pt x="1064" y="680"/>
                  </a:lnTo>
                  <a:lnTo>
                    <a:pt x="1093" y="692"/>
                  </a:lnTo>
                  <a:lnTo>
                    <a:pt x="1111" y="692"/>
                  </a:lnTo>
                  <a:lnTo>
                    <a:pt x="1111" y="680"/>
                  </a:lnTo>
                  <a:lnTo>
                    <a:pt x="1093" y="662"/>
                  </a:lnTo>
                  <a:lnTo>
                    <a:pt x="1064" y="614"/>
                  </a:lnTo>
                  <a:lnTo>
                    <a:pt x="1040" y="609"/>
                  </a:lnTo>
                  <a:lnTo>
                    <a:pt x="1034" y="603"/>
                  </a:lnTo>
                  <a:lnTo>
                    <a:pt x="1040" y="586"/>
                  </a:lnTo>
                  <a:lnTo>
                    <a:pt x="1052" y="586"/>
                  </a:lnTo>
                  <a:lnTo>
                    <a:pt x="1057" y="573"/>
                  </a:lnTo>
                  <a:lnTo>
                    <a:pt x="1029" y="561"/>
                  </a:lnTo>
                  <a:lnTo>
                    <a:pt x="1004" y="520"/>
                  </a:lnTo>
                  <a:lnTo>
                    <a:pt x="975" y="449"/>
                  </a:lnTo>
                  <a:lnTo>
                    <a:pt x="969" y="421"/>
                  </a:lnTo>
                  <a:lnTo>
                    <a:pt x="963" y="385"/>
                  </a:lnTo>
                  <a:lnTo>
                    <a:pt x="975" y="307"/>
                  </a:lnTo>
                  <a:lnTo>
                    <a:pt x="975" y="290"/>
                  </a:lnTo>
                  <a:lnTo>
                    <a:pt x="963" y="279"/>
                  </a:lnTo>
                  <a:lnTo>
                    <a:pt x="958" y="254"/>
                  </a:lnTo>
                  <a:lnTo>
                    <a:pt x="963" y="243"/>
                  </a:lnTo>
                  <a:lnTo>
                    <a:pt x="975" y="225"/>
                  </a:lnTo>
                  <a:lnTo>
                    <a:pt x="981" y="201"/>
                  </a:lnTo>
                  <a:lnTo>
                    <a:pt x="1040" y="160"/>
                  </a:lnTo>
                  <a:lnTo>
                    <a:pt x="1052" y="148"/>
                  </a:lnTo>
                  <a:lnTo>
                    <a:pt x="1064" y="89"/>
                  </a:lnTo>
                  <a:lnTo>
                    <a:pt x="1093" y="95"/>
                  </a:lnTo>
                  <a:lnTo>
                    <a:pt x="1111" y="112"/>
                  </a:lnTo>
                  <a:lnTo>
                    <a:pt x="1082" y="160"/>
                  </a:lnTo>
                  <a:lnTo>
                    <a:pt x="1064" y="190"/>
                  </a:lnTo>
                  <a:lnTo>
                    <a:pt x="1046" y="213"/>
                  </a:lnTo>
                  <a:lnTo>
                    <a:pt x="1029" y="249"/>
                  </a:lnTo>
                  <a:lnTo>
                    <a:pt x="1046" y="290"/>
                  </a:lnTo>
                  <a:lnTo>
                    <a:pt x="1075" y="296"/>
                  </a:lnTo>
                  <a:lnTo>
                    <a:pt x="1093" y="373"/>
                  </a:lnTo>
                  <a:lnTo>
                    <a:pt x="1087" y="385"/>
                  </a:lnTo>
                  <a:lnTo>
                    <a:pt x="1046" y="408"/>
                  </a:lnTo>
                  <a:lnTo>
                    <a:pt x="1052" y="426"/>
                  </a:lnTo>
                  <a:lnTo>
                    <a:pt x="1087" y="438"/>
                  </a:lnTo>
                  <a:lnTo>
                    <a:pt x="1093" y="456"/>
                  </a:lnTo>
                  <a:lnTo>
                    <a:pt x="1087" y="485"/>
                  </a:lnTo>
                  <a:lnTo>
                    <a:pt x="1093" y="503"/>
                  </a:lnTo>
                  <a:lnTo>
                    <a:pt x="1093" y="526"/>
                  </a:lnTo>
                  <a:lnTo>
                    <a:pt x="1111" y="573"/>
                  </a:lnTo>
                  <a:lnTo>
                    <a:pt x="1152" y="603"/>
                  </a:lnTo>
                  <a:lnTo>
                    <a:pt x="1176" y="603"/>
                  </a:lnTo>
                  <a:lnTo>
                    <a:pt x="1194" y="586"/>
                  </a:lnTo>
                  <a:lnTo>
                    <a:pt x="1217" y="591"/>
                  </a:lnTo>
                  <a:lnTo>
                    <a:pt x="1229" y="597"/>
                  </a:lnTo>
                  <a:lnTo>
                    <a:pt x="1222" y="621"/>
                  </a:lnTo>
                  <a:lnTo>
                    <a:pt x="1247" y="662"/>
                  </a:lnTo>
                  <a:lnTo>
                    <a:pt x="1252" y="680"/>
                  </a:lnTo>
                  <a:lnTo>
                    <a:pt x="1265" y="703"/>
                  </a:lnTo>
                  <a:lnTo>
                    <a:pt x="1306" y="703"/>
                  </a:lnTo>
                  <a:lnTo>
                    <a:pt x="1306" y="710"/>
                  </a:lnTo>
                  <a:lnTo>
                    <a:pt x="1336" y="680"/>
                  </a:lnTo>
                  <a:lnTo>
                    <a:pt x="1435" y="644"/>
                  </a:lnTo>
                  <a:lnTo>
                    <a:pt x="1435" y="627"/>
                  </a:lnTo>
                  <a:lnTo>
                    <a:pt x="1448" y="603"/>
                  </a:lnTo>
                  <a:lnTo>
                    <a:pt x="1477" y="467"/>
                  </a:lnTo>
                  <a:lnTo>
                    <a:pt x="1471" y="456"/>
                  </a:lnTo>
                  <a:lnTo>
                    <a:pt x="1265" y="497"/>
                  </a:lnTo>
                  <a:lnTo>
                    <a:pt x="1116" y="0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endParaRPr lang="en-US" b="1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66" name="Group 127">
              <a:extLst>
                <a:ext uri="{FF2B5EF4-FFF2-40B4-BE49-F238E27FC236}">
                  <a16:creationId xmlns:a16="http://schemas.microsoft.com/office/drawing/2014/main" id="{288AE13B-11C7-0812-A32C-93B435FEB19C}"/>
                </a:ext>
              </a:extLst>
            </p:cNvPr>
            <p:cNvGrpSpPr/>
            <p:nvPr/>
          </p:nvGrpSpPr>
          <p:grpSpPr>
            <a:xfrm>
              <a:off x="2749418" y="5490015"/>
              <a:ext cx="814438" cy="458855"/>
              <a:chOff x="2285999" y="6096000"/>
              <a:chExt cx="1074163" cy="627784"/>
            </a:xfrm>
            <a:solidFill>
              <a:sysClr val="window" lastClr="FFFFFF"/>
            </a:solidFill>
          </p:grpSpPr>
          <p:grpSp>
            <p:nvGrpSpPr>
              <p:cNvPr id="87" name="Group 169">
                <a:extLst>
                  <a:ext uri="{FF2B5EF4-FFF2-40B4-BE49-F238E27FC236}">
                    <a16:creationId xmlns:a16="http://schemas.microsoft.com/office/drawing/2014/main" id="{A609A4A3-B8A0-B176-8FFE-F2D1C5E3E5F8}"/>
                  </a:ext>
                </a:extLst>
              </p:cNvPr>
              <p:cNvGrpSpPr/>
              <p:nvPr/>
            </p:nvGrpSpPr>
            <p:grpSpPr>
              <a:xfrm>
                <a:off x="2438400" y="6096000"/>
                <a:ext cx="921762" cy="599777"/>
                <a:chOff x="2731389" y="6406125"/>
                <a:chExt cx="921762" cy="599777"/>
              </a:xfrm>
              <a:grpFill/>
            </p:grpSpPr>
            <p:sp>
              <p:nvSpPr>
                <p:cNvPr id="89" name="Freeform 101">
                  <a:extLst>
                    <a:ext uri="{FF2B5EF4-FFF2-40B4-BE49-F238E27FC236}">
                      <a16:creationId xmlns:a16="http://schemas.microsoft.com/office/drawing/2014/main" id="{7B7B4B19-BB3E-BCE7-28D2-ADE06E1A8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121" y="6765992"/>
                  <a:ext cx="202030" cy="239910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41" y="307"/>
                    </a:cxn>
                    <a:cxn ang="0">
                      <a:pos x="41" y="378"/>
                    </a:cxn>
                    <a:cxn ang="0">
                      <a:pos x="154" y="456"/>
                    </a:cxn>
                    <a:cxn ang="0">
                      <a:pos x="189" y="378"/>
                    </a:cxn>
                    <a:cxn ang="0">
                      <a:pos x="384" y="266"/>
                    </a:cxn>
                    <a:cxn ang="0">
                      <a:pos x="307" y="119"/>
                    </a:cxn>
                    <a:cxn ang="0">
                      <a:pos x="76" y="0"/>
                    </a:cxn>
                    <a:cxn ang="0">
                      <a:pos x="76" y="119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384" h="456">
                      <a:moveTo>
                        <a:pt x="0" y="154"/>
                      </a:moveTo>
                      <a:lnTo>
                        <a:pt x="41" y="307"/>
                      </a:lnTo>
                      <a:lnTo>
                        <a:pt x="41" y="378"/>
                      </a:lnTo>
                      <a:lnTo>
                        <a:pt x="154" y="456"/>
                      </a:lnTo>
                      <a:lnTo>
                        <a:pt x="189" y="378"/>
                      </a:lnTo>
                      <a:lnTo>
                        <a:pt x="384" y="266"/>
                      </a:lnTo>
                      <a:lnTo>
                        <a:pt x="307" y="119"/>
                      </a:lnTo>
                      <a:lnTo>
                        <a:pt x="76" y="0"/>
                      </a:lnTo>
                      <a:lnTo>
                        <a:pt x="76" y="119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0" name="Freeform 102">
                  <a:extLst>
                    <a:ext uri="{FF2B5EF4-FFF2-40B4-BE49-F238E27FC236}">
                      <a16:creationId xmlns:a16="http://schemas.microsoft.com/office/drawing/2014/main" id="{C8CBE11B-EE27-5CE7-5066-C11EDC48A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120" y="6765985"/>
                  <a:ext cx="202029" cy="239910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41" y="307"/>
                    </a:cxn>
                    <a:cxn ang="0">
                      <a:pos x="41" y="378"/>
                    </a:cxn>
                    <a:cxn ang="0">
                      <a:pos x="154" y="456"/>
                    </a:cxn>
                    <a:cxn ang="0">
                      <a:pos x="189" y="378"/>
                    </a:cxn>
                    <a:cxn ang="0">
                      <a:pos x="384" y="266"/>
                    </a:cxn>
                    <a:cxn ang="0">
                      <a:pos x="307" y="119"/>
                    </a:cxn>
                    <a:cxn ang="0">
                      <a:pos x="76" y="0"/>
                    </a:cxn>
                    <a:cxn ang="0">
                      <a:pos x="76" y="119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384" h="456">
                      <a:moveTo>
                        <a:pt x="0" y="154"/>
                      </a:moveTo>
                      <a:lnTo>
                        <a:pt x="41" y="307"/>
                      </a:lnTo>
                      <a:lnTo>
                        <a:pt x="41" y="378"/>
                      </a:lnTo>
                      <a:lnTo>
                        <a:pt x="154" y="456"/>
                      </a:lnTo>
                      <a:lnTo>
                        <a:pt x="189" y="378"/>
                      </a:lnTo>
                      <a:lnTo>
                        <a:pt x="384" y="266"/>
                      </a:lnTo>
                      <a:lnTo>
                        <a:pt x="307" y="119"/>
                      </a:lnTo>
                      <a:lnTo>
                        <a:pt x="76" y="0"/>
                      </a:lnTo>
                      <a:lnTo>
                        <a:pt x="76" y="119"/>
                      </a:lnTo>
                      <a:lnTo>
                        <a:pt x="0" y="154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1" name="Freeform 103">
                  <a:extLst>
                    <a:ext uri="{FF2B5EF4-FFF2-40B4-BE49-F238E27FC236}">
                      <a16:creationId xmlns:a16="http://schemas.microsoft.com/office/drawing/2014/main" id="{BB975B33-6A0B-5FC7-AE15-C6534B350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0106" y="6627096"/>
                  <a:ext cx="119955" cy="78918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89" y="153"/>
                    </a:cxn>
                    <a:cxn ang="0">
                      <a:pos x="230" y="77"/>
                    </a:cxn>
                    <a:cxn ang="0">
                      <a:pos x="112" y="41"/>
                    </a:cxn>
                    <a:cxn ang="0">
                      <a:pos x="77" y="41"/>
                    </a:cxn>
                    <a:cxn ang="0">
                      <a:pos x="41" y="0"/>
                    </a:cxn>
                    <a:cxn ang="0">
                      <a:pos x="0" y="41"/>
                    </a:cxn>
                    <a:cxn ang="0">
                      <a:pos x="41" y="112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230" h="153">
                      <a:moveTo>
                        <a:pt x="77" y="153"/>
                      </a:moveTo>
                      <a:lnTo>
                        <a:pt x="189" y="153"/>
                      </a:lnTo>
                      <a:lnTo>
                        <a:pt x="230" y="77"/>
                      </a:lnTo>
                      <a:lnTo>
                        <a:pt x="112" y="41"/>
                      </a:lnTo>
                      <a:lnTo>
                        <a:pt x="77" y="41"/>
                      </a:lnTo>
                      <a:lnTo>
                        <a:pt x="41" y="0"/>
                      </a:lnTo>
                      <a:lnTo>
                        <a:pt x="0" y="41"/>
                      </a:lnTo>
                      <a:lnTo>
                        <a:pt x="41" y="112"/>
                      </a:lnTo>
                      <a:lnTo>
                        <a:pt x="77" y="15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2" name="Freeform 104">
                  <a:extLst>
                    <a:ext uri="{FF2B5EF4-FFF2-40B4-BE49-F238E27FC236}">
                      <a16:creationId xmlns:a16="http://schemas.microsoft.com/office/drawing/2014/main" id="{C288E85B-DD7A-3B7C-FDD1-A5B764E51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0106" y="6627096"/>
                  <a:ext cx="119955" cy="78918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89" y="153"/>
                    </a:cxn>
                    <a:cxn ang="0">
                      <a:pos x="230" y="77"/>
                    </a:cxn>
                    <a:cxn ang="0">
                      <a:pos x="112" y="41"/>
                    </a:cxn>
                    <a:cxn ang="0">
                      <a:pos x="77" y="41"/>
                    </a:cxn>
                    <a:cxn ang="0">
                      <a:pos x="41" y="0"/>
                    </a:cxn>
                    <a:cxn ang="0">
                      <a:pos x="0" y="41"/>
                    </a:cxn>
                    <a:cxn ang="0">
                      <a:pos x="41" y="112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230" h="153">
                      <a:moveTo>
                        <a:pt x="77" y="153"/>
                      </a:moveTo>
                      <a:lnTo>
                        <a:pt x="189" y="153"/>
                      </a:lnTo>
                      <a:lnTo>
                        <a:pt x="230" y="77"/>
                      </a:lnTo>
                      <a:lnTo>
                        <a:pt x="112" y="41"/>
                      </a:lnTo>
                      <a:lnTo>
                        <a:pt x="77" y="41"/>
                      </a:lnTo>
                      <a:lnTo>
                        <a:pt x="41" y="0"/>
                      </a:lnTo>
                      <a:lnTo>
                        <a:pt x="0" y="41"/>
                      </a:lnTo>
                      <a:lnTo>
                        <a:pt x="41" y="112"/>
                      </a:lnTo>
                      <a:lnTo>
                        <a:pt x="77" y="153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3" name="Freeform 105">
                  <a:extLst>
                    <a:ext uri="{FF2B5EF4-FFF2-40B4-BE49-F238E27FC236}">
                      <a16:creationId xmlns:a16="http://schemas.microsoft.com/office/drawing/2014/main" id="{EB6A20FE-B00A-7B78-9801-37D0B9BB4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009" y="6706014"/>
                  <a:ext cx="44194" cy="189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83" y="0"/>
                    </a:cxn>
                    <a:cxn ang="0">
                      <a:pos x="83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3" h="36">
                      <a:moveTo>
                        <a:pt x="0" y="36"/>
                      </a:moveTo>
                      <a:lnTo>
                        <a:pt x="83" y="0"/>
                      </a:lnTo>
                      <a:lnTo>
                        <a:pt x="83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4" name="Freeform 106">
                  <a:extLst>
                    <a:ext uri="{FF2B5EF4-FFF2-40B4-BE49-F238E27FC236}">
                      <a16:creationId xmlns:a16="http://schemas.microsoft.com/office/drawing/2014/main" id="{EF7940F6-D0F2-B024-917A-D19B7BD39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009" y="6706014"/>
                  <a:ext cx="44194" cy="189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83" y="0"/>
                    </a:cxn>
                    <a:cxn ang="0">
                      <a:pos x="83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3" h="36">
                      <a:moveTo>
                        <a:pt x="0" y="36"/>
                      </a:moveTo>
                      <a:lnTo>
                        <a:pt x="83" y="0"/>
                      </a:lnTo>
                      <a:lnTo>
                        <a:pt x="83" y="36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" name="Freeform 107">
                  <a:extLst>
                    <a:ext uri="{FF2B5EF4-FFF2-40B4-BE49-F238E27FC236}">
                      <a16:creationId xmlns:a16="http://schemas.microsoft.com/office/drawing/2014/main" id="{3BDB50B1-EAB9-4C49-D706-3FBC0EB7F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285" y="6649193"/>
                  <a:ext cx="41037" cy="41037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3" y="1"/>
                    </a:cxn>
                    <a:cxn ang="0">
                      <a:pos x="51" y="3"/>
                    </a:cxn>
                    <a:cxn ang="0">
                      <a:pos x="58" y="6"/>
                    </a:cxn>
                    <a:cxn ang="0">
                      <a:pos x="64" y="11"/>
                    </a:cxn>
                    <a:cxn ang="0">
                      <a:pos x="70" y="16"/>
                    </a:cxn>
                    <a:cxn ang="0">
                      <a:pos x="73" y="22"/>
                    </a:cxn>
                    <a:cxn ang="0">
                      <a:pos x="75" y="29"/>
                    </a:cxn>
                    <a:cxn ang="0">
                      <a:pos x="76" y="35"/>
                    </a:cxn>
                    <a:cxn ang="0">
                      <a:pos x="75" y="42"/>
                    </a:cxn>
                    <a:cxn ang="0">
                      <a:pos x="73" y="50"/>
                    </a:cxn>
                    <a:cxn ang="0">
                      <a:pos x="70" y="56"/>
                    </a:cxn>
                    <a:cxn ang="0">
                      <a:pos x="64" y="63"/>
                    </a:cxn>
                    <a:cxn ang="0">
                      <a:pos x="58" y="68"/>
                    </a:cxn>
                    <a:cxn ang="0">
                      <a:pos x="51" y="73"/>
                    </a:cxn>
                    <a:cxn ang="0">
                      <a:pos x="43" y="76"/>
                    </a:cxn>
                    <a:cxn ang="0">
                      <a:pos x="35" y="76"/>
                    </a:cxn>
                    <a:cxn ang="0">
                      <a:pos x="29" y="76"/>
                    </a:cxn>
                    <a:cxn ang="0">
                      <a:pos x="22" y="73"/>
                    </a:cxn>
                    <a:cxn ang="0">
                      <a:pos x="16" y="68"/>
                    </a:cxn>
                    <a:cxn ang="0">
                      <a:pos x="11" y="63"/>
                    </a:cxn>
                    <a:cxn ang="0">
                      <a:pos x="6" y="56"/>
                    </a:cxn>
                    <a:cxn ang="0">
                      <a:pos x="2" y="50"/>
                    </a:cxn>
                    <a:cxn ang="0">
                      <a:pos x="0" y="42"/>
                    </a:cxn>
                    <a:cxn ang="0">
                      <a:pos x="0" y="35"/>
                    </a:cxn>
                    <a:cxn ang="0">
                      <a:pos x="0" y="29"/>
                    </a:cxn>
                    <a:cxn ang="0">
                      <a:pos x="2" y="22"/>
                    </a:cxn>
                    <a:cxn ang="0">
                      <a:pos x="6" y="16"/>
                    </a:cxn>
                    <a:cxn ang="0">
                      <a:pos x="11" y="11"/>
                    </a:cxn>
                    <a:cxn ang="0">
                      <a:pos x="16" y="6"/>
                    </a:cxn>
                    <a:cxn ang="0">
                      <a:pos x="22" y="3"/>
                    </a:cxn>
                    <a:cxn ang="0">
                      <a:pos x="29" y="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76">
                      <a:moveTo>
                        <a:pt x="35" y="0"/>
                      </a:moveTo>
                      <a:lnTo>
                        <a:pt x="43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70" y="16"/>
                      </a:lnTo>
                      <a:lnTo>
                        <a:pt x="73" y="22"/>
                      </a:lnTo>
                      <a:lnTo>
                        <a:pt x="75" y="29"/>
                      </a:lnTo>
                      <a:lnTo>
                        <a:pt x="76" y="35"/>
                      </a:lnTo>
                      <a:lnTo>
                        <a:pt x="75" y="42"/>
                      </a:lnTo>
                      <a:lnTo>
                        <a:pt x="73" y="50"/>
                      </a:lnTo>
                      <a:lnTo>
                        <a:pt x="70" y="56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1" y="73"/>
                      </a:lnTo>
                      <a:lnTo>
                        <a:pt x="43" y="76"/>
                      </a:lnTo>
                      <a:lnTo>
                        <a:pt x="35" y="76"/>
                      </a:lnTo>
                      <a:lnTo>
                        <a:pt x="29" y="76"/>
                      </a:lnTo>
                      <a:lnTo>
                        <a:pt x="22" y="73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Freeform 108">
                  <a:extLst>
                    <a:ext uri="{FF2B5EF4-FFF2-40B4-BE49-F238E27FC236}">
                      <a16:creationId xmlns:a16="http://schemas.microsoft.com/office/drawing/2014/main" id="{E6A9D203-013F-EF0D-6224-CD6EE91CF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285" y="6649193"/>
                  <a:ext cx="41037" cy="41037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3" y="1"/>
                    </a:cxn>
                    <a:cxn ang="0">
                      <a:pos x="51" y="3"/>
                    </a:cxn>
                    <a:cxn ang="0">
                      <a:pos x="58" y="6"/>
                    </a:cxn>
                    <a:cxn ang="0">
                      <a:pos x="64" y="11"/>
                    </a:cxn>
                    <a:cxn ang="0">
                      <a:pos x="70" y="16"/>
                    </a:cxn>
                    <a:cxn ang="0">
                      <a:pos x="73" y="22"/>
                    </a:cxn>
                    <a:cxn ang="0">
                      <a:pos x="75" y="29"/>
                    </a:cxn>
                    <a:cxn ang="0">
                      <a:pos x="76" y="35"/>
                    </a:cxn>
                    <a:cxn ang="0">
                      <a:pos x="75" y="42"/>
                    </a:cxn>
                    <a:cxn ang="0">
                      <a:pos x="73" y="50"/>
                    </a:cxn>
                    <a:cxn ang="0">
                      <a:pos x="70" y="56"/>
                    </a:cxn>
                    <a:cxn ang="0">
                      <a:pos x="64" y="63"/>
                    </a:cxn>
                    <a:cxn ang="0">
                      <a:pos x="58" y="68"/>
                    </a:cxn>
                    <a:cxn ang="0">
                      <a:pos x="51" y="73"/>
                    </a:cxn>
                    <a:cxn ang="0">
                      <a:pos x="43" y="76"/>
                    </a:cxn>
                    <a:cxn ang="0">
                      <a:pos x="35" y="76"/>
                    </a:cxn>
                    <a:cxn ang="0">
                      <a:pos x="29" y="76"/>
                    </a:cxn>
                    <a:cxn ang="0">
                      <a:pos x="22" y="73"/>
                    </a:cxn>
                    <a:cxn ang="0">
                      <a:pos x="16" y="68"/>
                    </a:cxn>
                    <a:cxn ang="0">
                      <a:pos x="11" y="63"/>
                    </a:cxn>
                    <a:cxn ang="0">
                      <a:pos x="6" y="56"/>
                    </a:cxn>
                    <a:cxn ang="0">
                      <a:pos x="2" y="50"/>
                    </a:cxn>
                    <a:cxn ang="0">
                      <a:pos x="0" y="42"/>
                    </a:cxn>
                    <a:cxn ang="0">
                      <a:pos x="0" y="35"/>
                    </a:cxn>
                    <a:cxn ang="0">
                      <a:pos x="0" y="29"/>
                    </a:cxn>
                    <a:cxn ang="0">
                      <a:pos x="2" y="22"/>
                    </a:cxn>
                    <a:cxn ang="0">
                      <a:pos x="6" y="16"/>
                    </a:cxn>
                    <a:cxn ang="0">
                      <a:pos x="11" y="11"/>
                    </a:cxn>
                    <a:cxn ang="0">
                      <a:pos x="16" y="6"/>
                    </a:cxn>
                    <a:cxn ang="0">
                      <a:pos x="22" y="3"/>
                    </a:cxn>
                    <a:cxn ang="0">
                      <a:pos x="29" y="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76">
                      <a:moveTo>
                        <a:pt x="35" y="0"/>
                      </a:moveTo>
                      <a:lnTo>
                        <a:pt x="43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70" y="16"/>
                      </a:lnTo>
                      <a:lnTo>
                        <a:pt x="73" y="22"/>
                      </a:lnTo>
                      <a:lnTo>
                        <a:pt x="75" y="29"/>
                      </a:lnTo>
                      <a:lnTo>
                        <a:pt x="76" y="35"/>
                      </a:lnTo>
                      <a:lnTo>
                        <a:pt x="75" y="42"/>
                      </a:lnTo>
                      <a:lnTo>
                        <a:pt x="73" y="50"/>
                      </a:lnTo>
                      <a:lnTo>
                        <a:pt x="70" y="56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1" y="73"/>
                      </a:lnTo>
                      <a:lnTo>
                        <a:pt x="43" y="76"/>
                      </a:lnTo>
                      <a:lnTo>
                        <a:pt x="35" y="76"/>
                      </a:lnTo>
                      <a:lnTo>
                        <a:pt x="29" y="76"/>
                      </a:lnTo>
                      <a:lnTo>
                        <a:pt x="22" y="73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1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632523"/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" name="Freeform 109">
                  <a:extLst>
                    <a:ext uri="{FF2B5EF4-FFF2-40B4-BE49-F238E27FC236}">
                      <a16:creationId xmlns:a16="http://schemas.microsoft.com/office/drawing/2014/main" id="{7F8E4DCD-FF47-5048-D65A-19B854E46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0151" y="6586059"/>
                  <a:ext cx="97859" cy="4103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53" y="77"/>
                    </a:cxn>
                    <a:cxn ang="0">
                      <a:pos x="188" y="0"/>
                    </a:cxn>
                    <a:cxn ang="0">
                      <a:pos x="41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88" h="77">
                      <a:moveTo>
                        <a:pt x="0" y="77"/>
                      </a:moveTo>
                      <a:lnTo>
                        <a:pt x="153" y="77"/>
                      </a:lnTo>
                      <a:lnTo>
                        <a:pt x="188" y="0"/>
                      </a:lnTo>
                      <a:lnTo>
                        <a:pt x="41" y="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" name="Freeform 110">
                  <a:extLst>
                    <a:ext uri="{FF2B5EF4-FFF2-40B4-BE49-F238E27FC236}">
                      <a16:creationId xmlns:a16="http://schemas.microsoft.com/office/drawing/2014/main" id="{7553C8A5-BFE9-61CA-4FAA-DFC3E79CB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0151" y="6586059"/>
                  <a:ext cx="97859" cy="4103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53" y="77"/>
                    </a:cxn>
                    <a:cxn ang="0">
                      <a:pos x="188" y="0"/>
                    </a:cxn>
                    <a:cxn ang="0">
                      <a:pos x="41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88" h="77">
                      <a:moveTo>
                        <a:pt x="0" y="77"/>
                      </a:moveTo>
                      <a:lnTo>
                        <a:pt x="153" y="77"/>
                      </a:lnTo>
                      <a:lnTo>
                        <a:pt x="188" y="0"/>
                      </a:lnTo>
                      <a:lnTo>
                        <a:pt x="41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Freeform 111">
                  <a:extLst>
                    <a:ext uri="{FF2B5EF4-FFF2-40B4-BE49-F238E27FC236}">
                      <a16:creationId xmlns:a16="http://schemas.microsoft.com/office/drawing/2014/main" id="{01CB8FB7-2977-F896-D43A-1D9BB1B5C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307" y="6406125"/>
                  <a:ext cx="101015" cy="599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8" y="119"/>
                    </a:cxn>
                    <a:cxn ang="0">
                      <a:pos x="155" y="119"/>
                    </a:cxn>
                    <a:cxn ang="0">
                      <a:pos x="196" y="41"/>
                    </a:cxn>
                    <a:cxn ang="0">
                      <a:pos x="119" y="0"/>
                    </a:cxn>
                    <a:cxn ang="0">
                      <a:pos x="43" y="41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96" h="119">
                      <a:moveTo>
                        <a:pt x="0" y="77"/>
                      </a:moveTo>
                      <a:lnTo>
                        <a:pt x="78" y="119"/>
                      </a:lnTo>
                      <a:lnTo>
                        <a:pt x="155" y="119"/>
                      </a:lnTo>
                      <a:lnTo>
                        <a:pt x="196" y="41"/>
                      </a:lnTo>
                      <a:lnTo>
                        <a:pt x="119" y="0"/>
                      </a:lnTo>
                      <a:lnTo>
                        <a:pt x="43" y="4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0" name="Freeform 112">
                  <a:extLst>
                    <a:ext uri="{FF2B5EF4-FFF2-40B4-BE49-F238E27FC236}">
                      <a16:creationId xmlns:a16="http://schemas.microsoft.com/office/drawing/2014/main" id="{4ED350A0-54C5-4A12-E60B-5F77A938B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307" y="6406125"/>
                  <a:ext cx="101015" cy="599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8" y="119"/>
                    </a:cxn>
                    <a:cxn ang="0">
                      <a:pos x="155" y="119"/>
                    </a:cxn>
                    <a:cxn ang="0">
                      <a:pos x="196" y="41"/>
                    </a:cxn>
                    <a:cxn ang="0">
                      <a:pos x="119" y="0"/>
                    </a:cxn>
                    <a:cxn ang="0">
                      <a:pos x="43" y="41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96" h="119">
                      <a:moveTo>
                        <a:pt x="0" y="77"/>
                      </a:moveTo>
                      <a:lnTo>
                        <a:pt x="78" y="119"/>
                      </a:lnTo>
                      <a:lnTo>
                        <a:pt x="155" y="119"/>
                      </a:lnTo>
                      <a:lnTo>
                        <a:pt x="196" y="41"/>
                      </a:lnTo>
                      <a:lnTo>
                        <a:pt x="119" y="0"/>
                      </a:lnTo>
                      <a:lnTo>
                        <a:pt x="43" y="41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" name="Freeform 113">
                  <a:extLst>
                    <a:ext uri="{FF2B5EF4-FFF2-40B4-BE49-F238E27FC236}">
                      <a16:creationId xmlns:a16="http://schemas.microsoft.com/office/drawing/2014/main" id="{48F4559E-3CE5-9018-902E-2304A574A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389" y="6406125"/>
                  <a:ext cx="37881" cy="59978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71" y="41"/>
                    </a:cxn>
                    <a:cxn ang="0">
                      <a:pos x="71" y="0"/>
                    </a:cxn>
                    <a:cxn ang="0">
                      <a:pos x="0" y="77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71" h="119">
                      <a:moveTo>
                        <a:pt x="0" y="119"/>
                      </a:moveTo>
                      <a:lnTo>
                        <a:pt x="71" y="41"/>
                      </a:lnTo>
                      <a:lnTo>
                        <a:pt x="71" y="0"/>
                      </a:lnTo>
                      <a:lnTo>
                        <a:pt x="0" y="77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" name="Freeform 114">
                  <a:extLst>
                    <a:ext uri="{FF2B5EF4-FFF2-40B4-BE49-F238E27FC236}">
                      <a16:creationId xmlns:a16="http://schemas.microsoft.com/office/drawing/2014/main" id="{C3D4BD52-2D38-1CE5-4FD5-004FE9C52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389" y="6406125"/>
                  <a:ext cx="37881" cy="59978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71" y="41"/>
                    </a:cxn>
                    <a:cxn ang="0">
                      <a:pos x="71" y="0"/>
                    </a:cxn>
                    <a:cxn ang="0">
                      <a:pos x="0" y="77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71" h="119">
                      <a:moveTo>
                        <a:pt x="0" y="119"/>
                      </a:moveTo>
                      <a:lnTo>
                        <a:pt x="71" y="41"/>
                      </a:lnTo>
                      <a:lnTo>
                        <a:pt x="71" y="0"/>
                      </a:lnTo>
                      <a:lnTo>
                        <a:pt x="0" y="77"/>
                      </a:lnTo>
                      <a:lnTo>
                        <a:pt x="0" y="119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" name="Freeform 115">
                  <a:extLst>
                    <a:ext uri="{FF2B5EF4-FFF2-40B4-BE49-F238E27FC236}">
                      <a16:creationId xmlns:a16="http://schemas.microsoft.com/office/drawing/2014/main" id="{D02ADD17-563D-BB00-4F3B-189BF265D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315" y="6503984"/>
                  <a:ext cx="97859" cy="82075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90" y="153"/>
                    </a:cxn>
                    <a:cxn ang="0">
                      <a:pos x="190" y="82"/>
                    </a:cxn>
                    <a:cxn ang="0">
                      <a:pos x="112" y="0"/>
                    </a:cxn>
                    <a:cxn ang="0">
                      <a:pos x="0" y="41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190" h="153">
                      <a:moveTo>
                        <a:pt x="77" y="153"/>
                      </a:moveTo>
                      <a:lnTo>
                        <a:pt x="190" y="153"/>
                      </a:lnTo>
                      <a:lnTo>
                        <a:pt x="190" y="82"/>
                      </a:lnTo>
                      <a:lnTo>
                        <a:pt x="112" y="0"/>
                      </a:lnTo>
                      <a:lnTo>
                        <a:pt x="0" y="41"/>
                      </a:lnTo>
                      <a:lnTo>
                        <a:pt x="77" y="15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" name="Freeform 116">
                  <a:extLst>
                    <a:ext uri="{FF2B5EF4-FFF2-40B4-BE49-F238E27FC236}">
                      <a16:creationId xmlns:a16="http://schemas.microsoft.com/office/drawing/2014/main" id="{4C18E449-9F8A-4829-2446-A8CBC3B31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315" y="6503984"/>
                  <a:ext cx="97859" cy="82075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90" y="153"/>
                    </a:cxn>
                    <a:cxn ang="0">
                      <a:pos x="190" y="82"/>
                    </a:cxn>
                    <a:cxn ang="0">
                      <a:pos x="112" y="0"/>
                    </a:cxn>
                    <a:cxn ang="0">
                      <a:pos x="0" y="41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190" h="153">
                      <a:moveTo>
                        <a:pt x="77" y="153"/>
                      </a:moveTo>
                      <a:lnTo>
                        <a:pt x="190" y="153"/>
                      </a:lnTo>
                      <a:lnTo>
                        <a:pt x="190" y="82"/>
                      </a:lnTo>
                      <a:lnTo>
                        <a:pt x="112" y="0"/>
                      </a:lnTo>
                      <a:lnTo>
                        <a:pt x="0" y="41"/>
                      </a:lnTo>
                      <a:lnTo>
                        <a:pt x="77" y="153"/>
                      </a:lnTo>
                    </a:path>
                  </a:pathLst>
                </a:custGeom>
                <a:solidFill>
                  <a:srgbClr val="632523"/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816356">
                    <a:defRPr/>
                  </a:pPr>
                  <a:endParaRPr lang="en-US" b="1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88" name="Rounded Rectangle 182">
                <a:extLst>
                  <a:ext uri="{FF2B5EF4-FFF2-40B4-BE49-F238E27FC236}">
                    <a16:creationId xmlns:a16="http://schemas.microsoft.com/office/drawing/2014/main" id="{5C1C9FB5-76C2-EB34-A147-3668835E48A5}"/>
                  </a:ext>
                </a:extLst>
              </p:cNvPr>
              <p:cNvSpPr/>
              <p:nvPr/>
            </p:nvSpPr>
            <p:spPr>
              <a:xfrm>
                <a:off x="2285999" y="6248389"/>
                <a:ext cx="525517" cy="475395"/>
              </a:xfrm>
              <a:prstGeom prst="roundRect">
                <a:avLst/>
              </a:prstGeom>
              <a:solidFill>
                <a:srgbClr val="C0504D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816356">
                  <a:defRPr/>
                </a:pPr>
                <a:r>
                  <a:rPr lang="en-US" sz="1650" b="1" kern="0">
                    <a:solidFill>
                      <a:prstClr val="white"/>
                    </a:solidFill>
                    <a:latin typeface="Calibri"/>
                    <a:cs typeface="Arial" pitchFamily="34" charset="0"/>
                  </a:rPr>
                  <a:t>HI</a:t>
                </a:r>
                <a:br>
                  <a:rPr lang="en-US" sz="1650" b="1" kern="0">
                    <a:solidFill>
                      <a:prstClr val="white"/>
                    </a:solidFill>
                    <a:latin typeface="Calibri"/>
                    <a:cs typeface="Arial" pitchFamily="34" charset="0"/>
                  </a:rPr>
                </a:br>
                <a:r>
                  <a:rPr lang="en-US" sz="1650" b="1" kern="0">
                    <a:solidFill>
                      <a:prstClr val="white"/>
                    </a:solidFill>
                    <a:latin typeface="Calibri"/>
                    <a:cs typeface="Arial" pitchFamily="34" charset="0"/>
                  </a:rPr>
                  <a:t>-0.3%</a:t>
                </a:r>
              </a:p>
            </p:txBody>
          </p:sp>
        </p:grpSp>
        <p:sp>
          <p:nvSpPr>
            <p:cNvPr id="67" name="Freeform 73">
              <a:extLst>
                <a:ext uri="{FF2B5EF4-FFF2-40B4-BE49-F238E27FC236}">
                  <a16:creationId xmlns:a16="http://schemas.microsoft.com/office/drawing/2014/main" id="{34FECC5B-C3F3-DD54-5D8F-571E4A9F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386" y="4373783"/>
              <a:ext cx="658399" cy="473411"/>
            </a:xfrm>
            <a:custGeom>
              <a:avLst/>
              <a:gdLst/>
              <a:ahLst/>
              <a:cxnLst>
                <a:cxn ang="0">
                  <a:pos x="976" y="1234"/>
                </a:cxn>
                <a:cxn ang="0">
                  <a:pos x="910" y="1217"/>
                </a:cxn>
                <a:cxn ang="0">
                  <a:pos x="880" y="1117"/>
                </a:cxn>
                <a:cxn ang="0">
                  <a:pos x="792" y="1039"/>
                </a:cxn>
                <a:cxn ang="0">
                  <a:pos x="733" y="922"/>
                </a:cxn>
                <a:cxn ang="0">
                  <a:pos x="685" y="863"/>
                </a:cxn>
                <a:cxn ang="0">
                  <a:pos x="591" y="792"/>
                </a:cxn>
                <a:cxn ang="0">
                  <a:pos x="556" y="744"/>
                </a:cxn>
                <a:cxn ang="0">
                  <a:pos x="520" y="691"/>
                </a:cxn>
                <a:cxn ang="0">
                  <a:pos x="360" y="579"/>
                </a:cxn>
                <a:cxn ang="0">
                  <a:pos x="302" y="532"/>
                </a:cxn>
                <a:cxn ang="0">
                  <a:pos x="231" y="425"/>
                </a:cxn>
                <a:cxn ang="0">
                  <a:pos x="183" y="372"/>
                </a:cxn>
                <a:cxn ang="0">
                  <a:pos x="25" y="313"/>
                </a:cxn>
                <a:cxn ang="0">
                  <a:pos x="30" y="225"/>
                </a:cxn>
                <a:cxn ang="0">
                  <a:pos x="71" y="184"/>
                </a:cxn>
                <a:cxn ang="0">
                  <a:pos x="66" y="166"/>
                </a:cxn>
                <a:cxn ang="0">
                  <a:pos x="195" y="118"/>
                </a:cxn>
                <a:cxn ang="0">
                  <a:pos x="284" y="59"/>
                </a:cxn>
                <a:cxn ang="0">
                  <a:pos x="302" y="47"/>
                </a:cxn>
                <a:cxn ang="0">
                  <a:pos x="733" y="6"/>
                </a:cxn>
                <a:cxn ang="0">
                  <a:pos x="738" y="35"/>
                </a:cxn>
                <a:cxn ang="0">
                  <a:pos x="839" y="70"/>
                </a:cxn>
                <a:cxn ang="0">
                  <a:pos x="1212" y="77"/>
                </a:cxn>
                <a:cxn ang="0">
                  <a:pos x="1631" y="379"/>
                </a:cxn>
                <a:cxn ang="0">
                  <a:pos x="1565" y="443"/>
                </a:cxn>
                <a:cxn ang="0">
                  <a:pos x="1496" y="555"/>
                </a:cxn>
                <a:cxn ang="0">
                  <a:pos x="1483" y="644"/>
                </a:cxn>
                <a:cxn ang="0">
                  <a:pos x="1471" y="697"/>
                </a:cxn>
                <a:cxn ang="0">
                  <a:pos x="1436" y="721"/>
                </a:cxn>
                <a:cxn ang="0">
                  <a:pos x="1395" y="762"/>
                </a:cxn>
                <a:cxn ang="0">
                  <a:pos x="1354" y="828"/>
                </a:cxn>
                <a:cxn ang="0">
                  <a:pos x="1271" y="910"/>
                </a:cxn>
                <a:cxn ang="0">
                  <a:pos x="1205" y="963"/>
                </a:cxn>
                <a:cxn ang="0">
                  <a:pos x="1159" y="1004"/>
                </a:cxn>
                <a:cxn ang="0">
                  <a:pos x="1105" y="1028"/>
                </a:cxn>
                <a:cxn ang="0">
                  <a:pos x="1099" y="1057"/>
                </a:cxn>
                <a:cxn ang="0">
                  <a:pos x="1081" y="1092"/>
                </a:cxn>
                <a:cxn ang="0">
                  <a:pos x="1029" y="1117"/>
                </a:cxn>
                <a:cxn ang="0">
                  <a:pos x="1022" y="1128"/>
                </a:cxn>
                <a:cxn ang="0">
                  <a:pos x="1034" y="1146"/>
                </a:cxn>
                <a:cxn ang="0">
                  <a:pos x="1040" y="1163"/>
                </a:cxn>
                <a:cxn ang="0">
                  <a:pos x="999" y="1206"/>
                </a:cxn>
                <a:cxn ang="0">
                  <a:pos x="987" y="1234"/>
                </a:cxn>
              </a:cxnLst>
              <a:rect l="0" t="0" r="r" b="b"/>
              <a:pathLst>
                <a:path w="1649" h="1234">
                  <a:moveTo>
                    <a:pt x="987" y="1234"/>
                  </a:moveTo>
                  <a:lnTo>
                    <a:pt x="976" y="1234"/>
                  </a:lnTo>
                  <a:lnTo>
                    <a:pt x="928" y="1229"/>
                  </a:lnTo>
                  <a:lnTo>
                    <a:pt x="910" y="1217"/>
                  </a:lnTo>
                  <a:lnTo>
                    <a:pt x="905" y="1199"/>
                  </a:lnTo>
                  <a:lnTo>
                    <a:pt x="880" y="1117"/>
                  </a:lnTo>
                  <a:lnTo>
                    <a:pt x="839" y="1064"/>
                  </a:lnTo>
                  <a:lnTo>
                    <a:pt x="792" y="1039"/>
                  </a:lnTo>
                  <a:lnTo>
                    <a:pt x="763" y="957"/>
                  </a:lnTo>
                  <a:lnTo>
                    <a:pt x="733" y="922"/>
                  </a:lnTo>
                  <a:lnTo>
                    <a:pt x="715" y="874"/>
                  </a:lnTo>
                  <a:lnTo>
                    <a:pt x="685" y="863"/>
                  </a:lnTo>
                  <a:lnTo>
                    <a:pt x="632" y="839"/>
                  </a:lnTo>
                  <a:lnTo>
                    <a:pt x="591" y="792"/>
                  </a:lnTo>
                  <a:lnTo>
                    <a:pt x="556" y="768"/>
                  </a:lnTo>
                  <a:lnTo>
                    <a:pt x="556" y="744"/>
                  </a:lnTo>
                  <a:lnTo>
                    <a:pt x="538" y="709"/>
                  </a:lnTo>
                  <a:lnTo>
                    <a:pt x="520" y="691"/>
                  </a:lnTo>
                  <a:lnTo>
                    <a:pt x="467" y="673"/>
                  </a:lnTo>
                  <a:lnTo>
                    <a:pt x="360" y="579"/>
                  </a:lnTo>
                  <a:lnTo>
                    <a:pt x="314" y="562"/>
                  </a:lnTo>
                  <a:lnTo>
                    <a:pt x="302" y="532"/>
                  </a:lnTo>
                  <a:lnTo>
                    <a:pt x="261" y="491"/>
                  </a:lnTo>
                  <a:lnTo>
                    <a:pt x="231" y="425"/>
                  </a:lnTo>
                  <a:lnTo>
                    <a:pt x="195" y="390"/>
                  </a:lnTo>
                  <a:lnTo>
                    <a:pt x="183" y="372"/>
                  </a:lnTo>
                  <a:lnTo>
                    <a:pt x="119" y="361"/>
                  </a:lnTo>
                  <a:lnTo>
                    <a:pt x="25" y="313"/>
                  </a:lnTo>
                  <a:lnTo>
                    <a:pt x="0" y="290"/>
                  </a:lnTo>
                  <a:lnTo>
                    <a:pt x="30" y="225"/>
                  </a:lnTo>
                  <a:lnTo>
                    <a:pt x="53" y="207"/>
                  </a:lnTo>
                  <a:lnTo>
                    <a:pt x="71" y="184"/>
                  </a:lnTo>
                  <a:lnTo>
                    <a:pt x="71" y="171"/>
                  </a:lnTo>
                  <a:lnTo>
                    <a:pt x="66" y="166"/>
                  </a:lnTo>
                  <a:lnTo>
                    <a:pt x="165" y="118"/>
                  </a:lnTo>
                  <a:lnTo>
                    <a:pt x="195" y="118"/>
                  </a:lnTo>
                  <a:lnTo>
                    <a:pt x="195" y="100"/>
                  </a:lnTo>
                  <a:lnTo>
                    <a:pt x="284" y="59"/>
                  </a:lnTo>
                  <a:lnTo>
                    <a:pt x="290" y="42"/>
                  </a:lnTo>
                  <a:lnTo>
                    <a:pt x="302" y="47"/>
                  </a:lnTo>
                  <a:lnTo>
                    <a:pt x="733" y="0"/>
                  </a:lnTo>
                  <a:lnTo>
                    <a:pt x="733" y="6"/>
                  </a:lnTo>
                  <a:lnTo>
                    <a:pt x="727" y="24"/>
                  </a:lnTo>
                  <a:lnTo>
                    <a:pt x="738" y="35"/>
                  </a:lnTo>
                  <a:lnTo>
                    <a:pt x="774" y="17"/>
                  </a:lnTo>
                  <a:lnTo>
                    <a:pt x="839" y="70"/>
                  </a:lnTo>
                  <a:lnTo>
                    <a:pt x="845" y="124"/>
                  </a:lnTo>
                  <a:lnTo>
                    <a:pt x="1212" y="77"/>
                  </a:lnTo>
                  <a:lnTo>
                    <a:pt x="1649" y="366"/>
                  </a:lnTo>
                  <a:lnTo>
                    <a:pt x="1631" y="379"/>
                  </a:lnTo>
                  <a:lnTo>
                    <a:pt x="1595" y="402"/>
                  </a:lnTo>
                  <a:lnTo>
                    <a:pt x="1565" y="443"/>
                  </a:lnTo>
                  <a:lnTo>
                    <a:pt x="1513" y="526"/>
                  </a:lnTo>
                  <a:lnTo>
                    <a:pt x="1496" y="555"/>
                  </a:lnTo>
                  <a:lnTo>
                    <a:pt x="1478" y="603"/>
                  </a:lnTo>
                  <a:lnTo>
                    <a:pt x="1483" y="644"/>
                  </a:lnTo>
                  <a:lnTo>
                    <a:pt x="1483" y="686"/>
                  </a:lnTo>
                  <a:lnTo>
                    <a:pt x="1471" y="697"/>
                  </a:lnTo>
                  <a:lnTo>
                    <a:pt x="1460" y="714"/>
                  </a:lnTo>
                  <a:lnTo>
                    <a:pt x="1436" y="721"/>
                  </a:lnTo>
                  <a:lnTo>
                    <a:pt x="1418" y="739"/>
                  </a:lnTo>
                  <a:lnTo>
                    <a:pt x="1395" y="762"/>
                  </a:lnTo>
                  <a:lnTo>
                    <a:pt x="1371" y="798"/>
                  </a:lnTo>
                  <a:lnTo>
                    <a:pt x="1354" y="828"/>
                  </a:lnTo>
                  <a:lnTo>
                    <a:pt x="1300" y="863"/>
                  </a:lnTo>
                  <a:lnTo>
                    <a:pt x="1271" y="910"/>
                  </a:lnTo>
                  <a:lnTo>
                    <a:pt x="1241" y="939"/>
                  </a:lnTo>
                  <a:lnTo>
                    <a:pt x="1205" y="963"/>
                  </a:lnTo>
                  <a:lnTo>
                    <a:pt x="1182" y="986"/>
                  </a:lnTo>
                  <a:lnTo>
                    <a:pt x="1159" y="1004"/>
                  </a:lnTo>
                  <a:lnTo>
                    <a:pt x="1129" y="1022"/>
                  </a:lnTo>
                  <a:lnTo>
                    <a:pt x="1105" y="1028"/>
                  </a:lnTo>
                  <a:lnTo>
                    <a:pt x="1099" y="1046"/>
                  </a:lnTo>
                  <a:lnTo>
                    <a:pt x="1099" y="1057"/>
                  </a:lnTo>
                  <a:lnTo>
                    <a:pt x="1093" y="1064"/>
                  </a:lnTo>
                  <a:lnTo>
                    <a:pt x="1081" y="1092"/>
                  </a:lnTo>
                  <a:lnTo>
                    <a:pt x="1052" y="1117"/>
                  </a:lnTo>
                  <a:lnTo>
                    <a:pt x="1029" y="1117"/>
                  </a:lnTo>
                  <a:lnTo>
                    <a:pt x="1022" y="1122"/>
                  </a:lnTo>
                  <a:lnTo>
                    <a:pt x="1022" y="1128"/>
                  </a:lnTo>
                  <a:lnTo>
                    <a:pt x="1029" y="1140"/>
                  </a:lnTo>
                  <a:lnTo>
                    <a:pt x="1034" y="1146"/>
                  </a:lnTo>
                  <a:lnTo>
                    <a:pt x="1047" y="1146"/>
                  </a:lnTo>
                  <a:lnTo>
                    <a:pt x="1040" y="1163"/>
                  </a:lnTo>
                  <a:lnTo>
                    <a:pt x="1029" y="1176"/>
                  </a:lnTo>
                  <a:lnTo>
                    <a:pt x="999" y="1206"/>
                  </a:lnTo>
                  <a:lnTo>
                    <a:pt x="987" y="1223"/>
                  </a:lnTo>
                  <a:lnTo>
                    <a:pt x="987" y="1234"/>
                  </a:lnTo>
                  <a:close/>
                </a:path>
              </a:pathLst>
            </a:custGeom>
            <a:solidFill>
              <a:srgbClr val="336600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   </a:t>
              </a:r>
              <a:r>
                <a:rPr lang="en-US" b="1" kern="0">
                  <a:solidFill>
                    <a:schemeClr val="bg1"/>
                  </a:solidFill>
                  <a:cs typeface="Arial" pitchFamily="34" charset="0"/>
                </a:rPr>
                <a:t>1.7%</a:t>
              </a:r>
            </a:p>
          </p:txBody>
        </p:sp>
        <p:sp>
          <p:nvSpPr>
            <p:cNvPr id="68" name="Rounded Rectangle 174">
              <a:extLst>
                <a:ext uri="{FF2B5EF4-FFF2-40B4-BE49-F238E27FC236}">
                  <a16:creationId xmlns:a16="http://schemas.microsoft.com/office/drawing/2014/main" id="{093004F2-DEEA-E126-922E-A1352806CB33}"/>
                </a:ext>
              </a:extLst>
            </p:cNvPr>
            <p:cNvSpPr/>
            <p:nvPr/>
          </p:nvSpPr>
          <p:spPr>
            <a:xfrm>
              <a:off x="7848600" y="2699088"/>
              <a:ext cx="537637" cy="411127"/>
            </a:xfrm>
            <a:prstGeom prst="roundRect">
              <a:avLst/>
            </a:prstGeom>
            <a:solidFill>
              <a:srgbClr val="DA969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816356">
                <a:defRPr/>
              </a:pPr>
              <a:r>
                <a:rPr lang="en-US" b="1" kern="0">
                  <a:latin typeface="Calibri"/>
                  <a:cs typeface="Arial" pitchFamily="34" charset="0"/>
                </a:rPr>
                <a:t>VT</a:t>
              </a:r>
            </a:p>
            <a:p>
              <a:pPr algn="ctr" defTabSz="816356">
                <a:defRPr/>
              </a:pPr>
              <a:r>
                <a:rPr lang="en-US" b="1" kern="0">
                  <a:latin typeface="Calibri"/>
                  <a:cs typeface="Arial" pitchFamily="34" charset="0"/>
                </a:rPr>
                <a:t>0.05%</a:t>
              </a:r>
            </a:p>
          </p:txBody>
        </p:sp>
        <p:sp>
          <p:nvSpPr>
            <p:cNvPr id="69" name="Rounded Rectangle 175">
              <a:extLst>
                <a:ext uri="{FF2B5EF4-FFF2-40B4-BE49-F238E27FC236}">
                  <a16:creationId xmlns:a16="http://schemas.microsoft.com/office/drawing/2014/main" id="{8E8ADDF0-5B4A-7F68-1944-782A89E41BE5}"/>
                </a:ext>
              </a:extLst>
            </p:cNvPr>
            <p:cNvSpPr/>
            <p:nvPr/>
          </p:nvSpPr>
          <p:spPr>
            <a:xfrm>
              <a:off x="7315200" y="3657600"/>
              <a:ext cx="411480" cy="365760"/>
            </a:xfrm>
            <a:prstGeom prst="roundRect">
              <a:avLst/>
            </a:prstGeom>
            <a:solidFill>
              <a:srgbClr val="DA969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>
                  <a:latin typeface="Calibri"/>
                  <a:cs typeface="Arial" pitchFamily="34" charset="0"/>
                </a:rPr>
                <a:t>CT</a:t>
              </a:r>
              <a:br>
                <a:rPr lang="en-US" b="1" kern="0">
                  <a:latin typeface="Calibri"/>
                  <a:cs typeface="Arial" pitchFamily="34" charset="0"/>
                </a:rPr>
              </a:br>
              <a:r>
                <a:rPr lang="en-US" b="1" kern="0">
                  <a:latin typeface="Arial Narrow" panose="020B0606020202030204" pitchFamily="34" charset="0"/>
                  <a:cs typeface="Arial" pitchFamily="34" charset="0"/>
                </a:rPr>
                <a:t>0.2%</a:t>
              </a:r>
            </a:p>
          </p:txBody>
        </p:sp>
        <p:sp>
          <p:nvSpPr>
            <p:cNvPr id="70" name="Rounded Rectangle 176">
              <a:extLst>
                <a:ext uri="{FF2B5EF4-FFF2-40B4-BE49-F238E27FC236}">
                  <a16:creationId xmlns:a16="http://schemas.microsoft.com/office/drawing/2014/main" id="{6532EAE7-3BA7-3CA6-F49B-C8555B87E060}"/>
                </a:ext>
              </a:extLst>
            </p:cNvPr>
            <p:cNvSpPr/>
            <p:nvPr/>
          </p:nvSpPr>
          <p:spPr>
            <a:xfrm>
              <a:off x="7848600" y="3657600"/>
              <a:ext cx="411480" cy="365760"/>
            </a:xfrm>
            <a:prstGeom prst="roundRect">
              <a:avLst/>
            </a:prstGeom>
            <a:solidFill>
              <a:srgbClr val="DA969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>
                  <a:latin typeface="Calibri"/>
                  <a:cs typeface="Arial" pitchFamily="34" charset="0"/>
                </a:rPr>
                <a:t>RI</a:t>
              </a:r>
              <a:br>
                <a:rPr lang="en-US" b="1" kern="0">
                  <a:solidFill>
                    <a:schemeClr val="bg1"/>
                  </a:solidFill>
                  <a:latin typeface="Calibri"/>
                  <a:cs typeface="Arial" pitchFamily="34" charset="0"/>
                </a:rPr>
              </a:br>
              <a:r>
                <a:rPr lang="en-US" b="1" kern="0">
                  <a:latin typeface="Calibri"/>
                  <a:cs typeface="Arial" pitchFamily="34" charset="0"/>
                </a:rPr>
                <a:t>0.2%</a:t>
              </a:r>
            </a:p>
          </p:txBody>
        </p:sp>
        <p:sp>
          <p:nvSpPr>
            <p:cNvPr id="71" name="Rounded Rectangle 178">
              <a:extLst>
                <a:ext uri="{FF2B5EF4-FFF2-40B4-BE49-F238E27FC236}">
                  <a16:creationId xmlns:a16="http://schemas.microsoft.com/office/drawing/2014/main" id="{13DC033D-16BC-FC34-FB0F-D41D74308838}"/>
                </a:ext>
              </a:extLst>
            </p:cNvPr>
            <p:cNvSpPr/>
            <p:nvPr/>
          </p:nvSpPr>
          <p:spPr>
            <a:xfrm>
              <a:off x="7315200" y="4114800"/>
              <a:ext cx="411480" cy="365760"/>
            </a:xfrm>
            <a:prstGeom prst="roundRect">
              <a:avLst/>
            </a:prstGeom>
            <a:solidFill>
              <a:srgbClr val="C4D79B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DE</a:t>
              </a:r>
              <a:br>
                <a:rPr lang="en-US" b="1" kern="0">
                  <a:solidFill>
                    <a:prstClr val="black"/>
                  </a:solidFill>
                  <a:latin typeface="Calibri"/>
                  <a:cs typeface="Arial" pitchFamily="34" charset="0"/>
                </a:rPr>
              </a:br>
              <a:r>
                <a:rPr lang="en-US" b="1" ker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1.2%</a:t>
              </a:r>
            </a:p>
          </p:txBody>
        </p:sp>
        <p:sp>
          <p:nvSpPr>
            <p:cNvPr id="72" name="Rounded Rectangle 179">
              <a:extLst>
                <a:ext uri="{FF2B5EF4-FFF2-40B4-BE49-F238E27FC236}">
                  <a16:creationId xmlns:a16="http://schemas.microsoft.com/office/drawing/2014/main" id="{140A13CA-9193-E39A-74C3-88D3FB529077}"/>
                </a:ext>
              </a:extLst>
            </p:cNvPr>
            <p:cNvSpPr/>
            <p:nvPr/>
          </p:nvSpPr>
          <p:spPr>
            <a:xfrm>
              <a:off x="7848600" y="4114800"/>
              <a:ext cx="411480" cy="365760"/>
            </a:xfrm>
            <a:prstGeom prst="roundRect">
              <a:avLst/>
            </a:prstGeom>
            <a:solidFill>
              <a:srgbClr val="DA969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sz="1575" b="1" kern="0">
                  <a:latin typeface="Calibri"/>
                  <a:cs typeface="Arial" pitchFamily="34" charset="0"/>
                </a:rPr>
                <a:t>NJ</a:t>
              </a:r>
              <a:br>
                <a:rPr lang="en-US" sz="1575" b="1" kern="0">
                  <a:solidFill>
                    <a:schemeClr val="bg1"/>
                  </a:solidFill>
                  <a:latin typeface="Calibri"/>
                  <a:cs typeface="Arial" pitchFamily="34" charset="0"/>
                </a:rPr>
              </a:br>
              <a:r>
                <a:rPr lang="en-US" sz="1575" b="1" kern="0">
                  <a:latin typeface="Calibri"/>
                  <a:cs typeface="Arial" pitchFamily="34" charset="0"/>
                </a:rPr>
                <a:t>0.3</a:t>
              </a:r>
              <a:r>
                <a:rPr lang="en-US" b="1" kern="0">
                  <a:latin typeface="Calibri"/>
                  <a:cs typeface="Arial" pitchFamily="34" charset="0"/>
                </a:rPr>
                <a:t>%</a:t>
              </a:r>
            </a:p>
          </p:txBody>
        </p:sp>
        <p:sp>
          <p:nvSpPr>
            <p:cNvPr id="73" name="Rounded Rectangle 180">
              <a:extLst>
                <a:ext uri="{FF2B5EF4-FFF2-40B4-BE49-F238E27FC236}">
                  <a16:creationId xmlns:a16="http://schemas.microsoft.com/office/drawing/2014/main" id="{8FBE7D3C-BF07-B3EC-DA9F-AA04E9F8A3C8}"/>
                </a:ext>
              </a:extLst>
            </p:cNvPr>
            <p:cNvSpPr/>
            <p:nvPr/>
          </p:nvSpPr>
          <p:spPr>
            <a:xfrm>
              <a:off x="7315200" y="4572000"/>
              <a:ext cx="411480" cy="365760"/>
            </a:xfrm>
            <a:prstGeom prst="roundRect">
              <a:avLst/>
            </a:prstGeom>
            <a:solidFill>
              <a:srgbClr val="DA969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>
                  <a:latin typeface="Calibri"/>
                  <a:cs typeface="Arial" pitchFamily="34" charset="0"/>
                </a:rPr>
                <a:t>MD</a:t>
              </a:r>
            </a:p>
            <a:p>
              <a:pPr algn="ctr" defTabSz="816356">
                <a:defRPr/>
              </a:pPr>
              <a:r>
                <a:rPr lang="en-US" b="1" kern="0">
                  <a:latin typeface="Calibri"/>
                  <a:cs typeface="Arial" pitchFamily="34" charset="0"/>
                </a:rPr>
                <a:t>0.3%</a:t>
              </a:r>
            </a:p>
          </p:txBody>
        </p:sp>
        <p:sp>
          <p:nvSpPr>
            <p:cNvPr id="74" name="Rounded Rectangle 149">
              <a:extLst>
                <a:ext uri="{FF2B5EF4-FFF2-40B4-BE49-F238E27FC236}">
                  <a16:creationId xmlns:a16="http://schemas.microsoft.com/office/drawing/2014/main" id="{D711E796-E079-554C-0338-DE4F7C989D64}"/>
                </a:ext>
              </a:extLst>
            </p:cNvPr>
            <p:cNvSpPr/>
            <p:nvPr/>
          </p:nvSpPr>
          <p:spPr>
            <a:xfrm>
              <a:off x="7848600" y="4572000"/>
              <a:ext cx="411480" cy="365760"/>
            </a:xfrm>
            <a:prstGeom prst="roundRect">
              <a:avLst/>
            </a:prstGeom>
            <a:solidFill>
              <a:srgbClr val="C4D79B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>
                  <a:latin typeface="Calibri"/>
                  <a:cs typeface="Arial" pitchFamily="34" charset="0"/>
                </a:rPr>
                <a:t>DC</a:t>
              </a:r>
            </a:p>
            <a:p>
              <a:pPr algn="ctr" defTabSz="816356">
                <a:defRPr/>
              </a:pPr>
              <a:r>
                <a:rPr lang="en-US" b="1" kern="0">
                  <a:latin typeface="Calibri"/>
                  <a:cs typeface="Arial" pitchFamily="34" charset="0"/>
                </a:rPr>
                <a:t>1.2%</a:t>
              </a:r>
            </a:p>
          </p:txBody>
        </p:sp>
        <p:grpSp>
          <p:nvGrpSpPr>
            <p:cNvPr id="75" name="Group 135">
              <a:extLst>
                <a:ext uri="{FF2B5EF4-FFF2-40B4-BE49-F238E27FC236}">
                  <a16:creationId xmlns:a16="http://schemas.microsoft.com/office/drawing/2014/main" id="{4F5DB7DE-C74A-3CE2-B533-AE603C4CF8AE}"/>
                </a:ext>
              </a:extLst>
            </p:cNvPr>
            <p:cNvGrpSpPr/>
            <p:nvPr/>
          </p:nvGrpSpPr>
          <p:grpSpPr>
            <a:xfrm>
              <a:off x="7235434" y="2286000"/>
              <a:ext cx="1024646" cy="719764"/>
              <a:chOff x="7235434" y="2286000"/>
              <a:chExt cx="1024646" cy="719764"/>
            </a:xfrm>
            <a:solidFill>
              <a:srgbClr val="C0504D">
                <a:lumMod val="60000"/>
                <a:lumOff val="40000"/>
              </a:srgbClr>
            </a:solidFill>
          </p:grpSpPr>
          <p:sp>
            <p:nvSpPr>
              <p:cNvPr id="85" name="Freeform 94">
                <a:extLst>
                  <a:ext uri="{FF2B5EF4-FFF2-40B4-BE49-F238E27FC236}">
                    <a16:creationId xmlns:a16="http://schemas.microsoft.com/office/drawing/2014/main" id="{3E651BC0-D68B-43DF-A0D2-180F1F04A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434" y="2578766"/>
                <a:ext cx="205824" cy="426998"/>
              </a:xfrm>
              <a:custGeom>
                <a:avLst/>
                <a:gdLst/>
                <a:ahLst/>
                <a:cxnLst>
                  <a:cxn ang="0">
                    <a:pos x="507" y="946"/>
                  </a:cxn>
                  <a:cxn ang="0">
                    <a:pos x="490" y="933"/>
                  </a:cxn>
                  <a:cxn ang="0">
                    <a:pos x="466" y="939"/>
                  </a:cxn>
                  <a:cxn ang="0">
                    <a:pos x="442" y="981"/>
                  </a:cxn>
                  <a:cxn ang="0">
                    <a:pos x="413" y="987"/>
                  </a:cxn>
                  <a:cxn ang="0">
                    <a:pos x="419" y="1017"/>
                  </a:cxn>
                  <a:cxn ang="0">
                    <a:pos x="413" y="1022"/>
                  </a:cxn>
                  <a:cxn ang="0">
                    <a:pos x="407" y="1017"/>
                  </a:cxn>
                  <a:cxn ang="0">
                    <a:pos x="395" y="1022"/>
                  </a:cxn>
                  <a:cxn ang="0">
                    <a:pos x="389" y="1034"/>
                  </a:cxn>
                  <a:cxn ang="0">
                    <a:pos x="46" y="1111"/>
                  </a:cxn>
                  <a:cxn ang="0">
                    <a:pos x="41" y="1093"/>
                  </a:cxn>
                  <a:cxn ang="0">
                    <a:pos x="17" y="1070"/>
                  </a:cxn>
                  <a:cxn ang="0">
                    <a:pos x="17" y="1028"/>
                  </a:cxn>
                  <a:cxn ang="0">
                    <a:pos x="29" y="1010"/>
                  </a:cxn>
                  <a:cxn ang="0">
                    <a:pos x="17" y="974"/>
                  </a:cxn>
                  <a:cxn ang="0">
                    <a:pos x="0" y="809"/>
                  </a:cxn>
                  <a:cxn ang="0">
                    <a:pos x="0" y="756"/>
                  </a:cxn>
                  <a:cxn ang="0">
                    <a:pos x="23" y="667"/>
                  </a:cxn>
                  <a:cxn ang="0">
                    <a:pos x="35" y="603"/>
                  </a:cxn>
                  <a:cxn ang="0">
                    <a:pos x="41" y="555"/>
                  </a:cxn>
                  <a:cxn ang="0">
                    <a:pos x="23" y="520"/>
                  </a:cxn>
                  <a:cxn ang="0">
                    <a:pos x="23" y="484"/>
                  </a:cxn>
                  <a:cxn ang="0">
                    <a:pos x="35" y="461"/>
                  </a:cxn>
                  <a:cxn ang="0">
                    <a:pos x="100" y="408"/>
                  </a:cxn>
                  <a:cxn ang="0">
                    <a:pos x="129" y="319"/>
                  </a:cxn>
                  <a:cxn ang="0">
                    <a:pos x="100" y="266"/>
                  </a:cxn>
                  <a:cxn ang="0">
                    <a:pos x="94" y="243"/>
                  </a:cxn>
                  <a:cxn ang="0">
                    <a:pos x="106" y="225"/>
                  </a:cxn>
                  <a:cxn ang="0">
                    <a:pos x="100" y="207"/>
                  </a:cxn>
                  <a:cxn ang="0">
                    <a:pos x="88" y="148"/>
                  </a:cxn>
                  <a:cxn ang="0">
                    <a:pos x="100" y="77"/>
                  </a:cxn>
                  <a:cxn ang="0">
                    <a:pos x="82" y="48"/>
                  </a:cxn>
                  <a:cxn ang="0">
                    <a:pos x="88" y="41"/>
                  </a:cxn>
                  <a:cxn ang="0">
                    <a:pos x="112" y="41"/>
                  </a:cxn>
                  <a:cxn ang="0">
                    <a:pos x="124" y="12"/>
                  </a:cxn>
                  <a:cxn ang="0">
                    <a:pos x="142" y="23"/>
                  </a:cxn>
                  <a:cxn ang="0">
                    <a:pos x="159" y="18"/>
                  </a:cxn>
                  <a:cxn ang="0">
                    <a:pos x="177" y="0"/>
                  </a:cxn>
                  <a:cxn ang="0">
                    <a:pos x="401" y="685"/>
                  </a:cxn>
                  <a:cxn ang="0">
                    <a:pos x="407" y="697"/>
                  </a:cxn>
                  <a:cxn ang="0">
                    <a:pos x="407" y="727"/>
                  </a:cxn>
                  <a:cxn ang="0">
                    <a:pos x="407" y="738"/>
                  </a:cxn>
                  <a:cxn ang="0">
                    <a:pos x="466" y="786"/>
                  </a:cxn>
                  <a:cxn ang="0">
                    <a:pos x="478" y="786"/>
                  </a:cxn>
                  <a:cxn ang="0">
                    <a:pos x="484" y="809"/>
                  </a:cxn>
                  <a:cxn ang="0">
                    <a:pos x="484" y="821"/>
                  </a:cxn>
                  <a:cxn ang="0">
                    <a:pos x="513" y="880"/>
                  </a:cxn>
                  <a:cxn ang="0">
                    <a:pos x="513" y="892"/>
                  </a:cxn>
                  <a:cxn ang="0">
                    <a:pos x="507" y="916"/>
                  </a:cxn>
                  <a:cxn ang="0">
                    <a:pos x="507" y="946"/>
                  </a:cxn>
                </a:cxnLst>
                <a:rect l="0" t="0" r="r" b="b"/>
                <a:pathLst>
                  <a:path w="513" h="1111">
                    <a:moveTo>
                      <a:pt x="507" y="946"/>
                    </a:moveTo>
                    <a:lnTo>
                      <a:pt x="490" y="933"/>
                    </a:lnTo>
                    <a:lnTo>
                      <a:pt x="466" y="939"/>
                    </a:lnTo>
                    <a:lnTo>
                      <a:pt x="442" y="981"/>
                    </a:lnTo>
                    <a:lnTo>
                      <a:pt x="413" y="987"/>
                    </a:lnTo>
                    <a:lnTo>
                      <a:pt x="419" y="1017"/>
                    </a:lnTo>
                    <a:lnTo>
                      <a:pt x="413" y="1022"/>
                    </a:lnTo>
                    <a:lnTo>
                      <a:pt x="407" y="1017"/>
                    </a:lnTo>
                    <a:lnTo>
                      <a:pt x="395" y="1022"/>
                    </a:lnTo>
                    <a:lnTo>
                      <a:pt x="389" y="1034"/>
                    </a:lnTo>
                    <a:lnTo>
                      <a:pt x="46" y="1111"/>
                    </a:lnTo>
                    <a:lnTo>
                      <a:pt x="41" y="1093"/>
                    </a:lnTo>
                    <a:lnTo>
                      <a:pt x="17" y="1070"/>
                    </a:lnTo>
                    <a:lnTo>
                      <a:pt x="17" y="1028"/>
                    </a:lnTo>
                    <a:lnTo>
                      <a:pt x="29" y="1010"/>
                    </a:lnTo>
                    <a:lnTo>
                      <a:pt x="17" y="974"/>
                    </a:lnTo>
                    <a:lnTo>
                      <a:pt x="0" y="809"/>
                    </a:lnTo>
                    <a:lnTo>
                      <a:pt x="0" y="756"/>
                    </a:lnTo>
                    <a:lnTo>
                      <a:pt x="23" y="667"/>
                    </a:lnTo>
                    <a:lnTo>
                      <a:pt x="35" y="603"/>
                    </a:lnTo>
                    <a:lnTo>
                      <a:pt x="41" y="555"/>
                    </a:lnTo>
                    <a:lnTo>
                      <a:pt x="23" y="520"/>
                    </a:lnTo>
                    <a:lnTo>
                      <a:pt x="23" y="484"/>
                    </a:lnTo>
                    <a:lnTo>
                      <a:pt x="35" y="461"/>
                    </a:lnTo>
                    <a:lnTo>
                      <a:pt x="100" y="408"/>
                    </a:lnTo>
                    <a:lnTo>
                      <a:pt x="129" y="319"/>
                    </a:lnTo>
                    <a:lnTo>
                      <a:pt x="100" y="266"/>
                    </a:lnTo>
                    <a:lnTo>
                      <a:pt x="94" y="243"/>
                    </a:lnTo>
                    <a:lnTo>
                      <a:pt x="106" y="225"/>
                    </a:lnTo>
                    <a:lnTo>
                      <a:pt x="100" y="207"/>
                    </a:lnTo>
                    <a:lnTo>
                      <a:pt x="88" y="148"/>
                    </a:lnTo>
                    <a:lnTo>
                      <a:pt x="100" y="77"/>
                    </a:lnTo>
                    <a:lnTo>
                      <a:pt x="82" y="48"/>
                    </a:lnTo>
                    <a:lnTo>
                      <a:pt x="88" y="41"/>
                    </a:lnTo>
                    <a:lnTo>
                      <a:pt x="112" y="41"/>
                    </a:lnTo>
                    <a:lnTo>
                      <a:pt x="124" y="12"/>
                    </a:lnTo>
                    <a:lnTo>
                      <a:pt x="142" y="23"/>
                    </a:lnTo>
                    <a:lnTo>
                      <a:pt x="159" y="18"/>
                    </a:lnTo>
                    <a:lnTo>
                      <a:pt x="177" y="0"/>
                    </a:lnTo>
                    <a:lnTo>
                      <a:pt x="401" y="685"/>
                    </a:lnTo>
                    <a:lnTo>
                      <a:pt x="407" y="697"/>
                    </a:lnTo>
                    <a:lnTo>
                      <a:pt x="407" y="727"/>
                    </a:lnTo>
                    <a:lnTo>
                      <a:pt x="407" y="738"/>
                    </a:lnTo>
                    <a:lnTo>
                      <a:pt x="466" y="786"/>
                    </a:lnTo>
                    <a:lnTo>
                      <a:pt x="478" y="786"/>
                    </a:lnTo>
                    <a:lnTo>
                      <a:pt x="484" y="809"/>
                    </a:lnTo>
                    <a:lnTo>
                      <a:pt x="484" y="821"/>
                    </a:lnTo>
                    <a:lnTo>
                      <a:pt x="513" y="880"/>
                    </a:lnTo>
                    <a:lnTo>
                      <a:pt x="513" y="892"/>
                    </a:lnTo>
                    <a:lnTo>
                      <a:pt x="507" y="916"/>
                    </a:lnTo>
                    <a:lnTo>
                      <a:pt x="507" y="946"/>
                    </a:lnTo>
                  </a:path>
                </a:pathLst>
              </a:custGeom>
              <a:solidFill>
                <a:srgbClr val="DA9694"/>
              </a:solidFill>
              <a:ln w="1270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816356">
                  <a:defRPr/>
                </a:pPr>
                <a:endParaRPr lang="en-US" b="1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Rounded Rectangle 142">
                <a:extLst>
                  <a:ext uri="{FF2B5EF4-FFF2-40B4-BE49-F238E27FC236}">
                    <a16:creationId xmlns:a16="http://schemas.microsoft.com/office/drawing/2014/main" id="{7811E342-9DF4-D9DF-0835-3AECB6D15053}"/>
                  </a:ext>
                </a:extLst>
              </p:cNvPr>
              <p:cNvSpPr/>
              <p:nvPr/>
            </p:nvSpPr>
            <p:spPr>
              <a:xfrm>
                <a:off x="7848600" y="2286000"/>
                <a:ext cx="411480" cy="365760"/>
              </a:xfrm>
              <a:prstGeom prst="roundRect">
                <a:avLst/>
              </a:prstGeom>
              <a:solidFill>
                <a:srgbClr val="DA9694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816356">
                  <a:defRPr/>
                </a:pPr>
                <a:r>
                  <a:rPr lang="en-US" b="1" ker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NH</a:t>
                </a:r>
                <a:br>
                  <a:rPr lang="en-US" b="1" ker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</a:br>
                <a:r>
                  <a:rPr lang="en-US" b="1" ker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0.2%</a:t>
                </a:r>
              </a:p>
            </p:txBody>
          </p:sp>
        </p:grpSp>
        <p:sp>
          <p:nvSpPr>
            <p:cNvPr id="76" name="Rounded Rectangle 144">
              <a:extLst>
                <a:ext uri="{FF2B5EF4-FFF2-40B4-BE49-F238E27FC236}">
                  <a16:creationId xmlns:a16="http://schemas.microsoft.com/office/drawing/2014/main" id="{90323F0E-F8C3-73C9-DC15-E2E84A907640}"/>
                </a:ext>
              </a:extLst>
            </p:cNvPr>
            <p:cNvSpPr/>
            <p:nvPr/>
          </p:nvSpPr>
          <p:spPr>
            <a:xfrm>
              <a:off x="2157743" y="1752600"/>
              <a:ext cx="951854" cy="304800"/>
            </a:xfrm>
            <a:prstGeom prst="roundRect">
              <a:avLst/>
            </a:prstGeom>
            <a:solidFill>
              <a:srgbClr val="411817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Decrease</a:t>
              </a:r>
            </a:p>
          </p:txBody>
        </p:sp>
        <p:sp>
          <p:nvSpPr>
            <p:cNvPr id="77" name="Rounded Rectangle 145">
              <a:extLst>
                <a:ext uri="{FF2B5EF4-FFF2-40B4-BE49-F238E27FC236}">
                  <a16:creationId xmlns:a16="http://schemas.microsoft.com/office/drawing/2014/main" id="{D193C39E-877B-CCD5-2181-23E214B6B764}"/>
                </a:ext>
              </a:extLst>
            </p:cNvPr>
            <p:cNvSpPr/>
            <p:nvPr/>
          </p:nvSpPr>
          <p:spPr>
            <a:xfrm>
              <a:off x="3148343" y="1752600"/>
              <a:ext cx="951854" cy="304800"/>
            </a:xfrm>
            <a:prstGeom prst="roundRect">
              <a:avLst/>
            </a:prstGeom>
            <a:solidFill>
              <a:srgbClr val="E2ADAC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0-0.49%</a:t>
              </a:r>
            </a:p>
          </p:txBody>
        </p:sp>
        <p:sp>
          <p:nvSpPr>
            <p:cNvPr id="78" name="Rounded Rectangle 146">
              <a:extLst>
                <a:ext uri="{FF2B5EF4-FFF2-40B4-BE49-F238E27FC236}">
                  <a16:creationId xmlns:a16="http://schemas.microsoft.com/office/drawing/2014/main" id="{D9B8240B-7680-0304-572B-0798EB9D9B7B}"/>
                </a:ext>
              </a:extLst>
            </p:cNvPr>
            <p:cNvSpPr/>
            <p:nvPr/>
          </p:nvSpPr>
          <p:spPr>
            <a:xfrm>
              <a:off x="4146258" y="1752600"/>
              <a:ext cx="951854" cy="3048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0.5-0.99%</a:t>
              </a:r>
            </a:p>
          </p:txBody>
        </p:sp>
        <p:sp>
          <p:nvSpPr>
            <p:cNvPr id="79" name="Rounded Rectangle 147">
              <a:extLst>
                <a:ext uri="{FF2B5EF4-FFF2-40B4-BE49-F238E27FC236}">
                  <a16:creationId xmlns:a16="http://schemas.microsoft.com/office/drawing/2014/main" id="{EE5587B7-1203-C89C-3E69-EEEE0A37F01E}"/>
                </a:ext>
              </a:extLst>
            </p:cNvPr>
            <p:cNvSpPr/>
            <p:nvPr/>
          </p:nvSpPr>
          <p:spPr>
            <a:xfrm>
              <a:off x="5147233" y="1752600"/>
              <a:ext cx="951854" cy="304800"/>
            </a:xfrm>
            <a:prstGeom prst="roundRect">
              <a:avLst/>
            </a:prstGeom>
            <a:solidFill>
              <a:srgbClr val="C4D79B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1.0-1.49%</a:t>
              </a:r>
            </a:p>
          </p:txBody>
        </p:sp>
        <p:sp>
          <p:nvSpPr>
            <p:cNvPr id="80" name="Snip Single Corner Rectangle 148">
              <a:extLst>
                <a:ext uri="{FF2B5EF4-FFF2-40B4-BE49-F238E27FC236}">
                  <a16:creationId xmlns:a16="http://schemas.microsoft.com/office/drawing/2014/main" id="{143FB03E-94B9-6FD2-7D2E-11C8ECF695E9}"/>
                </a:ext>
              </a:extLst>
            </p:cNvPr>
            <p:cNvSpPr/>
            <p:nvPr/>
          </p:nvSpPr>
          <p:spPr>
            <a:xfrm>
              <a:off x="990600" y="4800600"/>
              <a:ext cx="1600200" cy="1249680"/>
            </a:xfrm>
            <a:prstGeom prst="snip1Rect">
              <a:avLst>
                <a:gd name="adj" fmla="val 44872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16356"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1" name="Snip Single Corner Rectangle 150">
              <a:extLst>
                <a:ext uri="{FF2B5EF4-FFF2-40B4-BE49-F238E27FC236}">
                  <a16:creationId xmlns:a16="http://schemas.microsoft.com/office/drawing/2014/main" id="{D5AC7EA1-2009-E324-2375-4299DB70905D}"/>
                </a:ext>
              </a:extLst>
            </p:cNvPr>
            <p:cNvSpPr/>
            <p:nvPr/>
          </p:nvSpPr>
          <p:spPr>
            <a:xfrm>
              <a:off x="2667000" y="5410200"/>
              <a:ext cx="990600" cy="640080"/>
            </a:xfrm>
            <a:prstGeom prst="snip1Rect">
              <a:avLst>
                <a:gd name="adj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16356"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2" name="Rounded Rectangle 133">
              <a:extLst>
                <a:ext uri="{FF2B5EF4-FFF2-40B4-BE49-F238E27FC236}">
                  <a16:creationId xmlns:a16="http://schemas.microsoft.com/office/drawing/2014/main" id="{7B094100-3415-FC7F-0A63-E5849B7AFAD6}"/>
                </a:ext>
              </a:extLst>
            </p:cNvPr>
            <p:cNvSpPr/>
            <p:nvPr/>
          </p:nvSpPr>
          <p:spPr>
            <a:xfrm>
              <a:off x="7848600" y="3200400"/>
              <a:ext cx="411480" cy="365760"/>
            </a:xfrm>
            <a:prstGeom prst="roundRect">
              <a:avLst/>
            </a:prstGeom>
            <a:solidFill>
              <a:srgbClr val="DA969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dirty="0"/>
                <a:t>MA</a:t>
              </a:r>
            </a:p>
            <a:p>
              <a:pPr algn="ctr" defTabSz="816356">
                <a:defRPr/>
              </a:pPr>
              <a:r>
                <a:rPr lang="en-US" b="1" dirty="0">
                  <a:latin typeface="Arial Narrow" panose="020B0606020202030204" pitchFamily="34" charset="0"/>
                </a:rPr>
                <a:t>0.3%</a:t>
              </a:r>
              <a:endParaRPr lang="en-US" b="1" kern="0" dirty="0">
                <a:highlight>
                  <a:srgbClr val="DA9694"/>
                </a:highlight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83" name="Rounded Rectangle 132">
              <a:extLst>
                <a:ext uri="{FF2B5EF4-FFF2-40B4-BE49-F238E27FC236}">
                  <a16:creationId xmlns:a16="http://schemas.microsoft.com/office/drawing/2014/main" id="{301743B6-B4C9-27BD-3905-41258105848E}"/>
                </a:ext>
              </a:extLst>
            </p:cNvPr>
            <p:cNvSpPr/>
            <p:nvPr/>
          </p:nvSpPr>
          <p:spPr>
            <a:xfrm>
              <a:off x="6137833" y="1752600"/>
              <a:ext cx="951854" cy="304800"/>
            </a:xfrm>
            <a:prstGeom prst="roundRect">
              <a:avLst/>
            </a:prstGeom>
            <a:solidFill>
              <a:srgbClr val="3366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16356"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1.5%+</a:t>
              </a:r>
            </a:p>
          </p:txBody>
        </p:sp>
        <p:sp>
          <p:nvSpPr>
            <p:cNvPr id="84" name="Freeform 58">
              <a:extLst>
                <a:ext uri="{FF2B5EF4-FFF2-40B4-BE49-F238E27FC236}">
                  <a16:creationId xmlns:a16="http://schemas.microsoft.com/office/drawing/2014/main" id="{B21FEAA9-3BA4-2FC9-6208-FAD2372D7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24" y="4169263"/>
              <a:ext cx="1053197" cy="355058"/>
            </a:xfrm>
            <a:custGeom>
              <a:avLst/>
              <a:gdLst/>
              <a:ahLst/>
              <a:cxnLst>
                <a:cxn ang="0">
                  <a:pos x="2640" y="0"/>
                </a:cxn>
                <a:cxn ang="0">
                  <a:pos x="2103" y="64"/>
                </a:cxn>
                <a:cxn ang="0">
                  <a:pos x="2080" y="88"/>
                </a:cxn>
                <a:cxn ang="0">
                  <a:pos x="745" y="206"/>
                </a:cxn>
                <a:cxn ang="0">
                  <a:pos x="727" y="195"/>
                </a:cxn>
                <a:cxn ang="0">
                  <a:pos x="674" y="200"/>
                </a:cxn>
                <a:cxn ang="0">
                  <a:pos x="685" y="224"/>
                </a:cxn>
                <a:cxn ang="0">
                  <a:pos x="685" y="266"/>
                </a:cxn>
                <a:cxn ang="0">
                  <a:pos x="213" y="301"/>
                </a:cxn>
                <a:cxn ang="0">
                  <a:pos x="190" y="360"/>
                </a:cxn>
                <a:cxn ang="0">
                  <a:pos x="172" y="424"/>
                </a:cxn>
                <a:cxn ang="0">
                  <a:pos x="177" y="449"/>
                </a:cxn>
                <a:cxn ang="0">
                  <a:pos x="160" y="507"/>
                </a:cxn>
                <a:cxn ang="0">
                  <a:pos x="154" y="525"/>
                </a:cxn>
                <a:cxn ang="0">
                  <a:pos x="160" y="548"/>
                </a:cxn>
                <a:cxn ang="0">
                  <a:pos x="142" y="584"/>
                </a:cxn>
                <a:cxn ang="0">
                  <a:pos x="101" y="626"/>
                </a:cxn>
                <a:cxn ang="0">
                  <a:pos x="89" y="708"/>
                </a:cxn>
                <a:cxn ang="0">
                  <a:pos x="41" y="761"/>
                </a:cxn>
                <a:cxn ang="0">
                  <a:pos x="53" y="809"/>
                </a:cxn>
                <a:cxn ang="0">
                  <a:pos x="53" y="885"/>
                </a:cxn>
                <a:cxn ang="0">
                  <a:pos x="41" y="885"/>
                </a:cxn>
                <a:cxn ang="0">
                  <a:pos x="0" y="921"/>
                </a:cxn>
                <a:cxn ang="0">
                  <a:pos x="685" y="874"/>
                </a:cxn>
                <a:cxn ang="0">
                  <a:pos x="1530" y="803"/>
                </a:cxn>
                <a:cxn ang="0">
                  <a:pos x="1861" y="768"/>
                </a:cxn>
                <a:cxn ang="0">
                  <a:pos x="1867" y="667"/>
                </a:cxn>
                <a:cxn ang="0">
                  <a:pos x="1897" y="672"/>
                </a:cxn>
                <a:cxn ang="0">
                  <a:pos x="1914" y="667"/>
                </a:cxn>
                <a:cxn ang="0">
                  <a:pos x="1938" y="644"/>
                </a:cxn>
                <a:cxn ang="0">
                  <a:pos x="1938" y="619"/>
                </a:cxn>
                <a:cxn ang="0">
                  <a:pos x="1938" y="596"/>
                </a:cxn>
                <a:cxn ang="0">
                  <a:pos x="1943" y="573"/>
                </a:cxn>
                <a:cxn ang="0">
                  <a:pos x="1973" y="543"/>
                </a:cxn>
                <a:cxn ang="0">
                  <a:pos x="2039" y="519"/>
                </a:cxn>
                <a:cxn ang="0">
                  <a:pos x="2115" y="495"/>
                </a:cxn>
                <a:cxn ang="0">
                  <a:pos x="2192" y="431"/>
                </a:cxn>
                <a:cxn ang="0">
                  <a:pos x="2221" y="419"/>
                </a:cxn>
                <a:cxn ang="0">
                  <a:pos x="2269" y="378"/>
                </a:cxn>
                <a:cxn ang="0">
                  <a:pos x="2275" y="337"/>
                </a:cxn>
                <a:cxn ang="0">
                  <a:pos x="2287" y="337"/>
                </a:cxn>
                <a:cxn ang="0">
                  <a:pos x="2305" y="337"/>
                </a:cxn>
                <a:cxn ang="0">
                  <a:pos x="2316" y="319"/>
                </a:cxn>
                <a:cxn ang="0">
                  <a:pos x="2322" y="307"/>
                </a:cxn>
                <a:cxn ang="0">
                  <a:pos x="2351" y="283"/>
                </a:cxn>
                <a:cxn ang="0">
                  <a:pos x="2357" y="283"/>
                </a:cxn>
                <a:cxn ang="0">
                  <a:pos x="2381" y="301"/>
                </a:cxn>
                <a:cxn ang="0">
                  <a:pos x="2404" y="283"/>
                </a:cxn>
                <a:cxn ang="0">
                  <a:pos x="2410" y="271"/>
                </a:cxn>
                <a:cxn ang="0">
                  <a:pos x="2445" y="241"/>
                </a:cxn>
                <a:cxn ang="0">
                  <a:pos x="2475" y="230"/>
                </a:cxn>
                <a:cxn ang="0">
                  <a:pos x="2528" y="224"/>
                </a:cxn>
                <a:cxn ang="0">
                  <a:pos x="2582" y="135"/>
                </a:cxn>
                <a:cxn ang="0">
                  <a:pos x="2629" y="106"/>
                </a:cxn>
                <a:cxn ang="0">
                  <a:pos x="2629" y="82"/>
                </a:cxn>
                <a:cxn ang="0">
                  <a:pos x="2640" y="58"/>
                </a:cxn>
                <a:cxn ang="0">
                  <a:pos x="2629" y="28"/>
                </a:cxn>
                <a:cxn ang="0">
                  <a:pos x="2640" y="0"/>
                </a:cxn>
              </a:cxnLst>
              <a:rect l="0" t="0" r="r" b="b"/>
              <a:pathLst>
                <a:path w="2640" h="921">
                  <a:moveTo>
                    <a:pt x="2640" y="0"/>
                  </a:moveTo>
                  <a:lnTo>
                    <a:pt x="2103" y="64"/>
                  </a:lnTo>
                  <a:lnTo>
                    <a:pt x="2080" y="88"/>
                  </a:lnTo>
                  <a:lnTo>
                    <a:pt x="745" y="206"/>
                  </a:lnTo>
                  <a:lnTo>
                    <a:pt x="727" y="195"/>
                  </a:lnTo>
                  <a:lnTo>
                    <a:pt x="674" y="200"/>
                  </a:lnTo>
                  <a:lnTo>
                    <a:pt x="685" y="224"/>
                  </a:lnTo>
                  <a:lnTo>
                    <a:pt x="685" y="266"/>
                  </a:lnTo>
                  <a:lnTo>
                    <a:pt x="213" y="301"/>
                  </a:lnTo>
                  <a:lnTo>
                    <a:pt x="190" y="360"/>
                  </a:lnTo>
                  <a:lnTo>
                    <a:pt x="172" y="424"/>
                  </a:lnTo>
                  <a:lnTo>
                    <a:pt x="177" y="449"/>
                  </a:lnTo>
                  <a:lnTo>
                    <a:pt x="160" y="507"/>
                  </a:lnTo>
                  <a:lnTo>
                    <a:pt x="154" y="525"/>
                  </a:lnTo>
                  <a:lnTo>
                    <a:pt x="160" y="548"/>
                  </a:lnTo>
                  <a:lnTo>
                    <a:pt x="142" y="584"/>
                  </a:lnTo>
                  <a:lnTo>
                    <a:pt x="101" y="626"/>
                  </a:lnTo>
                  <a:lnTo>
                    <a:pt x="89" y="708"/>
                  </a:lnTo>
                  <a:lnTo>
                    <a:pt x="41" y="761"/>
                  </a:lnTo>
                  <a:lnTo>
                    <a:pt x="53" y="809"/>
                  </a:lnTo>
                  <a:lnTo>
                    <a:pt x="53" y="885"/>
                  </a:lnTo>
                  <a:lnTo>
                    <a:pt x="41" y="885"/>
                  </a:lnTo>
                  <a:lnTo>
                    <a:pt x="0" y="921"/>
                  </a:lnTo>
                  <a:lnTo>
                    <a:pt x="685" y="874"/>
                  </a:lnTo>
                  <a:lnTo>
                    <a:pt x="1530" y="803"/>
                  </a:lnTo>
                  <a:lnTo>
                    <a:pt x="1861" y="768"/>
                  </a:lnTo>
                  <a:lnTo>
                    <a:pt x="1867" y="667"/>
                  </a:lnTo>
                  <a:lnTo>
                    <a:pt x="1897" y="672"/>
                  </a:lnTo>
                  <a:lnTo>
                    <a:pt x="1914" y="667"/>
                  </a:lnTo>
                  <a:lnTo>
                    <a:pt x="1938" y="644"/>
                  </a:lnTo>
                  <a:lnTo>
                    <a:pt x="1938" y="619"/>
                  </a:lnTo>
                  <a:lnTo>
                    <a:pt x="1938" y="596"/>
                  </a:lnTo>
                  <a:lnTo>
                    <a:pt x="1943" y="573"/>
                  </a:lnTo>
                  <a:lnTo>
                    <a:pt x="1973" y="543"/>
                  </a:lnTo>
                  <a:lnTo>
                    <a:pt x="2039" y="519"/>
                  </a:lnTo>
                  <a:lnTo>
                    <a:pt x="2115" y="495"/>
                  </a:lnTo>
                  <a:lnTo>
                    <a:pt x="2192" y="431"/>
                  </a:lnTo>
                  <a:lnTo>
                    <a:pt x="2221" y="419"/>
                  </a:lnTo>
                  <a:lnTo>
                    <a:pt x="2269" y="378"/>
                  </a:lnTo>
                  <a:lnTo>
                    <a:pt x="2275" y="337"/>
                  </a:lnTo>
                  <a:lnTo>
                    <a:pt x="2287" y="337"/>
                  </a:lnTo>
                  <a:lnTo>
                    <a:pt x="2305" y="337"/>
                  </a:lnTo>
                  <a:lnTo>
                    <a:pt x="2316" y="319"/>
                  </a:lnTo>
                  <a:lnTo>
                    <a:pt x="2322" y="307"/>
                  </a:lnTo>
                  <a:lnTo>
                    <a:pt x="2351" y="283"/>
                  </a:lnTo>
                  <a:lnTo>
                    <a:pt x="2357" y="283"/>
                  </a:lnTo>
                  <a:lnTo>
                    <a:pt x="2381" y="301"/>
                  </a:lnTo>
                  <a:lnTo>
                    <a:pt x="2404" y="283"/>
                  </a:lnTo>
                  <a:lnTo>
                    <a:pt x="2410" y="271"/>
                  </a:lnTo>
                  <a:lnTo>
                    <a:pt x="2445" y="241"/>
                  </a:lnTo>
                  <a:lnTo>
                    <a:pt x="2475" y="230"/>
                  </a:lnTo>
                  <a:lnTo>
                    <a:pt x="2528" y="224"/>
                  </a:lnTo>
                  <a:lnTo>
                    <a:pt x="2582" y="135"/>
                  </a:lnTo>
                  <a:lnTo>
                    <a:pt x="2629" y="106"/>
                  </a:lnTo>
                  <a:lnTo>
                    <a:pt x="2629" y="82"/>
                  </a:lnTo>
                  <a:lnTo>
                    <a:pt x="2640" y="58"/>
                  </a:lnTo>
                  <a:lnTo>
                    <a:pt x="2629" y="28"/>
                  </a:lnTo>
                  <a:lnTo>
                    <a:pt x="2640" y="0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816356">
                <a:defRPr/>
              </a:pPr>
              <a:r>
                <a:rPr lang="en-US" sz="600" b="1" kern="0">
                  <a:solidFill>
                    <a:prstClr val="black"/>
                  </a:solidFill>
                  <a:cs typeface="Arial" pitchFamily="34" charset="0"/>
                </a:rPr>
                <a:t>  </a:t>
              </a:r>
            </a:p>
            <a:p>
              <a:pPr defTabSz="816356">
                <a:defRPr/>
              </a:pPr>
              <a:r>
                <a:rPr lang="en-US" b="1" kern="0">
                  <a:solidFill>
                    <a:prstClr val="black"/>
                  </a:solidFill>
                  <a:cs typeface="Arial" pitchFamily="34" charset="0"/>
                </a:rPr>
                <a:t>        1.1%</a:t>
              </a:r>
            </a:p>
          </p:txBody>
        </p:sp>
      </p:grpSp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8AAD2A3A-7428-EA75-CCBF-C9F82F91B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920245"/>
              </p:ext>
            </p:extLst>
          </p:nvPr>
        </p:nvGraphicFramePr>
        <p:xfrm>
          <a:off x="1504248" y="3534417"/>
          <a:ext cx="2444732" cy="3092038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1168487">
                  <a:extLst>
                    <a:ext uri="{9D8B030D-6E8A-4147-A177-3AD203B41FA5}">
                      <a16:colId xmlns:a16="http://schemas.microsoft.com/office/drawing/2014/main" val="2950003120"/>
                    </a:ext>
                  </a:extLst>
                </a:gridCol>
                <a:gridCol w="1276245">
                  <a:extLst>
                    <a:ext uri="{9D8B030D-6E8A-4147-A177-3AD203B41FA5}">
                      <a16:colId xmlns:a16="http://schemas.microsoft.com/office/drawing/2014/main" val="986437356"/>
                    </a:ext>
                  </a:extLst>
                </a:gridCol>
              </a:tblGrid>
              <a:tr h="640019">
                <a:tc gridSpan="2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u="sng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Top 5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marL="11430" marR="11430" marT="114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170403"/>
                  </a:ext>
                </a:extLst>
              </a:tr>
              <a:tr h="512571"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SC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1.7%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493017"/>
                  </a:ext>
                </a:extLst>
              </a:tr>
              <a:tr h="48486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1.6%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4271889"/>
                  </a:ext>
                </a:extLst>
              </a:tr>
              <a:tr h="48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TX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1.6%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576315"/>
                  </a:ext>
                </a:extLst>
              </a:tr>
              <a:tr h="484862"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ID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1.3%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236603"/>
                  </a:ext>
                </a:extLst>
              </a:tr>
              <a:tr h="484862">
                <a:tc>
                  <a:txBody>
                    <a:bodyPr/>
                    <a:lstStyle/>
                    <a:p>
                      <a:pPr algn="l"/>
                      <a:r>
                        <a:rPr lang="en-US" sz="2300" b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NC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1.3%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4315936"/>
                  </a:ext>
                </a:extLst>
              </a:tr>
            </a:tbl>
          </a:graphicData>
        </a:graphic>
      </p:graphicFrame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5922D74B-FBB2-FCF5-DDEF-572734CD9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28543"/>
              </p:ext>
            </p:extLst>
          </p:nvPr>
        </p:nvGraphicFramePr>
        <p:xfrm>
          <a:off x="1407748" y="6678717"/>
          <a:ext cx="2572554" cy="2928799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1286277">
                  <a:extLst>
                    <a:ext uri="{9D8B030D-6E8A-4147-A177-3AD203B41FA5}">
                      <a16:colId xmlns:a16="http://schemas.microsoft.com/office/drawing/2014/main" val="2950003120"/>
                    </a:ext>
                  </a:extLst>
                </a:gridCol>
                <a:gridCol w="1286277">
                  <a:extLst>
                    <a:ext uri="{9D8B030D-6E8A-4147-A177-3AD203B41FA5}">
                      <a16:colId xmlns:a16="http://schemas.microsoft.com/office/drawing/2014/main" val="986437356"/>
                    </a:ext>
                  </a:extLst>
                </a:gridCol>
              </a:tblGrid>
              <a:tr h="611709">
                <a:tc gridSpan="2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u="sng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Bottom 5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marL="11430" marR="11430" marT="114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170403"/>
                  </a:ext>
                </a:extLst>
              </a:tr>
              <a:tr h="463418"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NY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-0.5%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2888960"/>
                  </a:ext>
                </a:extLst>
              </a:tr>
              <a:tr h="46341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-0.3%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8239731"/>
                  </a:ext>
                </a:extLst>
              </a:tr>
              <a:tr h="46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HI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-0.3%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6624375"/>
                  </a:ext>
                </a:extLst>
              </a:tr>
              <a:tr h="46341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IL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-0.3%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4747100"/>
                  </a:ext>
                </a:extLst>
              </a:tr>
              <a:tr h="463418"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WV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-0.2%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61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14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State of the</a:t>
            </a:r>
          </a:p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Industry</a:t>
            </a:r>
          </a:p>
        </p:txBody>
      </p:sp>
      <p:pic>
        <p:nvPicPr>
          <p:cNvPr id="3074" name="Picture 2" descr="Where is all the new Dallas-Fort Worth office construction?">
            <a:extLst>
              <a:ext uri="{FF2B5EF4-FFF2-40B4-BE49-F238E27FC236}">
                <a16:creationId xmlns:a16="http://schemas.microsoft.com/office/drawing/2014/main" id="{F88CAEAB-0544-9CC7-FE77-9265B6F0F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r="4039"/>
          <a:stretch/>
        </p:blipFill>
        <p:spPr bwMode="auto">
          <a:xfrm>
            <a:off x="8450317" y="3263900"/>
            <a:ext cx="8808983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420C96D7-7C9C-C967-2545-7B471A63D858}"/>
              </a:ext>
            </a:extLst>
          </p:cNvPr>
          <p:cNvSpPr txBox="1"/>
          <p:nvPr/>
        </p:nvSpPr>
        <p:spPr>
          <a:xfrm>
            <a:off x="1028700" y="4511980"/>
            <a:ext cx="5922266" cy="6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8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State of the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0AB5A53-9782-07F8-3119-0E5A0BB56104}"/>
              </a:ext>
            </a:extLst>
          </p:cNvPr>
          <p:cNvSpPr txBox="1"/>
          <p:nvPr/>
        </p:nvSpPr>
        <p:spPr>
          <a:xfrm>
            <a:off x="1028700" y="5506887"/>
            <a:ext cx="5922266" cy="163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80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Construction </a:t>
            </a:r>
          </a:p>
          <a:p>
            <a:pPr algn="l">
              <a:lnSpc>
                <a:spcPts val="3947"/>
              </a:lnSpc>
            </a:pPr>
            <a:endParaRPr lang="en-US" sz="8000" dirty="0">
              <a:solidFill>
                <a:srgbClr val="FD9402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algn="l">
              <a:lnSpc>
                <a:spcPts val="3947"/>
              </a:lnSpc>
            </a:pPr>
            <a:r>
              <a:rPr lang="en-US" sz="80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Industry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1336</Words>
  <Application>Microsoft Office PowerPoint</Application>
  <PresentationFormat>Custom</PresentationFormat>
  <Paragraphs>335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 Narrow</vt:lpstr>
      <vt:lpstr>Roboto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Project Proposal - Presentation</dc:title>
  <dc:creator>Bridget Arnott</dc:creator>
  <cp:lastModifiedBy>Bridget Arnott</cp:lastModifiedBy>
  <cp:revision>24</cp:revision>
  <dcterms:created xsi:type="dcterms:W3CDTF">2006-08-16T00:00:00Z</dcterms:created>
  <dcterms:modified xsi:type="dcterms:W3CDTF">2024-10-15T21:42:41Z</dcterms:modified>
  <dc:identifier>DAGO9wQqLX0</dc:identifier>
</cp:coreProperties>
</file>