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4"/>
    <p:sldId id="278" r:id="rId5"/>
    <p:sldId id="261" r:id="rId6"/>
    <p:sldId id="279" r:id="rId7"/>
    <p:sldId id="281" r:id="rId8"/>
    <p:sldId id="268" r:id="rId9"/>
    <p:sldId id="282" r:id="rId10"/>
    <p:sldId id="283" r:id="rId11"/>
    <p:sldId id="288" r:id="rId12"/>
    <p:sldId id="289" r:id="rId13"/>
    <p:sldId id="287" r:id="rId14"/>
    <p:sldId id="285" r:id="rId15"/>
    <p:sldId id="284" r:id="rId16"/>
    <p:sldId id="286" r:id="rId17"/>
    <p:sldId id="290" r:id="rId18"/>
    <p:sldId id="260" r:id="rId19"/>
    <p:sldId id="292" r:id="rId20"/>
    <p:sldId id="293" r:id="rId21"/>
    <p:sldId id="294" r:id="rId22"/>
    <p:sldId id="295" r:id="rId23"/>
    <p:sldId id="269" r:id="rId24"/>
    <p:sldId id="296" r:id="rId25"/>
    <p:sldId id="297" r:id="rId26"/>
    <p:sldId id="298" r:id="rId27"/>
    <p:sldId id="300" r:id="rId28"/>
    <p:sldId id="270" r:id="rId29"/>
    <p:sldId id="271" r:id="rId30"/>
    <p:sldId id="272" r:id="rId31"/>
    <p:sldId id="274" r:id="rId32"/>
    <p:sldId id="273" r:id="rId33"/>
    <p:sldId id="275" r:id="rId34"/>
    <p:sldId id="276" r:id="rId35"/>
    <p:sldId id="265" r:id="rId36"/>
    <p:sldId id="277" r:id="rId37"/>
    <p:sldId id="263" r:id="rId38"/>
    <p:sldId id="299" r:id="rId39"/>
  </p:sldIdLst>
  <p:sldSz cx="18288000" cy="10287000"/>
  <p:notesSz cx="6858000" cy="9144000"/>
  <p:embeddedFontLs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29775" y="4088040"/>
            <a:ext cx="9288593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Consuming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9775" y="5238750"/>
            <a:ext cx="138580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Leveraging Spreadsheets</a:t>
            </a:r>
          </a:p>
        </p:txBody>
      </p:sp>
      <p:sp>
        <p:nvSpPr>
          <p:cNvPr id="8" name="TextBox 8"/>
          <p:cNvSpPr txBox="1"/>
          <p:nvPr/>
        </p:nvSpPr>
        <p:spPr>
          <a:xfrm rot="16200000">
            <a:off x="-638178" y="7010512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9775" y="7008131"/>
            <a:ext cx="9288593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4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CHRIS REEDER, PRECONSTRUCTION TECHNOLOGY MANAGER</a:t>
            </a:r>
          </a:p>
          <a:p>
            <a:pPr algn="l">
              <a:lnSpc>
                <a:spcPts val="3920"/>
              </a:lnSpc>
            </a:pPr>
            <a:r>
              <a:rPr lang="en-US" sz="24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BRASFIELD &amp; GORRIE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Enron had over half a million internal emails subpoenaed.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A spreadsheet lab extracted over 50,000 spreadsheets, removing all the duplicates and leaving 16,189 unique spreadsheets.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 Results? </a:t>
            </a:r>
          </a:p>
        </p:txBody>
      </p:sp>
    </p:spTree>
    <p:extLst>
      <p:ext uri="{BB962C8B-B14F-4D97-AF65-F5344CB8AC3E}">
        <p14:creationId xmlns:p14="http://schemas.microsoft.com/office/powerpoint/2010/main" val="281375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On average, five worksheets were added to a spreadsheet, with an average of 755 mistakes each.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24% of Enron spreadsheets with at least one formula contain an Excel error.</a:t>
            </a:r>
          </a:p>
        </p:txBody>
      </p:sp>
    </p:spTree>
    <p:extLst>
      <p:ext uri="{BB962C8B-B14F-4D97-AF65-F5344CB8AC3E}">
        <p14:creationId xmlns:p14="http://schemas.microsoft.com/office/powerpoint/2010/main" val="237052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On average, five worksheets were added to a spreadsheet, with an average of 755 mistakes each.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24% of Enron spreadsheets with at least one formula contain an Excel error.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That’s Enron.</a:t>
            </a:r>
          </a:p>
        </p:txBody>
      </p:sp>
    </p:spTree>
    <p:extLst>
      <p:ext uri="{BB962C8B-B14F-4D97-AF65-F5344CB8AC3E}">
        <p14:creationId xmlns:p14="http://schemas.microsoft.com/office/powerpoint/2010/main" val="317725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 State Department of Education in Utah miscalculated its budget by $25M due to a faulty reference in a spreadsheet.  </a:t>
            </a:r>
          </a:p>
        </p:txBody>
      </p:sp>
    </p:spTree>
    <p:extLst>
      <p:ext uri="{BB962C8B-B14F-4D97-AF65-F5344CB8AC3E}">
        <p14:creationId xmlns:p14="http://schemas.microsoft.com/office/powerpoint/2010/main" val="133194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In 2012, JP Morgan Chase lost an estimated $6B citing spreadsheet miscalculations (summing instead of averaging)</a:t>
            </a:r>
          </a:p>
        </p:txBody>
      </p:sp>
    </p:spTree>
    <p:extLst>
      <p:ext uri="{BB962C8B-B14F-4D97-AF65-F5344CB8AC3E}">
        <p14:creationId xmlns:p14="http://schemas.microsoft.com/office/powerpoint/2010/main" val="46843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 European Spreadsheet Risks Interest Group (</a:t>
            </a:r>
            <a:r>
              <a:rPr lang="en-US" sz="4000" dirty="0" err="1">
                <a:latin typeface="Roboto" panose="02000000000000000000" pitchFamily="2" charset="0"/>
                <a:ea typeface="Roboto" panose="02000000000000000000" pitchFamily="2" charset="0"/>
              </a:rPr>
              <a:t>EuSpRIG</a:t>
            </a: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) calculated that 90% of all spreadsheets contain an error.</a:t>
            </a:r>
          </a:p>
        </p:txBody>
      </p:sp>
    </p:spTree>
    <p:extLst>
      <p:ext uri="{BB962C8B-B14F-4D97-AF65-F5344CB8AC3E}">
        <p14:creationId xmlns:p14="http://schemas.microsoft.com/office/powerpoint/2010/main" val="345855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In 2016, two researchers found publicly available Genome Research papers with 35,175 spreadsheets attached to those papers.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They found 987 spreadsheets that had one or more autocorrect errors turning a gene into a date. 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These were attached to 704 research papers, resulting in 19.6% of genome research having an autocorrect error. </a:t>
            </a:r>
          </a:p>
        </p:txBody>
      </p:sp>
    </p:spTree>
    <p:extLst>
      <p:ext uri="{BB962C8B-B14F-4D97-AF65-F5344CB8AC3E}">
        <p14:creationId xmlns:p14="http://schemas.microsoft.com/office/powerpoint/2010/main" val="322461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In 2016, two researchers found publicly available Genome Research papers with 35,175 spreadsheets attached to those papers.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They found 987 spreadsheets that had one or more autocorrect errors turning a gene into a date. 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These were attached to 704 research papers, resulting in 19.6% of genome research having an autocorrect error. </a:t>
            </a:r>
          </a:p>
        </p:txBody>
      </p:sp>
    </p:spTree>
    <p:extLst>
      <p:ext uri="{BB962C8B-B14F-4D97-AF65-F5344CB8AC3E}">
        <p14:creationId xmlns:p14="http://schemas.microsoft.com/office/powerpoint/2010/main" val="327445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20823" y="0"/>
            <a:ext cx="7067177" cy="5358043"/>
            <a:chOff x="0" y="0"/>
            <a:chExt cx="9422903" cy="71440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061" r="6061"/>
            <a:stretch>
              <a:fillRect/>
            </a:stretch>
          </p:blipFill>
          <p:spPr>
            <a:xfrm>
              <a:off x="0" y="0"/>
              <a:ext cx="9422903" cy="7144058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028699" y="3162895"/>
            <a:ext cx="10009905" cy="100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to come of our beloved Spreadsheets?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35B76-B935-0E32-A8AC-4F4A98AA7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712" y="-8141"/>
            <a:ext cx="7065288" cy="53583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Strategies to Win-Win</a:t>
            </a:r>
          </a:p>
        </p:txBody>
      </p:sp>
    </p:spTree>
    <p:extLst>
      <p:ext uri="{BB962C8B-B14F-4D97-AF65-F5344CB8AC3E}">
        <p14:creationId xmlns:p14="http://schemas.microsoft.com/office/powerpoint/2010/main" val="112845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657052"/>
            <a:ext cx="592226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Chris Reeder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91446"/>
            <a:ext cx="5922266" cy="100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Preconstruction Technology Manager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467710"/>
            <a:ext cx="8115300" cy="171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11 years in Construction / Estimating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17 years in Preconstruction Technology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Roboto" panose="02000000000000000000" pitchFamily="2" charset="0"/>
              <a:ea typeface="Roboto" panose="02000000000000000000" pitchFamily="2" charset="0"/>
              <a:cs typeface="Montserrat Classic"/>
              <a:sym typeface="Montserrat Class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769329" y="952500"/>
            <a:ext cx="3489971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My Background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191500"/>
            <a:ext cx="6210300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CReeder@BrasfieldGorrie.com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brasfieldgorrie.com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7F555-4C07-2333-5831-8BEC6488B28C}"/>
              </a:ext>
            </a:extLst>
          </p:cNvPr>
          <p:cNvGrpSpPr/>
          <p:nvPr/>
        </p:nvGrpSpPr>
        <p:grpSpPr>
          <a:xfrm>
            <a:off x="10786275" y="3467100"/>
            <a:ext cx="6496920" cy="6450333"/>
            <a:chOff x="10786275" y="3467100"/>
            <a:chExt cx="6496920" cy="6450333"/>
          </a:xfrm>
        </p:grpSpPr>
        <p:pic>
          <p:nvPicPr>
            <p:cNvPr id="15" name="Picture 14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E33AD89F-C969-A76F-B382-5197B813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275" y="3467100"/>
              <a:ext cx="3581400" cy="3581400"/>
            </a:xfrm>
            <a:prstGeom prst="rect">
              <a:avLst/>
            </a:prstGeom>
          </p:spPr>
        </p:pic>
        <p:pic>
          <p:nvPicPr>
            <p:cNvPr id="17" name="Picture 16" descr="A blue logo with a black background&#10;&#10;Description automatically generated">
              <a:extLst>
                <a:ext uri="{FF2B5EF4-FFF2-40B4-BE49-F238E27FC236}">
                  <a16:creationId xmlns:a16="http://schemas.microsoft.com/office/drawing/2014/main" id="{96B2A25C-D49A-A158-8399-355F54056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25" y="6465566"/>
              <a:ext cx="3451867" cy="3451867"/>
            </a:xfrm>
            <a:prstGeom prst="rect">
              <a:avLst/>
            </a:prstGeom>
          </p:spPr>
        </p:pic>
        <p:pic>
          <p:nvPicPr>
            <p:cNvPr id="19" name="Picture 18" descr="A blue and black symbol&#10;&#10;Description automatically generated">
              <a:extLst>
                <a:ext uri="{FF2B5EF4-FFF2-40B4-BE49-F238E27FC236}">
                  <a16:creationId xmlns:a16="http://schemas.microsoft.com/office/drawing/2014/main" id="{36D256C9-A254-75C9-8577-C8B8CFDD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1704" y="4085071"/>
              <a:ext cx="2707596" cy="2345458"/>
            </a:xfrm>
            <a:prstGeom prst="rect">
              <a:avLst/>
            </a:prstGeom>
          </p:spPr>
        </p:pic>
        <p:pic>
          <p:nvPicPr>
            <p:cNvPr id="6" name="Picture 5" descr="A blue and white map with a palm tree and crescent moon&#10;&#10;Description automatically generated">
              <a:extLst>
                <a:ext uri="{FF2B5EF4-FFF2-40B4-BE49-F238E27FC236}">
                  <a16:creationId xmlns:a16="http://schemas.microsoft.com/office/drawing/2014/main" id="{8EC4C730-4F70-8EB2-8FA3-ADAF6D63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059" y="7048500"/>
              <a:ext cx="2806136" cy="228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Strategies to Win-Win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Keep the Spreadsheets but Govern the </a:t>
            </a:r>
            <a:r>
              <a:rPr lang="en-US" sz="4000" u="sng" dirty="0">
                <a:latin typeface="Roboto" panose="02000000000000000000" pitchFamily="2" charset="0"/>
                <a:ea typeface="Roboto" panose="02000000000000000000" pitchFamily="2" charset="0"/>
              </a:rPr>
              <a:t>Source of Truth</a:t>
            </a:r>
          </a:p>
        </p:txBody>
      </p:sp>
    </p:spTree>
    <p:extLst>
      <p:ext uri="{BB962C8B-B14F-4D97-AF65-F5344CB8AC3E}">
        <p14:creationId xmlns:p14="http://schemas.microsoft.com/office/powerpoint/2010/main" val="132226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Strategies to Win-Win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Keep the Spreadsheets but Govern the Source of Truth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Leave the heavy lifting of Critical Calcs to DESTINI Estimator</a:t>
            </a:r>
          </a:p>
        </p:txBody>
      </p:sp>
    </p:spTree>
    <p:extLst>
      <p:ext uri="{BB962C8B-B14F-4D97-AF65-F5344CB8AC3E}">
        <p14:creationId xmlns:p14="http://schemas.microsoft.com/office/powerpoint/2010/main" val="126496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Strategies to Win-Win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Keep the Spreadsheets but Govern the Source of Truth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Leave the heavy lifting of Critical Calcs to DESTINI Estimator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Produce your Tried-and-True Deliverables and Outputs in Excel</a:t>
            </a:r>
          </a:p>
        </p:txBody>
      </p:sp>
    </p:spTree>
    <p:extLst>
      <p:ext uri="{BB962C8B-B14F-4D97-AF65-F5344CB8AC3E}">
        <p14:creationId xmlns:p14="http://schemas.microsoft.com/office/powerpoint/2010/main" val="36686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&amp;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2701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DESTINI becomes the single data mine where our teams influence the outcomes of the project </a:t>
            </a:r>
          </a:p>
        </p:txBody>
      </p:sp>
    </p:spTree>
    <p:extLst>
      <p:ext uri="{BB962C8B-B14F-4D97-AF65-F5344CB8AC3E}">
        <p14:creationId xmlns:p14="http://schemas.microsoft.com/office/powerpoint/2010/main" val="183700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&amp;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2701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DESTINI becomes the single data mine where our teams influence the outcomes of the project 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 outputs are generated in Excel with vetted and accurate math matching the Source of Truth</a:t>
            </a:r>
          </a:p>
        </p:txBody>
      </p:sp>
    </p:spTree>
    <p:extLst>
      <p:ext uri="{BB962C8B-B14F-4D97-AF65-F5344CB8AC3E}">
        <p14:creationId xmlns:p14="http://schemas.microsoft.com/office/powerpoint/2010/main" val="168125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&amp;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2701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Leveraging Spreadsheets with DESTINI Estimator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DESTINI becomes the single data mine where our teams influence the outcomes of the project 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The outputs are generated in Excel with vetted and accurate math matching the Source of Truth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Liberty is maintained to analyze and edit the outputs—to influence the Source of Truth</a:t>
            </a:r>
          </a:p>
        </p:txBody>
      </p:sp>
    </p:spTree>
    <p:extLst>
      <p:ext uri="{BB962C8B-B14F-4D97-AF65-F5344CB8AC3E}">
        <p14:creationId xmlns:p14="http://schemas.microsoft.com/office/powerpoint/2010/main" val="1196387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&amp;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2701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596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47"/>
              </a:lnSpc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Excel Integrations within DESTINI Estimator</a:t>
            </a:r>
          </a:p>
          <a:p>
            <a:pPr>
              <a:lnSpc>
                <a:spcPts val="3947"/>
              </a:lnSpc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 </a:t>
            </a: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Project Tab / Project Properties</a:t>
            </a:r>
          </a:p>
          <a:p>
            <a:pPr marL="1200150" lvl="1" indent="-742950">
              <a:lnSpc>
                <a:spcPts val="3947"/>
              </a:lnSpc>
              <a:buFont typeface="+mj-lt"/>
              <a:buAutoNum type="arabicPeriod"/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From Estimate View</a:t>
            </a:r>
          </a:p>
          <a:p>
            <a:pPr marL="1200150" lvl="1" indent="-742950">
              <a:lnSpc>
                <a:spcPts val="3947"/>
              </a:lnSpc>
              <a:buFont typeface="+mj-lt"/>
              <a:buAutoNum type="arabicPeriod"/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Dashboards</a:t>
            </a:r>
          </a:p>
          <a:p>
            <a:pPr marL="1200150" lvl="1" indent="-742950">
              <a:lnSpc>
                <a:spcPts val="3947"/>
              </a:lnSpc>
              <a:buFont typeface="+mj-lt"/>
              <a:buAutoNum type="arabicPeriod"/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Custom Multi Tab Spreadsheets</a:t>
            </a:r>
          </a:p>
        </p:txBody>
      </p:sp>
    </p:spTree>
    <p:extLst>
      <p:ext uri="{BB962C8B-B14F-4D97-AF65-F5344CB8AC3E}">
        <p14:creationId xmlns:p14="http://schemas.microsoft.com/office/powerpoint/2010/main" val="16229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320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&amp;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27011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Showcase Custom Reporting in DESTINI Estimator</a:t>
            </a:r>
          </a:p>
        </p:txBody>
      </p:sp>
    </p:spTree>
    <p:extLst>
      <p:ext uri="{BB962C8B-B14F-4D97-AF65-F5344CB8AC3E}">
        <p14:creationId xmlns:p14="http://schemas.microsoft.com/office/powerpoint/2010/main" val="339278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F9B1A-CBED-600E-3AB7-DC922C8D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14" y="2549457"/>
            <a:ext cx="1084919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157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FFD2D1-D314-94C4-953A-0EEED317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2" y="1963609"/>
            <a:ext cx="13927711" cy="515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06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Preconstruction Technology Manager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My Role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400300"/>
            <a:ext cx="1506337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Fast Deadline-Driven Deliverables = Slow Tech Adoption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Advocate - Liaison - Translator for my Stakeholders </a:t>
            </a:r>
          </a:p>
          <a:p>
            <a:pPr lvl="1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4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Tech Vendors</a:t>
            </a:r>
          </a:p>
          <a:p>
            <a:pPr lvl="4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IT Services</a:t>
            </a:r>
          </a:p>
          <a:p>
            <a:pPr lvl="4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Analytics</a:t>
            </a:r>
          </a:p>
          <a:p>
            <a:pPr lvl="4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Developers</a:t>
            </a:r>
          </a:p>
          <a:p>
            <a:pPr lvl="4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Integrated Processes between departments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Quarterback Pilots for New Tech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Maintain Apps &amp; Databases 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Training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Change Manager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DD0986FA-C88F-3E55-2FAB-A5747E62BB28}"/>
              </a:ext>
            </a:extLst>
          </p:cNvPr>
          <p:cNvSpPr/>
          <p:nvPr/>
        </p:nvSpPr>
        <p:spPr>
          <a:xfrm>
            <a:off x="2362200" y="4712951"/>
            <a:ext cx="1143000" cy="1040149"/>
          </a:xfrm>
          <a:custGeom>
            <a:avLst/>
            <a:gdLst/>
            <a:ahLst/>
            <a:cxnLst/>
            <a:rect l="l" t="t" r="r" b="b"/>
            <a:pathLst>
              <a:path w="603949" h="603949">
                <a:moveTo>
                  <a:pt x="0" y="0"/>
                </a:moveTo>
                <a:lnTo>
                  <a:pt x="603949" y="0"/>
                </a:lnTo>
                <a:lnTo>
                  <a:pt x="603949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3A356E-AED9-307A-CBC3-95324355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2" y="2071138"/>
            <a:ext cx="11671900" cy="653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09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8F6DD1-D28D-9153-7B85-7D8D449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7" y="2071138"/>
            <a:ext cx="12637477" cy="649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9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50F39B-6766-75A4-BF8E-40E1563FD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22" y="2071138"/>
            <a:ext cx="11372586" cy="721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165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370A3D-D751-B198-2283-9836BED6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98" y="2064414"/>
            <a:ext cx="5536825" cy="722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6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Sample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5DCD89-91ED-8664-BE4C-499BD856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40" y="2071138"/>
            <a:ext cx="11224921" cy="70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951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3657052"/>
            <a:ext cx="8039100" cy="501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Keep tried and true spreadsheets</a:t>
            </a:r>
          </a:p>
          <a:p>
            <a:pPr algn="l">
              <a:lnSpc>
                <a:spcPts val="3947"/>
              </a:lnSpc>
            </a:pPr>
            <a:endParaRPr lang="en-US" sz="42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Lock down the calculations governing the Source of Truth</a:t>
            </a:r>
          </a:p>
          <a:p>
            <a:pPr algn="l">
              <a:lnSpc>
                <a:spcPts val="3947"/>
              </a:lnSpc>
            </a:pPr>
            <a:endParaRPr lang="en-US" sz="42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r>
              <a:rPr lang="en-US" sz="4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Leverage DESTINI Estimator to produce consistent branded and accurate outputs in Excel</a:t>
            </a:r>
          </a:p>
          <a:p>
            <a:pPr algn="l">
              <a:lnSpc>
                <a:spcPts val="3947"/>
              </a:lnSpc>
            </a:pPr>
            <a:endParaRPr lang="en-US" sz="42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endParaRPr lang="en-US" sz="42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769329" y="952500"/>
            <a:ext cx="3489971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Save Your Spreadsheets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C40E7F-91CF-85FA-EFD7-BB16729C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45" y="5166360"/>
            <a:ext cx="704865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0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3005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 Source of Truth to Automated Spreadsheets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7290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DESTINI Estimator to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659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Keep tried and true spreadsheets</a:t>
            </a:r>
          </a:p>
          <a:p>
            <a:pPr algn="l">
              <a:lnSpc>
                <a:spcPts val="3947"/>
              </a:lnSpc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Lock down the calculations governing the Source of Truth</a:t>
            </a:r>
          </a:p>
          <a:p>
            <a:pPr algn="l">
              <a:lnSpc>
                <a:spcPts val="3947"/>
              </a:lnSpc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r>
              <a:rPr lang="en-US" sz="40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Leverage DESTINI Estimator to produce consistent branded and accurate outputs in Excel</a:t>
            </a:r>
          </a:p>
          <a:p>
            <a:pPr algn="l">
              <a:lnSpc>
                <a:spcPts val="3947"/>
              </a:lnSpc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Project Tab / Project Properties</a:t>
            </a: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From Estimate View</a:t>
            </a: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Dashboards</a:t>
            </a:r>
          </a:p>
          <a:p>
            <a:pPr marL="971550" lvl="1" indent="-514350">
              <a:lnSpc>
                <a:spcPts val="3947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Custom Multi Tab Spreadsheets</a:t>
            </a:r>
          </a:p>
          <a:p>
            <a:pPr algn="l">
              <a:lnSpc>
                <a:spcPts val="3947"/>
              </a:lnSpc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  <a:p>
            <a:pPr algn="l">
              <a:lnSpc>
                <a:spcPts val="3947"/>
              </a:lnSpc>
            </a:pPr>
            <a:endParaRPr lang="en-US" sz="4000" dirty="0">
              <a:solidFill>
                <a:srgbClr val="203038"/>
              </a:solidFill>
              <a:latin typeface="Roboto" panose="02000000000000000000" pitchFamily="2" charset="0"/>
              <a:ea typeface="Roboto" panose="02000000000000000000" pitchFamily="2" charset="0"/>
              <a:cs typeface="Montserrat Heavy"/>
              <a:sym typeface="Montserrat Heavy"/>
            </a:endParaRPr>
          </a:p>
        </p:txBody>
      </p:sp>
    </p:spTree>
    <p:extLst>
      <p:ext uri="{BB962C8B-B14F-4D97-AF65-F5344CB8AC3E}">
        <p14:creationId xmlns:p14="http://schemas.microsoft.com/office/powerpoint/2010/main" val="3678652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Questions?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627" y="5795414"/>
            <a:ext cx="9288593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Chris Reeder, Brasfield &amp; Gorrie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627" y="5795414"/>
            <a:ext cx="9288593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Chris Reeder, Brasfield &amp; Gorrie</a:t>
            </a:r>
          </a:p>
        </p:txBody>
      </p:sp>
    </p:spTree>
    <p:extLst>
      <p:ext uri="{BB962C8B-B14F-4D97-AF65-F5344CB8AC3E}">
        <p14:creationId xmlns:p14="http://schemas.microsoft.com/office/powerpoint/2010/main" val="17661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Preconstruction Technology Manager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My Role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DD0986FA-C88F-3E55-2FAB-A5747E62BB28}"/>
              </a:ext>
            </a:extLst>
          </p:cNvPr>
          <p:cNvSpPr/>
          <p:nvPr/>
        </p:nvSpPr>
        <p:spPr>
          <a:xfrm>
            <a:off x="2362200" y="4991100"/>
            <a:ext cx="1143000" cy="1040149"/>
          </a:xfrm>
          <a:custGeom>
            <a:avLst/>
            <a:gdLst/>
            <a:ahLst/>
            <a:cxnLst/>
            <a:rect l="l" t="t" r="r" b="b"/>
            <a:pathLst>
              <a:path w="603949" h="603949">
                <a:moveTo>
                  <a:pt x="0" y="0"/>
                </a:moveTo>
                <a:lnTo>
                  <a:pt x="603949" y="0"/>
                </a:lnTo>
                <a:lnTo>
                  <a:pt x="603949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292C3-C414-FEE2-79BC-EE3B16764843}"/>
              </a:ext>
            </a:extLst>
          </p:cNvPr>
          <p:cNvSpPr txBox="1"/>
          <p:nvPr/>
        </p:nvSpPr>
        <p:spPr>
          <a:xfrm>
            <a:off x="6920329" y="5156733"/>
            <a:ext cx="444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Change Manager</a:t>
            </a:r>
          </a:p>
        </p:txBody>
      </p:sp>
    </p:spTree>
    <p:extLst>
      <p:ext uri="{BB962C8B-B14F-4D97-AF65-F5344CB8AC3E}">
        <p14:creationId xmlns:p14="http://schemas.microsoft.com/office/powerpoint/2010/main" val="2110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417" y="5642439"/>
            <a:ext cx="603949" cy="603949"/>
          </a:xfrm>
          <a:custGeom>
            <a:avLst/>
            <a:gdLst/>
            <a:ahLst/>
            <a:cxnLst/>
            <a:rect l="l" t="t" r="r" b="b"/>
            <a:pathLst>
              <a:path w="603949" h="603949">
                <a:moveTo>
                  <a:pt x="0" y="0"/>
                </a:moveTo>
                <a:lnTo>
                  <a:pt x="603949" y="0"/>
                </a:lnTo>
                <a:lnTo>
                  <a:pt x="603949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29104" y="5642439"/>
            <a:ext cx="678594" cy="603949"/>
          </a:xfrm>
          <a:custGeom>
            <a:avLst/>
            <a:gdLst/>
            <a:ahLst/>
            <a:cxnLst/>
            <a:rect l="l" t="t" r="r" b="b"/>
            <a:pathLst>
              <a:path w="678594" h="603949">
                <a:moveTo>
                  <a:pt x="0" y="0"/>
                </a:moveTo>
                <a:lnTo>
                  <a:pt x="678594" y="0"/>
                </a:lnTo>
                <a:lnTo>
                  <a:pt x="678594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274808" y="5685224"/>
            <a:ext cx="646843" cy="646843"/>
          </a:xfrm>
          <a:custGeom>
            <a:avLst/>
            <a:gdLst/>
            <a:ahLst/>
            <a:cxnLst/>
            <a:rect l="l" t="t" r="r" b="b"/>
            <a:pathLst>
              <a:path w="646843" h="646843">
                <a:moveTo>
                  <a:pt x="0" y="0"/>
                </a:moveTo>
                <a:lnTo>
                  <a:pt x="646843" y="0"/>
                </a:lnTo>
                <a:lnTo>
                  <a:pt x="646843" y="646843"/>
                </a:lnTo>
                <a:lnTo>
                  <a:pt x="0" y="646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88994" y="3372827"/>
            <a:ext cx="1110300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Consuming Data &amp; Leveraging Spreadsheets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994" y="4107221"/>
            <a:ext cx="775020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 Change Strategy for Win-Win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67366" y="5747233"/>
            <a:ext cx="2580738" cy="7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Recognize the Opportunities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0180" y="5747233"/>
            <a:ext cx="2580738" cy="7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Negotiate the Challenges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19584" y="5747233"/>
            <a:ext cx="2580738" cy="7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Future of Spreadsheets?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96138" y="5747233"/>
            <a:ext cx="2580738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Single Source of Truth &amp; Automation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69329" y="952500"/>
            <a:ext cx="3489971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 Bold"/>
                <a:sym typeface="Montserrat Classic Bold"/>
              </a:rPr>
              <a:t>What We will Cover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264573"/>
            <a:ext cx="3756690" cy="1356582"/>
          </a:xfrm>
          <a:custGeom>
            <a:avLst/>
            <a:gdLst/>
            <a:ahLst/>
            <a:cxnLst/>
            <a:rect l="l" t="t" r="r" b="b"/>
            <a:pathLst>
              <a:path w="3756690" h="1356582">
                <a:moveTo>
                  <a:pt x="0" y="0"/>
                </a:moveTo>
                <a:lnTo>
                  <a:pt x="3756690" y="0"/>
                </a:lnTo>
                <a:lnTo>
                  <a:pt x="3756690" y="1356582"/>
                </a:lnTo>
                <a:lnTo>
                  <a:pt x="0" y="1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D119D696-6E62-8BDF-798E-213EE4D6982F}"/>
              </a:ext>
            </a:extLst>
          </p:cNvPr>
          <p:cNvSpPr/>
          <p:nvPr/>
        </p:nvSpPr>
        <p:spPr>
          <a:xfrm>
            <a:off x="9319924" y="5706893"/>
            <a:ext cx="603504" cy="603504"/>
          </a:xfrm>
          <a:prstGeom prst="plus">
            <a:avLst/>
          </a:prstGeom>
          <a:noFill/>
          <a:ln>
            <a:solidFill>
              <a:srgbClr val="FD94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2015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Recognize the Opportunities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105675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Data: We already have all the data we need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Insert your Track Record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60+ years in business</a:t>
            </a:r>
          </a:p>
          <a:p>
            <a:pPr lvl="1"/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220+ active projects</a:t>
            </a:r>
          </a:p>
          <a:p>
            <a:pPr lvl="1"/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19 Market Sectors</a:t>
            </a:r>
          </a:p>
          <a:p>
            <a:pPr lvl="1"/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17 states with active projects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1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107199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Recognize the Opportunities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9500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Experience: Experts at Our Fingertips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Industry knowledge--cost and strategy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Wealth of Subject Matter Experts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Bank of Retrospectives / Lessons Learned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Successful practices and deliverables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One Company / Internal JVs</a:t>
            </a:r>
          </a:p>
        </p:txBody>
      </p:sp>
    </p:spTree>
    <p:extLst>
      <p:ext uri="{BB962C8B-B14F-4D97-AF65-F5344CB8AC3E}">
        <p14:creationId xmlns:p14="http://schemas.microsoft.com/office/powerpoint/2010/main" val="415767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2" y="1336743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 “Tried and True”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929222" y="2705100"/>
            <a:ext cx="150633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Time Constrained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Change Adverse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Spreadsheet Trusting</a:t>
            </a:r>
          </a:p>
        </p:txBody>
      </p:sp>
    </p:spTree>
    <p:extLst>
      <p:ext uri="{BB962C8B-B14F-4D97-AF65-F5344CB8AC3E}">
        <p14:creationId xmlns:p14="http://schemas.microsoft.com/office/powerpoint/2010/main" val="24691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9222" y="602348"/>
            <a:ext cx="9348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Negotiate the Challenges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221" y="1336743"/>
            <a:ext cx="11360059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What’s so problematic with spreadsheets?</a:t>
            </a:r>
          </a:p>
        </p:txBody>
      </p:sp>
    </p:spTree>
    <p:extLst>
      <p:ext uri="{BB962C8B-B14F-4D97-AF65-F5344CB8AC3E}">
        <p14:creationId xmlns:p14="http://schemas.microsoft.com/office/powerpoint/2010/main" val="98797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1018</Words>
  <Application>Microsoft Office PowerPoint</Application>
  <PresentationFormat>Custom</PresentationFormat>
  <Paragraphs>205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Bridget Arnott</dc:creator>
  <cp:lastModifiedBy>Bridget Arnott</cp:lastModifiedBy>
  <cp:revision>8</cp:revision>
  <dcterms:created xsi:type="dcterms:W3CDTF">2006-08-16T00:00:00Z</dcterms:created>
  <dcterms:modified xsi:type="dcterms:W3CDTF">2024-10-16T12:57:58Z</dcterms:modified>
  <dc:identifier>DAGO9wQqLX0</dc:identifier>
</cp:coreProperties>
</file>