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Proxima Nova"/>
      <p:regular r:id="rId22"/>
      <p:bold r:id="rId23"/>
      <p:italic r:id="rId24"/>
      <p:boldItalic r:id="rId25"/>
    </p:embeddedFont>
    <p:embeddedFont>
      <p:font typeface="Red Hat Display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Joshua Fish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ProximaNova-regular.fntdata"/><Relationship Id="rId21" Type="http://schemas.openxmlformats.org/officeDocument/2006/relationships/slide" Target="slides/slide15.xml"/><Relationship Id="rId24" Type="http://schemas.openxmlformats.org/officeDocument/2006/relationships/font" Target="fonts/ProximaNova-italic.fntdata"/><Relationship Id="rId23" Type="http://schemas.openxmlformats.org/officeDocument/2006/relationships/font" Target="fonts/ProximaNov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RedHatDisplay-regular.fntdata"/><Relationship Id="rId25" Type="http://schemas.openxmlformats.org/officeDocument/2006/relationships/font" Target="fonts/ProximaNova-boldItalic.fntdata"/><Relationship Id="rId28" Type="http://schemas.openxmlformats.org/officeDocument/2006/relationships/font" Target="fonts/RedHatDisplay-italic.fntdata"/><Relationship Id="rId27" Type="http://schemas.openxmlformats.org/officeDocument/2006/relationships/font" Target="fonts/RedHatDisplay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edHatDisplay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0-16T14:25:09.834">
    <p:pos x="6000" y="0"/>
    <p:text>@jason.brenner@join.build Feel free to add any copy here that you need then I can adjust the design to fit :)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2af9c9a7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72af9c9a7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fa7151afa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fa7151afa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0aad02a799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0aad02a799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0aad02a799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0aad02a799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fc3972314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fc3972314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fc3972314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fc3972314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0aad02a799_0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0aad02a799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2af9c9a7d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2af9c9a7d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aad02a799_0_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0aad02a799_0_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0aad02a799_0_2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0aad02a79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0aad02a79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30aad02a79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ad2dd2421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ad2dd2421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0aad02a799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0aad02a799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0aad02a799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0aad02a799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0aad02a799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0aad02a799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fa15e428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fa15e428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rabi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rabi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rabi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rabi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Other Barriers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lphaL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Owners Prior Project History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lphaL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Inadequate Internal Resources (Skill / Availability)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lphaL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Contractual Misalignment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lphaL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Budget Constraints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lphaL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Schedule Constraints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AutoNum type="alphaLcPeriod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Too late in Design</a:t>
            </a:r>
            <a:b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</a:b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jpg"/><Relationship Id="rId3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1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">
  <p:cSld name="SECTION_HEADER_1_1">
    <p:bg>
      <p:bgPr>
        <a:solidFill>
          <a:srgbClr val="DE7C1D">
            <a:alpha val="43040"/>
          </a:srgbClr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 1">
  <p:cSld name="SECTION_HEADER_1_1_1">
    <p:bg>
      <p:bgPr>
        <a:solidFill>
          <a:schemeClr val="dk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+Copyright">
  <p:cSld name="TITLE_AND_BOD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/>
          <p:nvPr/>
        </p:nvSpPr>
        <p:spPr>
          <a:xfrm>
            <a:off x="921375" y="4752322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">
  <p:cSld name="TITLE_AND_BODY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665975" y="544475"/>
            <a:ext cx="81663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content">
  <p:cSld name="TITLE_ONLY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1054350" y="700175"/>
            <a:ext cx="7035300" cy="1562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1054350" y="1856725"/>
            <a:ext cx="3546300" cy="2440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8" name="Google Shape;108;p18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">
  <p:cSld name="SECTION_TITLE_AND_DESCRIPTION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2F1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19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 1">
  <p:cSld name="SECTION_TITLE_AND_DESCRIPTION_1_1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0" name="Google Shape;120;p20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Minimal">
  <p:cSld name="TITLE_3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16810" l="11401" r="20529" t="33276"/>
          <a:stretch/>
        </p:blipFill>
        <p:spPr>
          <a:xfrm flipH="1">
            <a:off x="7699250" y="110100"/>
            <a:ext cx="1153025" cy="50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665975" y="598125"/>
            <a:ext cx="34887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4" name="Google Shape;124;p21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0804" y="1566463"/>
            <a:ext cx="3567946" cy="20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689050" y="2553500"/>
            <a:ext cx="2847300" cy="195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3_1"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/>
          <p:nvPr/>
        </p:nvSpPr>
        <p:spPr>
          <a:xfrm>
            <a:off x="-509950" y="489450"/>
            <a:ext cx="4512600" cy="4164600"/>
          </a:xfrm>
          <a:prstGeom prst="roundRect">
            <a:avLst>
              <a:gd fmla="val 557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30" name="Google Shape;130;p22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2"/>
          <p:cNvSpPr txBox="1"/>
          <p:nvPr>
            <p:ph type="title"/>
          </p:nvPr>
        </p:nvSpPr>
        <p:spPr>
          <a:xfrm>
            <a:off x="929450" y="831200"/>
            <a:ext cx="34887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952525" y="2553500"/>
            <a:ext cx="2847300" cy="195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 b="13264" l="11401" r="20529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stack">
  <p:cSld name="BIG_NUMB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hasCustomPrompt="1" type="title"/>
          </p:nvPr>
        </p:nvSpPr>
        <p:spPr>
          <a:xfrm>
            <a:off x="585300" y="9820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617475" y="9820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3"/>
          <p:cNvSpPr txBox="1"/>
          <p:nvPr>
            <p:ph hasCustomPrompt="1" idx="2" type="title"/>
          </p:nvPr>
        </p:nvSpPr>
        <p:spPr>
          <a:xfrm>
            <a:off x="585300" y="20261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23"/>
          <p:cNvSpPr txBox="1"/>
          <p:nvPr>
            <p:ph idx="3" type="body"/>
          </p:nvPr>
        </p:nvSpPr>
        <p:spPr>
          <a:xfrm>
            <a:off x="3617475" y="20261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hasCustomPrompt="1" idx="4" type="title"/>
          </p:nvPr>
        </p:nvSpPr>
        <p:spPr>
          <a:xfrm>
            <a:off x="585300" y="30702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" name="Google Shape;141;p23"/>
          <p:cNvSpPr txBox="1"/>
          <p:nvPr>
            <p:ph idx="5" type="body"/>
          </p:nvPr>
        </p:nvSpPr>
        <p:spPr>
          <a:xfrm>
            <a:off x="3617475" y="30702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6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hasCustomPrompt="1" type="title"/>
          </p:nvPr>
        </p:nvSpPr>
        <p:spPr>
          <a:xfrm>
            <a:off x="585300" y="1736450"/>
            <a:ext cx="34392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3870425" y="1552475"/>
            <a:ext cx="4803000" cy="2410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">
  <p:cSld name="CUSTOM_2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1" name="Google Shape;151;p26"/>
          <p:cNvSpPr/>
          <p:nvPr>
            <p:ph idx="3" type="pic"/>
          </p:nvPr>
        </p:nvSpPr>
        <p:spPr>
          <a:xfrm>
            <a:off x="4782775" y="727500"/>
            <a:ext cx="3688500" cy="36885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1">
  <p:cSld name="CUSTOM_2_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54" name="Google Shape;154;p27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55" name="Google Shape;155;p27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7" name="Google Shape;157;p27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8" name="Google Shape;158;p27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2">
  <p:cSld name="CUSTOM_2_2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61" name="Google Shape;161;p28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62" name="Google Shape;162;p28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3" name="Google Shape;163;p28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4" name="Google Shape;164;p28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5" name="Google Shape;165;p28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eft - copy right">
  <p:cSld name="CUSTOM_2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665975" y="1867650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4630775" y="1317275"/>
            <a:ext cx="3698400" cy="305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9" name="Google Shape;169;p29"/>
          <p:cNvSpPr txBox="1"/>
          <p:nvPr>
            <p:ph idx="2" type="subTitle"/>
          </p:nvPr>
        </p:nvSpPr>
        <p:spPr>
          <a:xfrm>
            <a:off x="665975" y="131727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 Image">
  <p:cSld name="CUSTOM_4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/>
          <p:nvPr>
            <p:ph idx="2" type="pic"/>
          </p:nvPr>
        </p:nvSpPr>
        <p:spPr>
          <a:xfrm>
            <a:off x="-100" y="0"/>
            <a:ext cx="9163500" cy="26793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0"/>
          <p:cNvSpPr/>
          <p:nvPr/>
        </p:nvSpPr>
        <p:spPr>
          <a:xfrm>
            <a:off x="-94" y="2679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648500" y="3488775"/>
            <a:ext cx="57675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4" name="Google Shape;174;p30"/>
          <p:cNvSpPr txBox="1"/>
          <p:nvPr>
            <p:ph idx="3" type="subTitle"/>
          </p:nvPr>
        </p:nvSpPr>
        <p:spPr>
          <a:xfrm>
            <a:off x="665975" y="30455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">
  <p:cSld name="TITLE_3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33446" l="11401" r="20529" t="22986"/>
          <a:stretch/>
        </p:blipFill>
        <p:spPr>
          <a:xfrm rot="10800000">
            <a:off x="6302625" y="60799"/>
            <a:ext cx="1153025" cy="43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605" y="0"/>
            <a:ext cx="36742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type="ctrTitle"/>
          </p:nvPr>
        </p:nvSpPr>
        <p:spPr>
          <a:xfrm>
            <a:off x="311700" y="489450"/>
            <a:ext cx="56565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s, name, title">
  <p:cSld name="CUSTOM_5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/>
          <p:nvPr>
            <p:ph idx="2" type="pic"/>
          </p:nvPr>
        </p:nvSpPr>
        <p:spPr>
          <a:xfrm>
            <a:off x="78705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" name="Google Shape;177;p31"/>
          <p:cNvSpPr txBox="1"/>
          <p:nvPr>
            <p:ph type="title"/>
          </p:nvPr>
        </p:nvSpPr>
        <p:spPr>
          <a:xfrm>
            <a:off x="665975" y="37685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8" name="Google Shape;178;p31"/>
          <p:cNvSpPr/>
          <p:nvPr/>
        </p:nvSpPr>
        <p:spPr>
          <a:xfrm rot="-5400000">
            <a:off x="65520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9" name="Google Shape;179;p31"/>
          <p:cNvSpPr txBox="1"/>
          <p:nvPr>
            <p:ph idx="1" type="subTitle"/>
          </p:nvPr>
        </p:nvSpPr>
        <p:spPr>
          <a:xfrm>
            <a:off x="531600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0" name="Google Shape;180;p31"/>
          <p:cNvSpPr txBox="1"/>
          <p:nvPr>
            <p:ph idx="3" type="body"/>
          </p:nvPr>
        </p:nvSpPr>
        <p:spPr>
          <a:xfrm>
            <a:off x="548400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81" name="Google Shape;181;p31"/>
          <p:cNvSpPr/>
          <p:nvPr>
            <p:ph idx="4" type="pic"/>
          </p:nvPr>
        </p:nvSpPr>
        <p:spPr>
          <a:xfrm>
            <a:off x="3623775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2" name="Google Shape;182;p31"/>
          <p:cNvSpPr/>
          <p:nvPr/>
        </p:nvSpPr>
        <p:spPr>
          <a:xfrm rot="-5400000">
            <a:off x="3491925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3" name="Google Shape;183;p31"/>
          <p:cNvSpPr txBox="1"/>
          <p:nvPr>
            <p:ph idx="5" type="subTitle"/>
          </p:nvPr>
        </p:nvSpPr>
        <p:spPr>
          <a:xfrm>
            <a:off x="3368325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" name="Google Shape;184;p31"/>
          <p:cNvSpPr txBox="1"/>
          <p:nvPr>
            <p:ph idx="6" type="body"/>
          </p:nvPr>
        </p:nvSpPr>
        <p:spPr>
          <a:xfrm>
            <a:off x="3385125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85" name="Google Shape;185;p31"/>
          <p:cNvSpPr/>
          <p:nvPr>
            <p:ph idx="7" type="pic"/>
          </p:nvPr>
        </p:nvSpPr>
        <p:spPr>
          <a:xfrm>
            <a:off x="650860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6" name="Google Shape;186;p31"/>
          <p:cNvSpPr/>
          <p:nvPr/>
        </p:nvSpPr>
        <p:spPr>
          <a:xfrm rot="-5400000">
            <a:off x="637675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7" name="Google Shape;187;p31"/>
          <p:cNvSpPr txBox="1"/>
          <p:nvPr>
            <p:ph idx="8" type="subTitle"/>
          </p:nvPr>
        </p:nvSpPr>
        <p:spPr>
          <a:xfrm>
            <a:off x="6253150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8" name="Google Shape;188;p31"/>
          <p:cNvSpPr txBox="1"/>
          <p:nvPr>
            <p:ph idx="9" type="body"/>
          </p:nvPr>
        </p:nvSpPr>
        <p:spPr>
          <a:xfrm>
            <a:off x="6269950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1">
  <p:cSld name="CUSTOM_7">
    <p:bg>
      <p:bgPr>
        <a:solidFill>
          <a:schemeClr val="dk2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2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3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/>
          <p:nvPr>
            <p:ph type="title"/>
          </p:nvPr>
        </p:nvSpPr>
        <p:spPr>
          <a:xfrm>
            <a:off x="1073100" y="1737450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3">
  <p:cSld name="CUSTOM_7_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/>
          <p:cNvPicPr preferRelativeResize="0"/>
          <p:nvPr/>
        </p:nvPicPr>
        <p:blipFill rotWithShape="1">
          <a:blip r:embed="rId3">
            <a:alphaModFix/>
          </a:blip>
          <a:srcRect b="13264" l="11401" r="20529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3"/>
          <p:cNvSpPr txBox="1"/>
          <p:nvPr>
            <p:ph type="title"/>
          </p:nvPr>
        </p:nvSpPr>
        <p:spPr>
          <a:xfrm>
            <a:off x="1073100" y="419000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2">
  <p:cSld name="CUSTOM_7_1">
    <p:bg>
      <p:bgPr>
        <a:solidFill>
          <a:schemeClr val="dk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4"/>
          <p:cNvPicPr preferRelativeResize="0"/>
          <p:nvPr/>
        </p:nvPicPr>
        <p:blipFill rotWithShape="1">
          <a:blip r:embed="rId2">
            <a:alphaModFix amt="24000"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 rotWithShape="1">
          <a:blip r:embed="rId3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 txBox="1"/>
          <p:nvPr>
            <p:ph type="title"/>
          </p:nvPr>
        </p:nvSpPr>
        <p:spPr>
          <a:xfrm>
            <a:off x="1073100" y="1701300"/>
            <a:ext cx="6098100" cy="17409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">
  <p:cSld name="CUSTOM_7_1_2"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 rotWithShape="1">
          <a:blip r:embed="rId2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>
            <p:ph type="title"/>
          </p:nvPr>
        </p:nvSpPr>
        <p:spPr>
          <a:xfrm>
            <a:off x="1073100" y="1749450"/>
            <a:ext cx="6098100" cy="1644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 2">
  <p:cSld name="CUSTOM_7_1_2_1">
    <p:bg>
      <p:bgPr>
        <a:solidFill>
          <a:srgbClr val="EBE8DC">
            <a:alpha val="31650"/>
          </a:srgbClr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6"/>
          <p:cNvPicPr preferRelativeResize="0"/>
          <p:nvPr/>
        </p:nvPicPr>
        <p:blipFill rotWithShape="1">
          <a:blip r:embed="rId2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6"/>
          <p:cNvSpPr txBox="1"/>
          <p:nvPr>
            <p:ph type="title"/>
          </p:nvPr>
        </p:nvSpPr>
        <p:spPr>
          <a:xfrm>
            <a:off x="1073100" y="1852050"/>
            <a:ext cx="6098100" cy="14394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CUSTOM_7_1_1">
    <p:bg>
      <p:bgPr>
        <a:solidFill>
          <a:schemeClr val="dk2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1073100" y="1782600"/>
            <a:ext cx="6098100" cy="157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CUSTOM_7_1_1_1">
    <p:bg>
      <p:bgPr>
        <a:solidFill>
          <a:srgbClr val="FFE096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>
  <p:cSld name="CUSTOM_7_1_1_1_1">
    <p:bg>
      <p:bgPr>
        <a:solidFill>
          <a:srgbClr val="DE7C1D">
            <a:alpha val="15820"/>
          </a:srgbClr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15" name="Google Shape;215;p40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0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0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0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 1">
  <p:cSld name="TITLE_3_1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33446" l="11401" r="20529" t="22986"/>
          <a:stretch/>
        </p:blipFill>
        <p:spPr>
          <a:xfrm rot="10800000">
            <a:off x="6844025" y="60799"/>
            <a:ext cx="1153025" cy="43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0" l="0" r="10833" t="0"/>
          <a:stretch/>
        </p:blipFill>
        <p:spPr>
          <a:xfrm>
            <a:off x="5867676" y="0"/>
            <a:ext cx="3276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>
            <p:ph type="ctrTitle"/>
          </p:nvPr>
        </p:nvSpPr>
        <p:spPr>
          <a:xfrm>
            <a:off x="311700" y="489450"/>
            <a:ext cx="56565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345725" y="4113789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/>
        </p:nvSpPr>
        <p:spPr>
          <a:xfrm>
            <a:off x="345725" y="48993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">
  <p:cSld name="CUSTOM_1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1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1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41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4" name="Google Shape;224;p41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w logo">
  <p:cSld name="CUSTOM_8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27" name="Google Shape;227;p42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2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2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42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1" name="Google Shape;231;p42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 w Logo">
  <p:cSld name="CUSTOM_1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3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3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3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3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7" name="Google Shape;237;p43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8" name="Google Shape;238;p43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3">
  <p:cSld name="TITLE_2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11010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9631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type="ctrTitle"/>
          </p:nvPr>
        </p:nvSpPr>
        <p:spPr>
          <a:xfrm>
            <a:off x="311700" y="489450"/>
            <a:ext cx="64644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8" name="Google Shape;48;p6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4">
  <p:cSld name="TITLE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7"/>
          <p:cNvPicPr preferRelativeResize="0"/>
          <p:nvPr/>
        </p:nvPicPr>
        <p:blipFill rotWithShape="1">
          <a:blip r:embed="rId2">
            <a:alphaModFix/>
          </a:blip>
          <a:srcRect b="0" l="0" r="28729" t="0"/>
          <a:stretch/>
        </p:blipFill>
        <p:spPr>
          <a:xfrm>
            <a:off x="5257599" y="110025"/>
            <a:ext cx="3886401" cy="50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 txBox="1"/>
          <p:nvPr>
            <p:ph type="ctrTitle"/>
          </p:nvPr>
        </p:nvSpPr>
        <p:spPr>
          <a:xfrm>
            <a:off x="311700" y="489450"/>
            <a:ext cx="52842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311700" y="2389813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60" name="Google Shape;60;p7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(Cityscape)">
  <p:cSld name="TITLE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/>
          <p:cNvPicPr preferRelativeResize="0"/>
          <p:nvPr/>
        </p:nvPicPr>
        <p:blipFill rotWithShape="1">
          <a:blip r:embed="rId2">
            <a:alphaModFix amt="40000"/>
          </a:blip>
          <a:srcRect b="17662" l="0" r="0" t="17662"/>
          <a:stretch/>
        </p:blipFill>
        <p:spPr>
          <a:xfrm>
            <a:off x="0" y="0"/>
            <a:ext cx="9144003" cy="33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/>
          <p:nvPr/>
        </p:nvSpPr>
        <p:spPr>
          <a:xfrm>
            <a:off x="398450" y="692450"/>
            <a:ext cx="4396800" cy="3251100"/>
          </a:xfrm>
          <a:prstGeom prst="roundRect">
            <a:avLst>
              <a:gd fmla="val 4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64" name="Google Shape;64;p8"/>
          <p:cNvSpPr/>
          <p:nvPr/>
        </p:nvSpPr>
        <p:spPr>
          <a:xfrm>
            <a:off x="398450" y="692450"/>
            <a:ext cx="4396800" cy="11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65" name="Google Shape;65;p8"/>
          <p:cNvSpPr txBox="1"/>
          <p:nvPr>
            <p:ph type="ctrTitle"/>
          </p:nvPr>
        </p:nvSpPr>
        <p:spPr>
          <a:xfrm>
            <a:off x="648975" y="935788"/>
            <a:ext cx="40347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" type="subTitle"/>
          </p:nvPr>
        </p:nvSpPr>
        <p:spPr>
          <a:xfrm>
            <a:off x="648975" y="2627450"/>
            <a:ext cx="3229800" cy="78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" name="Google Shape;6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64897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 txBox="1"/>
          <p:nvPr/>
        </p:nvSpPr>
        <p:spPr>
          <a:xfrm>
            <a:off x="64897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" type="secHead">
  <p:cSld name="SECTION_HEADER">
    <p:bg>
      <p:bgPr>
        <a:solidFill>
          <a:srgbClr val="FFCF5D">
            <a:alpha val="37970"/>
          </a:srgbClr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">
  <p:cSld name="SECTION_HEADER_1">
    <p:bg>
      <p:bgPr>
        <a:solidFill>
          <a:srgbClr val="F2F1E9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65975" y="59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 Hat Display"/>
              <a:buNone/>
              <a:defRPr b="1" sz="36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  <a:defRPr sz="14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1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Relationship Id="rId11" Type="http://schemas.openxmlformats.org/officeDocument/2006/relationships/image" Target="../media/image19.png"/><Relationship Id="rId10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/>
          <p:nvPr>
            <p:ph type="ctrTitle"/>
          </p:nvPr>
        </p:nvSpPr>
        <p:spPr>
          <a:xfrm>
            <a:off x="311700" y="1897100"/>
            <a:ext cx="6625800" cy="504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Pitching Collaborative Project Delivery to Owners</a:t>
            </a:r>
            <a:endParaRPr sz="2000"/>
          </a:p>
        </p:txBody>
      </p:sp>
      <p:grpSp>
        <p:nvGrpSpPr>
          <p:cNvPr id="244" name="Google Shape;244;p44"/>
          <p:cNvGrpSpPr/>
          <p:nvPr/>
        </p:nvGrpSpPr>
        <p:grpSpPr>
          <a:xfrm>
            <a:off x="351927" y="2465241"/>
            <a:ext cx="1168106" cy="1344694"/>
            <a:chOff x="1314363" y="1604325"/>
            <a:chExt cx="1238713" cy="1425975"/>
          </a:xfrm>
        </p:grpSpPr>
        <p:sp>
          <p:nvSpPr>
            <p:cNvPr id="245" name="Google Shape;245;p44"/>
            <p:cNvSpPr/>
            <p:nvPr/>
          </p:nvSpPr>
          <p:spPr>
            <a:xfrm>
              <a:off x="1314363" y="1791600"/>
              <a:ext cx="1238700" cy="1238700"/>
            </a:xfrm>
            <a:prstGeom prst="arc">
              <a:avLst>
                <a:gd fmla="val 18297546" name="adj1"/>
                <a:gd fmla="val 10729596" name="adj2"/>
              </a:avLst>
            </a:prstGeom>
            <a:noFill/>
            <a:ln cap="flat" cmpd="sng" w="28575">
              <a:solidFill>
                <a:srgbClr val="FFCF5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pic>
          <p:nvPicPr>
            <p:cNvPr id="246" name="Google Shape;246;p44"/>
            <p:cNvPicPr preferRelativeResize="0"/>
            <p:nvPr/>
          </p:nvPicPr>
          <p:blipFill rotWithShape="1">
            <a:blip r:embed="rId3">
              <a:alphaModFix/>
            </a:blip>
            <a:srcRect b="8725" l="12808" r="12808" t="8725"/>
            <a:stretch/>
          </p:blipFill>
          <p:spPr>
            <a:xfrm>
              <a:off x="1314375" y="1604325"/>
              <a:ext cx="1238700" cy="13746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44"/>
          <p:cNvSpPr txBox="1"/>
          <p:nvPr/>
        </p:nvSpPr>
        <p:spPr>
          <a:xfrm>
            <a:off x="1622638" y="2832647"/>
            <a:ext cx="1571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Andrew Zukoski</a:t>
            </a:r>
            <a:endParaRPr b="1" sz="12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CEO</a:t>
            </a:r>
            <a:endParaRPr sz="12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48" name="Google Shape;248;p44"/>
          <p:cNvSpPr txBox="1"/>
          <p:nvPr/>
        </p:nvSpPr>
        <p:spPr>
          <a:xfrm>
            <a:off x="4572000" y="2832650"/>
            <a:ext cx="22587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ed Hat Display"/>
                <a:ea typeface="Red Hat Display"/>
                <a:cs typeface="Red Hat Display"/>
                <a:sym typeface="Red Hat Display"/>
              </a:rPr>
              <a:t>Jason Brenner</a:t>
            </a:r>
            <a:endParaRPr b="1" sz="12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ed Hat Display"/>
                <a:ea typeface="Red Hat Display"/>
                <a:cs typeface="Red Hat Display"/>
                <a:sym typeface="Red Hat Display"/>
              </a:rPr>
              <a:t>Head of Industry Strategy</a:t>
            </a:r>
            <a:endParaRPr sz="12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grpSp>
        <p:nvGrpSpPr>
          <p:cNvPr id="249" name="Google Shape;249;p44"/>
          <p:cNvGrpSpPr/>
          <p:nvPr/>
        </p:nvGrpSpPr>
        <p:grpSpPr>
          <a:xfrm>
            <a:off x="3296360" y="2472608"/>
            <a:ext cx="1168106" cy="1329960"/>
            <a:chOff x="3486888" y="1619950"/>
            <a:chExt cx="1238713" cy="1410350"/>
          </a:xfrm>
        </p:grpSpPr>
        <p:sp>
          <p:nvSpPr>
            <p:cNvPr id="250" name="Google Shape;250;p44"/>
            <p:cNvSpPr/>
            <p:nvPr/>
          </p:nvSpPr>
          <p:spPr>
            <a:xfrm>
              <a:off x="3486888" y="1791600"/>
              <a:ext cx="1238700" cy="1238700"/>
            </a:xfrm>
            <a:prstGeom prst="arc">
              <a:avLst>
                <a:gd fmla="val 18297546" name="adj1"/>
                <a:gd fmla="val 10729596" name="adj2"/>
              </a:avLst>
            </a:prstGeom>
            <a:noFill/>
            <a:ln cap="flat" cmpd="sng" w="28575">
              <a:solidFill>
                <a:srgbClr val="FFCF5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pic>
          <p:nvPicPr>
            <p:cNvPr id="251" name="Google Shape;251;p44"/>
            <p:cNvPicPr preferRelativeResize="0"/>
            <p:nvPr/>
          </p:nvPicPr>
          <p:blipFill rotWithShape="1">
            <a:blip r:embed="rId4">
              <a:alphaModFix/>
            </a:blip>
            <a:srcRect b="18417" l="26278" r="17402" t="2910"/>
            <a:stretch/>
          </p:blipFill>
          <p:spPr>
            <a:xfrm>
              <a:off x="3486900" y="1619950"/>
              <a:ext cx="1238700" cy="13746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52" name="Google Shape;25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949" y="380400"/>
            <a:ext cx="1951175" cy="67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4"/>
          <p:cNvSpPr txBox="1"/>
          <p:nvPr/>
        </p:nvSpPr>
        <p:spPr>
          <a:xfrm>
            <a:off x="247875" y="1201125"/>
            <a:ext cx="72849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Leading the Horse to Water:</a:t>
            </a:r>
            <a:endParaRPr sz="3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"/>
          <p:cNvSpPr/>
          <p:nvPr/>
        </p:nvSpPr>
        <p:spPr>
          <a:xfrm>
            <a:off x="365100" y="2718925"/>
            <a:ext cx="8012400" cy="22137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55" name="Google Shape;455;p53"/>
          <p:cNvSpPr txBox="1"/>
          <p:nvPr/>
        </p:nvSpPr>
        <p:spPr>
          <a:xfrm>
            <a:off x="413400" y="2878825"/>
            <a:ext cx="3385200" cy="11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of preconstruction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2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Reframe as project investment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2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Transparency of precon services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54940" lvl="3" marL="64008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Display"/>
              <a:buChar char="○"/>
            </a:pPr>
            <a:r>
              <a:rPr lang="en" sz="1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Resource Loader</a:t>
            </a:r>
            <a:endParaRPr sz="1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54940" lvl="3" marL="64008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Display"/>
              <a:buChar char="○"/>
            </a:pPr>
            <a:r>
              <a:rPr lang="en" sz="1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Deliverable List</a:t>
            </a:r>
            <a:endParaRPr sz="1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456" name="Google Shape;456;p53"/>
          <p:cNvCxnSpPr/>
          <p:nvPr/>
        </p:nvCxnSpPr>
        <p:spPr>
          <a:xfrm rot="10800000">
            <a:off x="1671325" y="2444725"/>
            <a:ext cx="0" cy="4341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57" name="Google Shape;457;p53"/>
          <p:cNvSpPr txBox="1"/>
          <p:nvPr/>
        </p:nvSpPr>
        <p:spPr>
          <a:xfrm>
            <a:off x="365100" y="258275"/>
            <a:ext cx="841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Mitigating </a:t>
            </a: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these</a:t>
            </a: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b="1" lang="en" sz="32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barriers</a:t>
            </a:r>
            <a:endParaRPr b="1" sz="32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58" name="Google Shape;458;p53"/>
          <p:cNvSpPr txBox="1"/>
          <p:nvPr/>
        </p:nvSpPr>
        <p:spPr>
          <a:xfrm>
            <a:off x="3707875" y="2878825"/>
            <a:ext cx="47733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Competitive pricing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cost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54940" lvl="2" marL="64008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Display"/>
              <a:buChar char="○"/>
            </a:pPr>
            <a:r>
              <a:rPr lang="en" sz="1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Separate out Cost of Work from Fee, Mark ups</a:t>
            </a:r>
            <a:endParaRPr sz="1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54940" lvl="2" marL="64008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Display"/>
              <a:buChar char="○"/>
            </a:pPr>
            <a:r>
              <a:rPr lang="en" sz="1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Fixed Labor Rates</a:t>
            </a:r>
            <a:endParaRPr sz="1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Trade partner cost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5494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Display"/>
              <a:buChar char="○"/>
            </a:pPr>
            <a:r>
              <a:rPr lang="en" sz="1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Part A / Part B Concept</a:t>
            </a:r>
            <a:endParaRPr sz="1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54940" lvl="1" marL="64008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Display"/>
              <a:buChar char="○"/>
            </a:pPr>
            <a:r>
              <a:rPr lang="en" sz="1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Separate out COW from Fee, Mark Ups</a:t>
            </a:r>
            <a:endParaRPr sz="1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54940" lvl="1" marL="64008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Display"/>
              <a:buChar char="○"/>
            </a:pPr>
            <a:r>
              <a:rPr lang="en" sz="1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Detailed Baseline Estimate with productivity assumptions</a:t>
            </a:r>
            <a:endParaRPr/>
          </a:p>
        </p:txBody>
      </p:sp>
      <p:sp>
        <p:nvSpPr>
          <p:cNvPr id="459" name="Google Shape;459;p53"/>
          <p:cNvSpPr txBox="1"/>
          <p:nvPr/>
        </p:nvSpPr>
        <p:spPr>
          <a:xfrm>
            <a:off x="756925" y="1942500"/>
            <a:ext cx="1828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460" name="Google Shape;460;p53"/>
          <p:cNvSpPr txBox="1"/>
          <p:nvPr/>
        </p:nvSpPr>
        <p:spPr>
          <a:xfrm>
            <a:off x="3186525" y="1942500"/>
            <a:ext cx="1828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61" name="Google Shape;461;p53"/>
          <p:cNvSpPr txBox="1"/>
          <p:nvPr/>
        </p:nvSpPr>
        <p:spPr>
          <a:xfrm>
            <a:off x="5616150" y="1942500"/>
            <a:ext cx="2524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62" name="Google Shape;462;p53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3765045" y="1362952"/>
            <a:ext cx="671755" cy="5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438" y="1339200"/>
            <a:ext cx="671773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3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6529712" y="1339200"/>
            <a:ext cx="697682" cy="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4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335438" y="1339200"/>
            <a:ext cx="671773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4"/>
          <p:cNvSpPr/>
          <p:nvPr/>
        </p:nvSpPr>
        <p:spPr>
          <a:xfrm>
            <a:off x="2591625" y="2718925"/>
            <a:ext cx="3018600" cy="20094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71" name="Google Shape;471;p54"/>
          <p:cNvSpPr txBox="1"/>
          <p:nvPr/>
        </p:nvSpPr>
        <p:spPr>
          <a:xfrm>
            <a:off x="2838525" y="2977950"/>
            <a:ext cx="2916000" cy="18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Demonstrate the 3x C’s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Competency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Character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Care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Build Allies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Leverage Transparency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472" name="Google Shape;472;p54"/>
          <p:cNvCxnSpPr/>
          <p:nvPr/>
        </p:nvCxnSpPr>
        <p:spPr>
          <a:xfrm rot="10800000">
            <a:off x="4100925" y="2444725"/>
            <a:ext cx="0" cy="4341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73" name="Google Shape;473;p54"/>
          <p:cNvSpPr txBox="1"/>
          <p:nvPr/>
        </p:nvSpPr>
        <p:spPr>
          <a:xfrm>
            <a:off x="365100" y="258275"/>
            <a:ext cx="841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Mitigating these </a:t>
            </a:r>
            <a:r>
              <a:rPr b="1" lang="en" sz="32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barriers</a:t>
            </a:r>
            <a:endParaRPr b="1" sz="32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74" name="Google Shape;474;p54"/>
          <p:cNvSpPr txBox="1"/>
          <p:nvPr/>
        </p:nvSpPr>
        <p:spPr>
          <a:xfrm>
            <a:off x="756925" y="1942500"/>
            <a:ext cx="1828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75" name="Google Shape;475;p54"/>
          <p:cNvSpPr txBox="1"/>
          <p:nvPr/>
        </p:nvSpPr>
        <p:spPr>
          <a:xfrm>
            <a:off x="3186525" y="1942500"/>
            <a:ext cx="1828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476" name="Google Shape;476;p54"/>
          <p:cNvSpPr txBox="1"/>
          <p:nvPr/>
        </p:nvSpPr>
        <p:spPr>
          <a:xfrm>
            <a:off x="5616150" y="1942500"/>
            <a:ext cx="2524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77" name="Google Shape;47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5045" y="1362952"/>
            <a:ext cx="671755" cy="5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4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335438" y="1339200"/>
            <a:ext cx="671773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4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6529712" y="1339200"/>
            <a:ext cx="697682" cy="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5"/>
          <p:cNvSpPr/>
          <p:nvPr/>
        </p:nvSpPr>
        <p:spPr>
          <a:xfrm>
            <a:off x="5427300" y="2718925"/>
            <a:ext cx="2953800" cy="20094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85" name="Google Shape;485;p55"/>
          <p:cNvSpPr txBox="1"/>
          <p:nvPr/>
        </p:nvSpPr>
        <p:spPr>
          <a:xfrm>
            <a:off x="756925" y="1942500"/>
            <a:ext cx="1828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86" name="Google Shape;486;p55"/>
          <p:cNvSpPr txBox="1"/>
          <p:nvPr/>
        </p:nvSpPr>
        <p:spPr>
          <a:xfrm>
            <a:off x="3186525" y="1942500"/>
            <a:ext cx="1828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87" name="Google Shape;487;p55"/>
          <p:cNvSpPr txBox="1"/>
          <p:nvPr/>
        </p:nvSpPr>
        <p:spPr>
          <a:xfrm>
            <a:off x="5616150" y="1942500"/>
            <a:ext cx="2524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488" name="Google Shape;488;p55"/>
          <p:cNvSpPr txBox="1"/>
          <p:nvPr/>
        </p:nvSpPr>
        <p:spPr>
          <a:xfrm>
            <a:off x="5573250" y="3041125"/>
            <a:ext cx="28716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Seek Alignment Internally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Ensure commitment internally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Build Matrix Team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1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Leverage Jr Staff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67640" lvl="1" marL="457200" rtl="0" algn="l"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200"/>
              <a:buFont typeface="Red Hat Display"/>
              <a:buChar char="○"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Plan for rotation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489" name="Google Shape;489;p55"/>
          <p:cNvCxnSpPr/>
          <p:nvPr/>
        </p:nvCxnSpPr>
        <p:spPr>
          <a:xfrm rot="10800000">
            <a:off x="6878550" y="2444725"/>
            <a:ext cx="0" cy="4341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0" name="Google Shape;490;p55"/>
          <p:cNvSpPr txBox="1"/>
          <p:nvPr/>
        </p:nvSpPr>
        <p:spPr>
          <a:xfrm>
            <a:off x="365100" y="258275"/>
            <a:ext cx="841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Mitigating these </a:t>
            </a:r>
            <a:r>
              <a:rPr b="1" lang="en" sz="32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barriers</a:t>
            </a:r>
            <a:endParaRPr b="1" sz="32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91" name="Google Shape;491;p55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3765045" y="1362952"/>
            <a:ext cx="671755" cy="5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5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335438" y="1339200"/>
            <a:ext cx="671773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712" y="1339200"/>
            <a:ext cx="697682" cy="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6"/>
          <p:cNvSpPr txBox="1"/>
          <p:nvPr>
            <p:ph type="title"/>
          </p:nvPr>
        </p:nvSpPr>
        <p:spPr>
          <a:xfrm>
            <a:off x="699200" y="336925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Q&amp;A</a:t>
            </a:r>
            <a:endParaRPr sz="6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7"/>
          <p:cNvSpPr txBox="1"/>
          <p:nvPr>
            <p:ph type="title"/>
          </p:nvPr>
        </p:nvSpPr>
        <p:spPr>
          <a:xfrm>
            <a:off x="699200" y="336925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Closing</a:t>
            </a:r>
            <a:endParaRPr sz="6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8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699200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8"/>
          <p:cNvSpPr txBox="1"/>
          <p:nvPr/>
        </p:nvSpPr>
        <p:spPr>
          <a:xfrm>
            <a:off x="699200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10" name="Google Shape;510;p58"/>
          <p:cNvSpPr txBox="1"/>
          <p:nvPr>
            <p:ph type="title"/>
          </p:nvPr>
        </p:nvSpPr>
        <p:spPr>
          <a:xfrm>
            <a:off x="699200" y="336925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you!</a:t>
            </a:r>
            <a:endParaRPr sz="6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>
            <p:ph type="title"/>
          </p:nvPr>
        </p:nvSpPr>
        <p:spPr>
          <a:xfrm>
            <a:off x="665975" y="1510075"/>
            <a:ext cx="34887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59" name="Google Shape;259;p45"/>
          <p:cNvSpPr txBox="1"/>
          <p:nvPr>
            <p:ph idx="1" type="body"/>
          </p:nvPr>
        </p:nvSpPr>
        <p:spPr>
          <a:xfrm>
            <a:off x="689050" y="2300175"/>
            <a:ext cx="3150300" cy="195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en"/>
              <a:t>Introductions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en"/>
              <a:t>Barriers to Collaboration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en"/>
              <a:t>What can you do about 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en"/>
              <a:t>Q&amp;A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▸"/>
            </a:pPr>
            <a:r>
              <a:rPr lang="en"/>
              <a:t>Closing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6"/>
          <p:cNvSpPr/>
          <p:nvPr/>
        </p:nvSpPr>
        <p:spPr>
          <a:xfrm rot="5400000">
            <a:off x="6497813" y="1318613"/>
            <a:ext cx="1504200" cy="3228600"/>
          </a:xfrm>
          <a:prstGeom prst="upArrow">
            <a:avLst>
              <a:gd fmla="val 76518" name="adj1"/>
              <a:gd fmla="val 50000" name="adj2"/>
            </a:avLst>
          </a:prstGeom>
          <a:gradFill>
            <a:gsLst>
              <a:gs pos="0">
                <a:srgbClr val="FFE096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66" name="Google Shape;266;p46"/>
          <p:cNvSpPr txBox="1"/>
          <p:nvPr>
            <p:ph idx="4294967295" type="title"/>
          </p:nvPr>
        </p:nvSpPr>
        <p:spPr>
          <a:xfrm>
            <a:off x="406950" y="342453"/>
            <a:ext cx="8330100" cy="750900"/>
          </a:xfrm>
          <a:prstGeom prst="rect">
            <a:avLst/>
          </a:prstGeom>
        </p:spPr>
        <p:txBody>
          <a:bodyPr anchorCtr="0" anchor="ctr" bIns="68575" lIns="0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Join connects the </a:t>
            </a:r>
            <a:r>
              <a:rPr lang="en" sz="2400">
                <a:solidFill>
                  <a:srgbClr val="ED8E51"/>
                </a:solidFill>
              </a:rPr>
              <a:t>right people</a:t>
            </a:r>
            <a:r>
              <a:rPr lang="en" sz="2400"/>
              <a:t> to the </a:t>
            </a:r>
            <a:r>
              <a:rPr lang="en" sz="2400">
                <a:solidFill>
                  <a:srgbClr val="ED8E51"/>
                </a:solidFill>
              </a:rPr>
              <a:t>right information</a:t>
            </a:r>
            <a:r>
              <a:rPr lang="en" sz="2400"/>
              <a:t> </a:t>
            </a:r>
            <a:br>
              <a:rPr lang="en" sz="2400"/>
            </a:br>
            <a:r>
              <a:rPr lang="en" sz="2400"/>
              <a:t>at the </a:t>
            </a:r>
            <a:r>
              <a:rPr lang="en" sz="2400">
                <a:solidFill>
                  <a:srgbClr val="ED8E51"/>
                </a:solidFill>
              </a:rPr>
              <a:t>right time</a:t>
            </a:r>
            <a:r>
              <a:rPr lang="en" sz="2400"/>
              <a:t> to advance decisions</a:t>
            </a:r>
            <a:endParaRPr sz="2400"/>
          </a:p>
        </p:txBody>
      </p:sp>
      <p:sp>
        <p:nvSpPr>
          <p:cNvPr id="267" name="Google Shape;267;p46"/>
          <p:cNvSpPr txBox="1"/>
          <p:nvPr/>
        </p:nvSpPr>
        <p:spPr>
          <a:xfrm>
            <a:off x="417609" y="4660369"/>
            <a:ext cx="8683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Teams must align expertise &amp; information to reach a decision  … and repeat the process </a:t>
            </a:r>
            <a:endParaRPr b="1" sz="14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68" name="Google Shape;2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006" y="2597722"/>
            <a:ext cx="546397" cy="6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6"/>
          <p:cNvPicPr preferRelativeResize="0"/>
          <p:nvPr/>
        </p:nvPicPr>
        <p:blipFill rotWithShape="1">
          <a:blip r:embed="rId4">
            <a:alphaModFix/>
          </a:blip>
          <a:srcRect b="0" l="999" r="999" t="0"/>
          <a:stretch/>
        </p:blipFill>
        <p:spPr>
          <a:xfrm>
            <a:off x="721063" y="1756838"/>
            <a:ext cx="426950" cy="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6"/>
          <p:cNvPicPr preferRelativeResize="0"/>
          <p:nvPr/>
        </p:nvPicPr>
        <p:blipFill rotWithShape="1">
          <a:blip r:embed="rId4">
            <a:alphaModFix/>
          </a:blip>
          <a:srcRect b="0" l="999" r="999" t="0"/>
          <a:stretch/>
        </p:blipFill>
        <p:spPr>
          <a:xfrm>
            <a:off x="721063" y="2512488"/>
            <a:ext cx="426950" cy="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6"/>
          <p:cNvPicPr preferRelativeResize="0"/>
          <p:nvPr/>
        </p:nvPicPr>
        <p:blipFill rotWithShape="1">
          <a:blip r:embed="rId4">
            <a:alphaModFix/>
          </a:blip>
          <a:srcRect b="0" l="999" r="999" t="0"/>
          <a:stretch/>
        </p:blipFill>
        <p:spPr>
          <a:xfrm>
            <a:off x="721063" y="3268138"/>
            <a:ext cx="426950" cy="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6"/>
          <p:cNvPicPr preferRelativeResize="0"/>
          <p:nvPr/>
        </p:nvPicPr>
        <p:blipFill rotWithShape="1">
          <a:blip r:embed="rId4">
            <a:alphaModFix/>
          </a:blip>
          <a:srcRect b="0" l="999" r="999" t="0"/>
          <a:stretch/>
        </p:blipFill>
        <p:spPr>
          <a:xfrm>
            <a:off x="1400513" y="2941376"/>
            <a:ext cx="426950" cy="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6"/>
          <p:cNvPicPr preferRelativeResize="0"/>
          <p:nvPr/>
        </p:nvPicPr>
        <p:blipFill rotWithShape="1">
          <a:blip r:embed="rId4">
            <a:alphaModFix/>
          </a:blip>
          <a:srcRect b="0" l="999" r="999" t="0"/>
          <a:stretch/>
        </p:blipFill>
        <p:spPr>
          <a:xfrm>
            <a:off x="1400513" y="2083588"/>
            <a:ext cx="426950" cy="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952" y="2932877"/>
            <a:ext cx="390442" cy="36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7945" y="3395615"/>
            <a:ext cx="390445" cy="39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8504" y="1540138"/>
            <a:ext cx="369338" cy="3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8508" y="2468631"/>
            <a:ext cx="369337" cy="3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78505" y="3880969"/>
            <a:ext cx="369338" cy="37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78504" y="2004384"/>
            <a:ext cx="369338" cy="3693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46"/>
          <p:cNvCxnSpPr>
            <a:stCxn id="269" idx="3"/>
            <a:endCxn id="277" idx="1"/>
          </p:cNvCxnSpPr>
          <p:nvPr/>
        </p:nvCxnSpPr>
        <p:spPr>
          <a:xfrm>
            <a:off x="1148012" y="1974676"/>
            <a:ext cx="2030400" cy="6786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46"/>
          <p:cNvCxnSpPr>
            <a:stCxn id="273" idx="3"/>
            <a:endCxn id="276" idx="1"/>
          </p:cNvCxnSpPr>
          <p:nvPr/>
        </p:nvCxnSpPr>
        <p:spPr>
          <a:xfrm flipH="1" rot="10800000">
            <a:off x="1827462" y="1724826"/>
            <a:ext cx="1350900" cy="5766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46"/>
          <p:cNvCxnSpPr>
            <a:stCxn id="270" idx="3"/>
            <a:endCxn id="275" idx="1"/>
          </p:cNvCxnSpPr>
          <p:nvPr/>
        </p:nvCxnSpPr>
        <p:spPr>
          <a:xfrm>
            <a:off x="1148012" y="2730326"/>
            <a:ext cx="2019900" cy="8604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46"/>
          <p:cNvCxnSpPr>
            <a:stCxn id="284" idx="3"/>
            <a:endCxn id="278" idx="1"/>
          </p:cNvCxnSpPr>
          <p:nvPr/>
        </p:nvCxnSpPr>
        <p:spPr>
          <a:xfrm>
            <a:off x="2506900" y="2736676"/>
            <a:ext cx="671700" cy="13311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46"/>
          <p:cNvCxnSpPr>
            <a:stCxn id="272" idx="3"/>
            <a:endCxn id="279" idx="1"/>
          </p:cNvCxnSpPr>
          <p:nvPr/>
        </p:nvCxnSpPr>
        <p:spPr>
          <a:xfrm flipH="1" rot="10800000">
            <a:off x="1827462" y="2189013"/>
            <a:ext cx="1350900" cy="9702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46"/>
          <p:cNvCxnSpPr>
            <a:stCxn id="271" idx="3"/>
            <a:endCxn id="274" idx="1"/>
          </p:cNvCxnSpPr>
          <p:nvPr/>
        </p:nvCxnSpPr>
        <p:spPr>
          <a:xfrm flipH="1" rot="10800000">
            <a:off x="1148012" y="3116676"/>
            <a:ext cx="2019900" cy="3693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7" name="Google Shape;287;p46"/>
          <p:cNvSpPr/>
          <p:nvPr/>
        </p:nvSpPr>
        <p:spPr>
          <a:xfrm>
            <a:off x="4398638" y="2762325"/>
            <a:ext cx="6717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288" name="Google Shape;288;p46"/>
          <p:cNvCxnSpPr>
            <a:stCxn id="276" idx="3"/>
            <a:endCxn id="287" idx="1"/>
          </p:cNvCxnSpPr>
          <p:nvPr/>
        </p:nvCxnSpPr>
        <p:spPr>
          <a:xfrm>
            <a:off x="3547841" y="1724812"/>
            <a:ext cx="850800" cy="12081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" name="Google Shape;289;p46"/>
          <p:cNvCxnSpPr>
            <a:stCxn id="279" idx="3"/>
            <a:endCxn id="287" idx="1"/>
          </p:cNvCxnSpPr>
          <p:nvPr/>
        </p:nvCxnSpPr>
        <p:spPr>
          <a:xfrm>
            <a:off x="3547842" y="2189058"/>
            <a:ext cx="850800" cy="7440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p46"/>
          <p:cNvCxnSpPr>
            <a:stCxn id="277" idx="3"/>
            <a:endCxn id="287" idx="1"/>
          </p:cNvCxnSpPr>
          <p:nvPr/>
        </p:nvCxnSpPr>
        <p:spPr>
          <a:xfrm>
            <a:off x="3547845" y="2653304"/>
            <a:ext cx="850800" cy="2796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p46"/>
          <p:cNvCxnSpPr>
            <a:stCxn id="274" idx="3"/>
            <a:endCxn id="287" idx="1"/>
          </p:cNvCxnSpPr>
          <p:nvPr/>
        </p:nvCxnSpPr>
        <p:spPr>
          <a:xfrm flipH="1" rot="10800000">
            <a:off x="3558394" y="2932896"/>
            <a:ext cx="840300" cy="1839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2" name="Google Shape;292;p46"/>
          <p:cNvCxnSpPr>
            <a:stCxn id="275" idx="3"/>
            <a:endCxn id="287" idx="1"/>
          </p:cNvCxnSpPr>
          <p:nvPr/>
        </p:nvCxnSpPr>
        <p:spPr>
          <a:xfrm flipH="1" rot="10800000">
            <a:off x="3558389" y="2932942"/>
            <a:ext cx="840300" cy="6579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3" name="Google Shape;293;p46"/>
          <p:cNvCxnSpPr>
            <a:stCxn id="278" idx="3"/>
            <a:endCxn id="287" idx="1"/>
          </p:cNvCxnSpPr>
          <p:nvPr/>
        </p:nvCxnSpPr>
        <p:spPr>
          <a:xfrm flipH="1" rot="10800000">
            <a:off x="3547843" y="2933003"/>
            <a:ext cx="850800" cy="11349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4" name="Google Shape;284;p46"/>
          <p:cNvPicPr preferRelativeResize="0"/>
          <p:nvPr/>
        </p:nvPicPr>
        <p:blipFill rotWithShape="1">
          <a:blip r:embed="rId4">
            <a:alphaModFix/>
          </a:blip>
          <a:srcRect b="0" l="999" r="999" t="0"/>
          <a:stretch/>
        </p:blipFill>
        <p:spPr>
          <a:xfrm>
            <a:off x="2079950" y="2518838"/>
            <a:ext cx="426950" cy="435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46"/>
          <p:cNvCxnSpPr>
            <a:stCxn id="287" idx="3"/>
            <a:endCxn id="295" idx="1"/>
          </p:cNvCxnSpPr>
          <p:nvPr/>
        </p:nvCxnSpPr>
        <p:spPr>
          <a:xfrm flipH="1" rot="10800000">
            <a:off x="5070338" y="2926725"/>
            <a:ext cx="415200" cy="6300"/>
          </a:xfrm>
          <a:prstGeom prst="curvedConnector3">
            <a:avLst>
              <a:gd fmla="val 4999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296" name="Google Shape;296;p46"/>
          <p:cNvGrpSpPr/>
          <p:nvPr/>
        </p:nvGrpSpPr>
        <p:grpSpPr>
          <a:xfrm>
            <a:off x="5589061" y="1583842"/>
            <a:ext cx="254034" cy="2703792"/>
            <a:chOff x="7452081" y="1808427"/>
            <a:chExt cx="338712" cy="3605055"/>
          </a:xfrm>
        </p:grpSpPr>
        <p:pic>
          <p:nvPicPr>
            <p:cNvPr id="297" name="Google Shape;297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1808427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228422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648416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46"/>
            <p:cNvPicPr preferRelativeResize="0"/>
            <p:nvPr/>
          </p:nvPicPr>
          <p:blipFill>
            <a:blip r:embed="rId11">
              <a:alphaModFix amt="14000"/>
            </a:blip>
            <a:stretch>
              <a:fillRect/>
            </a:stretch>
          </p:blipFill>
          <p:spPr>
            <a:xfrm>
              <a:off x="7452081" y="3068411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488405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908399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328394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748388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5168383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46"/>
          <p:cNvGrpSpPr/>
          <p:nvPr/>
        </p:nvGrpSpPr>
        <p:grpSpPr>
          <a:xfrm>
            <a:off x="6002843" y="1578358"/>
            <a:ext cx="254034" cy="2703792"/>
            <a:chOff x="7452081" y="1808427"/>
            <a:chExt cx="338712" cy="3605055"/>
          </a:xfrm>
        </p:grpSpPr>
        <p:pic>
          <p:nvPicPr>
            <p:cNvPr id="307" name="Google Shape;307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1808427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228422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648416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068411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488405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908399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328394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748388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5168383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6" name="Google Shape;316;p46"/>
          <p:cNvGrpSpPr/>
          <p:nvPr/>
        </p:nvGrpSpPr>
        <p:grpSpPr>
          <a:xfrm>
            <a:off x="6830408" y="1575611"/>
            <a:ext cx="254034" cy="2703792"/>
            <a:chOff x="7452081" y="1808427"/>
            <a:chExt cx="338712" cy="3605055"/>
          </a:xfrm>
        </p:grpSpPr>
        <p:pic>
          <p:nvPicPr>
            <p:cNvPr id="317" name="Google Shape;317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1808427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228422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648416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068411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488405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908399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328394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748388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5168383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" name="Google Shape;326;p46"/>
          <p:cNvGrpSpPr/>
          <p:nvPr/>
        </p:nvGrpSpPr>
        <p:grpSpPr>
          <a:xfrm>
            <a:off x="7244191" y="1586580"/>
            <a:ext cx="254034" cy="2703792"/>
            <a:chOff x="7452081" y="1808427"/>
            <a:chExt cx="338712" cy="3605055"/>
          </a:xfrm>
        </p:grpSpPr>
        <p:pic>
          <p:nvPicPr>
            <p:cNvPr id="327" name="Google Shape;327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1808427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228422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648416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068411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488405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908399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328394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748388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5168383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6" name="Google Shape;336;p46"/>
          <p:cNvGrpSpPr/>
          <p:nvPr/>
        </p:nvGrpSpPr>
        <p:grpSpPr>
          <a:xfrm>
            <a:off x="7657973" y="1581095"/>
            <a:ext cx="254034" cy="2703792"/>
            <a:chOff x="7452081" y="1808427"/>
            <a:chExt cx="338712" cy="3605055"/>
          </a:xfrm>
        </p:grpSpPr>
        <p:pic>
          <p:nvPicPr>
            <p:cNvPr id="337" name="Google Shape;337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1808427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228422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648416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068411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488405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908399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328394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748388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5168383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6" name="Google Shape;346;p46"/>
          <p:cNvGrpSpPr/>
          <p:nvPr/>
        </p:nvGrpSpPr>
        <p:grpSpPr>
          <a:xfrm>
            <a:off x="6416626" y="1581095"/>
            <a:ext cx="254034" cy="2703792"/>
            <a:chOff x="7452081" y="1808427"/>
            <a:chExt cx="338712" cy="3605055"/>
          </a:xfrm>
        </p:grpSpPr>
        <p:pic>
          <p:nvPicPr>
            <p:cNvPr id="347" name="Google Shape;347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1808427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228422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2648416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068411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488405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3908399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328394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4748388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46"/>
            <p:cNvPicPr preferRelativeResize="0"/>
            <p:nvPr/>
          </p:nvPicPr>
          <p:blipFill>
            <a:blip r:embed="rId11">
              <a:alphaModFix amt="24000"/>
            </a:blip>
            <a:stretch>
              <a:fillRect/>
            </a:stretch>
          </p:blipFill>
          <p:spPr>
            <a:xfrm>
              <a:off x="7452081" y="5168383"/>
              <a:ext cx="338712" cy="245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46"/>
          <p:cNvSpPr/>
          <p:nvPr/>
        </p:nvSpPr>
        <p:spPr>
          <a:xfrm>
            <a:off x="5485556" y="2756025"/>
            <a:ext cx="6717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7"/>
          <p:cNvSpPr txBox="1"/>
          <p:nvPr/>
        </p:nvSpPr>
        <p:spPr>
          <a:xfrm>
            <a:off x="-262350" y="329025"/>
            <a:ext cx="96687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More than 1,000 companies are using Join</a:t>
            </a:r>
            <a:endParaRPr b="1" sz="2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63" name="Google Shape;363;p47"/>
          <p:cNvSpPr/>
          <p:nvPr/>
        </p:nvSpPr>
        <p:spPr>
          <a:xfrm>
            <a:off x="-12319" y="-12319"/>
            <a:ext cx="9156300" cy="12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8"/>
          <p:cNvSpPr/>
          <p:nvPr/>
        </p:nvSpPr>
        <p:spPr>
          <a:xfrm>
            <a:off x="4647650" y="1532100"/>
            <a:ext cx="3961200" cy="33195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69" name="Google Shape;369;p4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968636" y="2072318"/>
            <a:ext cx="216712" cy="21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614" y="2063786"/>
            <a:ext cx="218647" cy="2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614" y="2522674"/>
            <a:ext cx="218647" cy="2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614" y="3119886"/>
            <a:ext cx="218647" cy="2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614" y="3695724"/>
            <a:ext cx="218647" cy="2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614" y="4453961"/>
            <a:ext cx="218647" cy="22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968636" y="2519856"/>
            <a:ext cx="216712" cy="21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968636" y="3066131"/>
            <a:ext cx="216712" cy="21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968636" y="3817631"/>
            <a:ext cx="216712" cy="21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968636" y="4500531"/>
            <a:ext cx="216712" cy="21862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8"/>
          <p:cNvSpPr txBox="1"/>
          <p:nvPr/>
        </p:nvSpPr>
        <p:spPr>
          <a:xfrm>
            <a:off x="428350" y="277300"/>
            <a:ext cx="8571600" cy="1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 can we define </a:t>
            </a:r>
            <a:br>
              <a:rPr b="1" lang="en" sz="36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</a:br>
            <a:r>
              <a:rPr b="1" lang="en" sz="36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collaborative project delivery?</a:t>
            </a:r>
            <a:endParaRPr b="1" sz="36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0" name="Google Shape;380;p48"/>
          <p:cNvSpPr txBox="1"/>
          <p:nvPr/>
        </p:nvSpPr>
        <p:spPr>
          <a:xfrm>
            <a:off x="1258475" y="1978925"/>
            <a:ext cx="2854200" cy="3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“Traditional”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Hard Bid, Design - Bid - Build, Hard Bid GMP, Line Item GMP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GC’s &amp; Key Trades brought on late in design (such as IFP or Construction Documents sets)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Design Firms work exclusively independent of the builder’s input to design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Siloed and independent working</a:t>
            </a:r>
            <a:endParaRPr sz="1600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1" name="Google Shape;381;p48"/>
          <p:cNvSpPr txBox="1"/>
          <p:nvPr/>
        </p:nvSpPr>
        <p:spPr>
          <a:xfrm>
            <a:off x="5292350" y="1978925"/>
            <a:ext cx="3316500" cy="3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“Collaborative”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Contract types that could include: CM at Risk, GMP, Cost Plus, IFOA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When GC’s &amp; Key Trades are brought on early in design (ideally before design development)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When Design Firms are selected (at least partially) for their willingness / experience with harnessing the builder’s input on design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Coordinated &amp; integrated working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2" name="Google Shape;382;p48"/>
          <p:cNvSpPr txBox="1"/>
          <p:nvPr/>
        </p:nvSpPr>
        <p:spPr>
          <a:xfrm>
            <a:off x="902850" y="1579300"/>
            <a:ext cx="13407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Is NOT:</a:t>
            </a:r>
            <a:endParaRPr b="1" sz="1800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3" name="Google Shape;383;p48"/>
          <p:cNvSpPr txBox="1"/>
          <p:nvPr/>
        </p:nvSpPr>
        <p:spPr>
          <a:xfrm>
            <a:off x="4912875" y="1579300"/>
            <a:ext cx="13407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Is:</a:t>
            </a:r>
            <a:endParaRPr b="1" sz="1800">
              <a:solidFill>
                <a:schemeClr val="dk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9"/>
          <p:cNvSpPr/>
          <p:nvPr/>
        </p:nvSpPr>
        <p:spPr>
          <a:xfrm>
            <a:off x="215475" y="2718925"/>
            <a:ext cx="3769800" cy="14580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9" name="Google Shape;389;p49"/>
          <p:cNvSpPr txBox="1"/>
          <p:nvPr/>
        </p:nvSpPr>
        <p:spPr>
          <a:xfrm>
            <a:off x="46487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390" name="Google Shape;390;p49"/>
          <p:cNvSpPr txBox="1"/>
          <p:nvPr/>
        </p:nvSpPr>
        <p:spPr>
          <a:xfrm>
            <a:off x="2353100" y="1841475"/>
            <a:ext cx="1219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91" name="Google Shape;391;p49"/>
          <p:cNvSpPr txBox="1"/>
          <p:nvPr/>
        </p:nvSpPr>
        <p:spPr>
          <a:xfrm>
            <a:off x="4323925" y="1841475"/>
            <a:ext cx="19356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92" name="Google Shape;392;p49"/>
          <p:cNvSpPr txBox="1"/>
          <p:nvPr/>
        </p:nvSpPr>
        <p:spPr>
          <a:xfrm>
            <a:off x="701052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Other barriers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93" name="Google Shape;393;p49"/>
          <p:cNvSpPr txBox="1"/>
          <p:nvPr/>
        </p:nvSpPr>
        <p:spPr>
          <a:xfrm>
            <a:off x="348975" y="2868975"/>
            <a:ext cx="3590700" cy="12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Extra Precon Cost (longer duration)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Competitive Price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Pricing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45720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Sub Pricing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394" name="Google Shape;394;p49"/>
          <p:cNvCxnSpPr>
            <a:endCxn id="389" idx="2"/>
          </p:cNvCxnSpPr>
          <p:nvPr/>
        </p:nvCxnSpPr>
        <p:spPr>
          <a:xfrm rot="10800000">
            <a:off x="1148425" y="2444775"/>
            <a:ext cx="0" cy="4242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95" name="Google Shape;395;p49"/>
          <p:cNvSpPr txBox="1"/>
          <p:nvPr/>
        </p:nvSpPr>
        <p:spPr>
          <a:xfrm>
            <a:off x="365100" y="258275"/>
            <a:ext cx="841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Collaborative project delivery </a:t>
            </a:r>
            <a:r>
              <a:rPr b="1" lang="en" sz="32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barriers</a:t>
            </a:r>
            <a:endParaRPr b="1" sz="32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96" name="Google Shape;396;p49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2627120" y="1261927"/>
            <a:ext cx="671755" cy="5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538" y="1238175"/>
            <a:ext cx="671773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9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4942887" y="1238175"/>
            <a:ext cx="697682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9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7386871" y="1238175"/>
            <a:ext cx="614404" cy="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/>
          <p:nvPr/>
        </p:nvSpPr>
        <p:spPr>
          <a:xfrm>
            <a:off x="1621525" y="2718925"/>
            <a:ext cx="4399500" cy="19755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05" name="Google Shape;405;p50"/>
          <p:cNvSpPr txBox="1"/>
          <p:nvPr/>
        </p:nvSpPr>
        <p:spPr>
          <a:xfrm>
            <a:off x="46487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06" name="Google Shape;406;p50"/>
          <p:cNvSpPr txBox="1"/>
          <p:nvPr/>
        </p:nvSpPr>
        <p:spPr>
          <a:xfrm>
            <a:off x="2353100" y="1841475"/>
            <a:ext cx="1219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407" name="Google Shape;407;p50"/>
          <p:cNvSpPr txBox="1"/>
          <p:nvPr/>
        </p:nvSpPr>
        <p:spPr>
          <a:xfrm>
            <a:off x="4323925" y="1841475"/>
            <a:ext cx="19356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08" name="Google Shape;408;p50"/>
          <p:cNvSpPr txBox="1"/>
          <p:nvPr/>
        </p:nvSpPr>
        <p:spPr>
          <a:xfrm>
            <a:off x="701052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Other barriers</a:t>
            </a:r>
            <a:endParaRPr sz="1800">
              <a:solidFill>
                <a:schemeClr val="lt2"/>
              </a:solidFill>
            </a:endParaRPr>
          </a:p>
        </p:txBody>
      </p:sp>
      <p:cxnSp>
        <p:nvCxnSpPr>
          <p:cNvPr id="409" name="Google Shape;409;p50"/>
          <p:cNvCxnSpPr/>
          <p:nvPr/>
        </p:nvCxnSpPr>
        <p:spPr>
          <a:xfrm rot="10800000">
            <a:off x="2963000" y="2444725"/>
            <a:ext cx="0" cy="4617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10" name="Google Shape;410;p50"/>
          <p:cNvSpPr txBox="1"/>
          <p:nvPr/>
        </p:nvSpPr>
        <p:spPr>
          <a:xfrm>
            <a:off x="1813850" y="2997925"/>
            <a:ext cx="28188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9144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Industry has “Trust Issues”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9144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Traditional practices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32004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Built for “Trust Issues”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32004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Unfortunately, reinforce behavior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1" name="Google Shape;411;p50"/>
          <p:cNvSpPr/>
          <p:nvPr/>
        </p:nvSpPr>
        <p:spPr>
          <a:xfrm>
            <a:off x="4323925" y="2955925"/>
            <a:ext cx="1501500" cy="1501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v</a:t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12" name="Google Shape;412;p50"/>
          <p:cNvPicPr preferRelativeResize="0"/>
          <p:nvPr/>
        </p:nvPicPr>
        <p:blipFill rotWithShape="1">
          <a:blip r:embed="rId3">
            <a:alphaModFix/>
          </a:blip>
          <a:srcRect b="8482" l="2878" r="4554" t="11798"/>
          <a:stretch/>
        </p:blipFill>
        <p:spPr>
          <a:xfrm>
            <a:off x="4416085" y="3044798"/>
            <a:ext cx="1317300" cy="1323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3" name="Google Shape;413;p50"/>
          <p:cNvSpPr txBox="1"/>
          <p:nvPr/>
        </p:nvSpPr>
        <p:spPr>
          <a:xfrm>
            <a:off x="365100" y="258275"/>
            <a:ext cx="841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Collaborative project delivery </a:t>
            </a:r>
            <a:r>
              <a:rPr b="1" lang="en" sz="32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barriers</a:t>
            </a:r>
            <a:endParaRPr b="1" sz="32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14" name="Google Shape;41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7120" y="1261927"/>
            <a:ext cx="671755" cy="5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0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12538" y="1238175"/>
            <a:ext cx="671773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0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4942887" y="1238175"/>
            <a:ext cx="697682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0"/>
          <p:cNvPicPr preferRelativeResize="0"/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7386871" y="1238175"/>
            <a:ext cx="614404" cy="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1"/>
          <p:cNvSpPr/>
          <p:nvPr/>
        </p:nvSpPr>
        <p:spPr>
          <a:xfrm>
            <a:off x="2954725" y="2718925"/>
            <a:ext cx="4158600" cy="22695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23" name="Google Shape;423;p51"/>
          <p:cNvSpPr txBox="1"/>
          <p:nvPr/>
        </p:nvSpPr>
        <p:spPr>
          <a:xfrm>
            <a:off x="46487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24" name="Google Shape;424;p51"/>
          <p:cNvSpPr txBox="1"/>
          <p:nvPr/>
        </p:nvSpPr>
        <p:spPr>
          <a:xfrm>
            <a:off x="2353100" y="1841475"/>
            <a:ext cx="1219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25" name="Google Shape;425;p51"/>
          <p:cNvSpPr txBox="1"/>
          <p:nvPr/>
        </p:nvSpPr>
        <p:spPr>
          <a:xfrm>
            <a:off x="4323925" y="1841475"/>
            <a:ext cx="19356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426" name="Google Shape;426;p51"/>
          <p:cNvSpPr txBox="1"/>
          <p:nvPr/>
        </p:nvSpPr>
        <p:spPr>
          <a:xfrm>
            <a:off x="701052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Other barriers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27" name="Google Shape;427;p51"/>
          <p:cNvSpPr txBox="1"/>
          <p:nvPr/>
        </p:nvSpPr>
        <p:spPr>
          <a:xfrm>
            <a:off x="2978875" y="2878825"/>
            <a:ext cx="4625700" cy="21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Must balance limited resources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Collaborative Projects more demanding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Longer Precon time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Senior Estimators &amp; Builders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Tough Business Choice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Commit Senior Team to 1x project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2" marL="45720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Red Hat Display"/>
              <a:buChar char="○"/>
            </a:pP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Leverage Senior Team to many projects</a:t>
            </a:r>
            <a:endParaRPr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428" name="Google Shape;428;p51"/>
          <p:cNvCxnSpPr>
            <a:stCxn id="427" idx="0"/>
            <a:endCxn id="425" idx="2"/>
          </p:cNvCxnSpPr>
          <p:nvPr/>
        </p:nvCxnSpPr>
        <p:spPr>
          <a:xfrm rot="10800000">
            <a:off x="5291725" y="2444725"/>
            <a:ext cx="0" cy="4341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29" name="Google Shape;429;p51"/>
          <p:cNvSpPr txBox="1"/>
          <p:nvPr/>
        </p:nvSpPr>
        <p:spPr>
          <a:xfrm>
            <a:off x="365100" y="258275"/>
            <a:ext cx="841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Collaborative project delivery </a:t>
            </a:r>
            <a:r>
              <a:rPr b="1" lang="en" sz="32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barriers</a:t>
            </a:r>
            <a:endParaRPr b="1" sz="32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30" name="Google Shape;430;p51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2627120" y="1261927"/>
            <a:ext cx="671755" cy="5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1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812538" y="1238175"/>
            <a:ext cx="671773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2887" y="1238175"/>
            <a:ext cx="697682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1"/>
          <p:cNvPicPr preferRelativeResize="0"/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7386871" y="1238175"/>
            <a:ext cx="614404" cy="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2"/>
          <p:cNvSpPr/>
          <p:nvPr/>
        </p:nvSpPr>
        <p:spPr>
          <a:xfrm>
            <a:off x="5477050" y="2691825"/>
            <a:ext cx="3401700" cy="2213700"/>
          </a:xfrm>
          <a:prstGeom prst="roundRect">
            <a:avLst>
              <a:gd fmla="val 8791" name="adj"/>
            </a:avLst>
          </a:prstGeom>
          <a:solidFill>
            <a:srgbClr val="F9F8F4"/>
          </a:solidFill>
          <a:ln>
            <a:noFill/>
          </a:ln>
          <a:effectLst>
            <a:outerShdw blurRad="85725" rotWithShape="0" algn="bl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9" name="Google Shape;439;p52"/>
          <p:cNvSpPr txBox="1"/>
          <p:nvPr/>
        </p:nvSpPr>
        <p:spPr>
          <a:xfrm>
            <a:off x="365100" y="258275"/>
            <a:ext cx="8413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Collaborative project delivery </a:t>
            </a:r>
            <a:r>
              <a:rPr b="1" lang="en" sz="32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barriers</a:t>
            </a:r>
            <a:endParaRPr b="1" sz="3200">
              <a:solidFill>
                <a:schemeClr val="accent2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40" name="Google Shape;440;p52"/>
          <p:cNvSpPr txBox="1"/>
          <p:nvPr/>
        </p:nvSpPr>
        <p:spPr>
          <a:xfrm>
            <a:off x="46487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Cost Premium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41" name="Google Shape;441;p52"/>
          <p:cNvSpPr txBox="1"/>
          <p:nvPr/>
        </p:nvSpPr>
        <p:spPr>
          <a:xfrm>
            <a:off x="2353100" y="1841475"/>
            <a:ext cx="12198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Lack of trust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42" name="Google Shape;442;p52"/>
          <p:cNvSpPr txBox="1"/>
          <p:nvPr/>
        </p:nvSpPr>
        <p:spPr>
          <a:xfrm>
            <a:off x="4323925" y="1841475"/>
            <a:ext cx="19356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GC opportunity cost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43" name="Google Shape;443;p52"/>
          <p:cNvSpPr txBox="1"/>
          <p:nvPr/>
        </p:nvSpPr>
        <p:spPr>
          <a:xfrm>
            <a:off x="7010525" y="1841475"/>
            <a:ext cx="136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Other barriers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444" name="Google Shape;444;p52"/>
          <p:cNvSpPr txBox="1"/>
          <p:nvPr/>
        </p:nvSpPr>
        <p:spPr>
          <a:xfrm>
            <a:off x="5676250" y="2845875"/>
            <a:ext cx="3270300" cy="20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80340" lvl="0" marL="18288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Owner’s prior project history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Inadequate internal resources </a:t>
            </a:r>
            <a:b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</a:b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(skill / availability)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Contractual misalignment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Budget constraints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Schedule constraints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80340" lvl="0" marL="182880" rtl="0" algn="l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ts val="1400"/>
              <a:buFont typeface="Red Hat Display"/>
              <a:buChar char="▸"/>
            </a:pPr>
            <a:r>
              <a:rPr b="1"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Too late in design</a:t>
            </a:r>
            <a:endParaRPr b="1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445" name="Google Shape;445;p52"/>
          <p:cNvCxnSpPr/>
          <p:nvPr/>
        </p:nvCxnSpPr>
        <p:spPr>
          <a:xfrm rot="10800000">
            <a:off x="7694075" y="2444775"/>
            <a:ext cx="0" cy="4617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446" name="Google Shape;446;p52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2627120" y="1261927"/>
            <a:ext cx="671755" cy="5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2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812538" y="1238175"/>
            <a:ext cx="671773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2"/>
          <p:cNvPicPr preferRelativeResize="0"/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4942887" y="1238175"/>
            <a:ext cx="697682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6871" y="1238175"/>
            <a:ext cx="614404" cy="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Join 2023">
  <a:themeElements>
    <a:clrScheme name="Simple Light">
      <a:dk1>
        <a:srgbClr val="000000"/>
      </a:dk1>
      <a:lt1>
        <a:srgbClr val="FFFFFF"/>
      </a:lt1>
      <a:dk2>
        <a:srgbClr val="3C4746"/>
      </a:dk2>
      <a:lt2>
        <a:srgbClr val="BBBFBE"/>
      </a:lt2>
      <a:accent1>
        <a:srgbClr val="FFCF5D"/>
      </a:accent1>
      <a:accent2>
        <a:srgbClr val="DE7C1D"/>
      </a:accent2>
      <a:accent3>
        <a:srgbClr val="3C4746"/>
      </a:accent3>
      <a:accent4>
        <a:srgbClr val="EAE7DB"/>
      </a:accent4>
      <a:accent5>
        <a:srgbClr val="94D3BE"/>
      </a:accent5>
      <a:accent6>
        <a:srgbClr val="ED6864"/>
      </a:accent6>
      <a:hlink>
        <a:srgbClr val="0EA5A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